
<file path=[Content_Types].xml><?xml version="1.0" encoding="utf-8"?>
<Types xmlns="http://schemas.openxmlformats.org/package/2006/content-types">
  <Default Extension="xml" ContentType="application/xml"/>
  <Default Extension="bin" ContentType="application/vnd.openxmlformats-officedocument.oleObject"/>
  <Default Extension="xls" ContentType="application/vnd.ms-excel"/>
  <Default Extension="jpeg" ContentType="image/jpeg"/>
  <Default Extension="JPG" ContentType="image/jpeg"/>
  <Default Extension="rels" ContentType="application/vnd.openxmlformats-package.relationships+xml"/>
  <Default Extension="vml" ContentType="application/vnd.openxmlformats-officedocument.vmlDrawing"/>
  <Default Extension="wdp" ContentType="image/vnd.ms-photo"/>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media/image6.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80" r:id="rId3"/>
    <p:sldMasterId id="2147483696" r:id="rId4"/>
    <p:sldMasterId id="2147483712" r:id="rId5"/>
    <p:sldMasterId id="2147484002" r:id="rId6"/>
  </p:sldMasterIdLst>
  <p:notesMasterIdLst>
    <p:notesMasterId r:id="rId64"/>
  </p:notesMasterIdLst>
  <p:handoutMasterIdLst>
    <p:handoutMasterId r:id="rId65"/>
  </p:handoutMasterIdLst>
  <p:sldIdLst>
    <p:sldId id="1380" r:id="rId7"/>
    <p:sldId id="1358" r:id="rId8"/>
    <p:sldId id="1378" r:id="rId9"/>
    <p:sldId id="1333" r:id="rId10"/>
    <p:sldId id="1295" r:id="rId11"/>
    <p:sldId id="1369" r:id="rId12"/>
    <p:sldId id="1368" r:id="rId13"/>
    <p:sldId id="1296" r:id="rId14"/>
    <p:sldId id="1297" r:id="rId15"/>
    <p:sldId id="1371" r:id="rId16"/>
    <p:sldId id="1339" r:id="rId17"/>
    <p:sldId id="1372" r:id="rId18"/>
    <p:sldId id="1348" r:id="rId19"/>
    <p:sldId id="1376" r:id="rId20"/>
    <p:sldId id="1377" r:id="rId21"/>
    <p:sldId id="1304" r:id="rId22"/>
    <p:sldId id="1290" r:id="rId23"/>
    <p:sldId id="1302" r:id="rId24"/>
    <p:sldId id="1312" r:id="rId25"/>
    <p:sldId id="1246" r:id="rId26"/>
    <p:sldId id="1374" r:id="rId27"/>
    <p:sldId id="1373" r:id="rId28"/>
    <p:sldId id="1375" r:id="rId29"/>
    <p:sldId id="1188" r:id="rId30"/>
    <p:sldId id="1248" r:id="rId31"/>
    <p:sldId id="1322" r:id="rId32"/>
    <p:sldId id="1323" r:id="rId33"/>
    <p:sldId id="1250" r:id="rId34"/>
    <p:sldId id="1179" r:id="rId35"/>
    <p:sldId id="1180" r:id="rId36"/>
    <p:sldId id="1181" r:id="rId37"/>
    <p:sldId id="1182" r:id="rId38"/>
    <p:sldId id="1183" r:id="rId39"/>
    <p:sldId id="1324" r:id="rId40"/>
    <p:sldId id="1325" r:id="rId41"/>
    <p:sldId id="1326" r:id="rId42"/>
    <p:sldId id="1327" r:id="rId43"/>
    <p:sldId id="1328" r:id="rId44"/>
    <p:sldId id="1239" r:id="rId45"/>
    <p:sldId id="1359" r:id="rId46"/>
    <p:sldId id="1360" r:id="rId47"/>
    <p:sldId id="1366" r:id="rId48"/>
    <p:sldId id="1367" r:id="rId49"/>
    <p:sldId id="1282" r:id="rId50"/>
    <p:sldId id="1385" r:id="rId51"/>
    <p:sldId id="1386" r:id="rId52"/>
    <p:sldId id="1387" r:id="rId53"/>
    <p:sldId id="1388" r:id="rId54"/>
    <p:sldId id="1389" r:id="rId55"/>
    <p:sldId id="1390" r:id="rId56"/>
    <p:sldId id="1391" r:id="rId57"/>
    <p:sldId id="1382" r:id="rId58"/>
    <p:sldId id="1383" r:id="rId59"/>
    <p:sldId id="1384" r:id="rId60"/>
    <p:sldId id="1379" r:id="rId61"/>
    <p:sldId id="1394" r:id="rId62"/>
    <p:sldId id="1393" r:id="rId63"/>
  </p:sldIdLst>
  <p:sldSz cx="9144000" cy="6858000" type="screen4x3"/>
  <p:notesSz cx="6881813" cy="9710738"/>
  <p:defaultTextStyle>
    <a:defPPr>
      <a:defRPr lang="pt-BR"/>
    </a:defPPr>
    <a:lvl1pPr algn="l" rtl="0" fontAlgn="base">
      <a:spcBef>
        <a:spcPct val="0"/>
      </a:spcBef>
      <a:spcAft>
        <a:spcPct val="0"/>
      </a:spcAft>
      <a:defRPr kern="1200">
        <a:solidFill>
          <a:schemeClr val="tx1"/>
        </a:solidFill>
        <a:latin typeface="Arial" pitchFamily="34" charset="0"/>
        <a:ea typeface="MS PGothic" pitchFamily="34" charset="-128"/>
        <a:cs typeface="Arial" pitchFamily="34" charset="0"/>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Arial" pitchFamily="34" charset="0"/>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Arial" pitchFamily="34" charset="0"/>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Arial" pitchFamily="34" charset="0"/>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Arial" pitchFamily="34" charset="0"/>
      </a:defRPr>
    </a:lvl5pPr>
    <a:lvl6pPr marL="2286000" algn="l" defTabSz="914400" rtl="0" eaLnBrk="1" latinLnBrk="0" hangingPunct="1">
      <a:defRPr kern="1200">
        <a:solidFill>
          <a:schemeClr val="tx1"/>
        </a:solidFill>
        <a:latin typeface="Arial" pitchFamily="34" charset="0"/>
        <a:ea typeface="MS PGothic" pitchFamily="34" charset="-128"/>
        <a:cs typeface="Arial" pitchFamily="34" charset="0"/>
      </a:defRPr>
    </a:lvl6pPr>
    <a:lvl7pPr marL="2743200" algn="l" defTabSz="914400" rtl="0" eaLnBrk="1" latinLnBrk="0" hangingPunct="1">
      <a:defRPr kern="1200">
        <a:solidFill>
          <a:schemeClr val="tx1"/>
        </a:solidFill>
        <a:latin typeface="Arial" pitchFamily="34" charset="0"/>
        <a:ea typeface="MS PGothic" pitchFamily="34" charset="-128"/>
        <a:cs typeface="Arial" pitchFamily="34" charset="0"/>
      </a:defRPr>
    </a:lvl7pPr>
    <a:lvl8pPr marL="3200400" algn="l" defTabSz="914400" rtl="0" eaLnBrk="1" latinLnBrk="0" hangingPunct="1">
      <a:defRPr kern="1200">
        <a:solidFill>
          <a:schemeClr val="tx1"/>
        </a:solidFill>
        <a:latin typeface="Arial" pitchFamily="34" charset="0"/>
        <a:ea typeface="MS PGothic" pitchFamily="34" charset="-128"/>
        <a:cs typeface="Arial" pitchFamily="34" charset="0"/>
      </a:defRPr>
    </a:lvl8pPr>
    <a:lvl9pPr marL="3657600" algn="l" defTabSz="914400" rtl="0" eaLnBrk="1" latinLnBrk="0" hangingPunct="1">
      <a:defRPr kern="1200">
        <a:solidFill>
          <a:schemeClr val="tx1"/>
        </a:solidFill>
        <a:latin typeface="Arial" pitchFamily="34" charset="0"/>
        <a:ea typeface="MS PGothic" pitchFamily="34" charset="-128"/>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58">
          <p15:clr>
            <a:srgbClr val="A4A3A4"/>
          </p15:clr>
        </p15:guide>
        <p15:guide id="2" pos="216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14D1"/>
    <a:srgbClr val="40D703"/>
    <a:srgbClr val="059936"/>
    <a:srgbClr val="E8E8E8"/>
    <a:srgbClr val="004A82"/>
    <a:srgbClr val="005DA2"/>
    <a:srgbClr val="47EE04"/>
    <a:srgbClr val="820000"/>
    <a:srgbClr val="B80000"/>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Estilo Claro 1 - Ênfas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25E5076-3810-47DD-B79F-674D7AD40C01}" styleName="Estilo Escuro 1 - Ênfas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85"/>
    <p:restoredTop sz="91356" autoAdjust="0"/>
  </p:normalViewPr>
  <p:slideViewPr>
    <p:cSldViewPr>
      <p:cViewPr>
        <p:scale>
          <a:sx n="95" d="100"/>
          <a:sy n="95" d="100"/>
        </p:scale>
        <p:origin x="480" y="-880"/>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100" d="100"/>
        <a:sy n="100" d="100"/>
      </p:scale>
      <p:origin x="0" y="9680"/>
    </p:cViewPr>
  </p:sorterViewPr>
  <p:notesViewPr>
    <p:cSldViewPr>
      <p:cViewPr varScale="1">
        <p:scale>
          <a:sx n="58" d="100"/>
          <a:sy n="58" d="100"/>
        </p:scale>
        <p:origin x="-2994" y="-102"/>
      </p:cViewPr>
      <p:guideLst>
        <p:guide orient="horz" pos="3058"/>
        <p:guide pos="216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63" Type="http://schemas.openxmlformats.org/officeDocument/2006/relationships/slide" Target="slides/slide57.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_rels/viewProps.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5EA33D-CB7B-3542-B779-8EAD94BB33BB}"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pt-BR"/>
        </a:p>
      </dgm:t>
    </dgm:pt>
    <dgm:pt modelId="{46AF741C-8F29-E94D-B306-6C5494FA6870}">
      <dgm:prSet phldrT="[Texto]"/>
      <dgm:spPr/>
      <dgm:t>
        <a:bodyPr/>
        <a:lstStyle/>
        <a:p>
          <a:r>
            <a:rPr lang="pt-BR" dirty="0" smtClean="0"/>
            <a:t>EDDIE</a:t>
          </a:r>
          <a:endParaRPr lang="pt-BR" dirty="0"/>
        </a:p>
      </dgm:t>
    </dgm:pt>
    <dgm:pt modelId="{B6116497-03BF-BE4B-A4F7-A07173EA654A}" type="parTrans" cxnId="{3BC723C6-EF03-4D47-BE94-C01CE72AE041}">
      <dgm:prSet/>
      <dgm:spPr/>
      <dgm:t>
        <a:bodyPr/>
        <a:lstStyle/>
        <a:p>
          <a:endParaRPr lang="pt-BR"/>
        </a:p>
      </dgm:t>
    </dgm:pt>
    <dgm:pt modelId="{4E833BC5-2B9D-5947-ACD7-4AC85C7FB296}" type="sibTrans" cxnId="{3BC723C6-EF03-4D47-BE94-C01CE72AE041}">
      <dgm:prSet/>
      <dgm:spPr/>
      <dgm:t>
        <a:bodyPr/>
        <a:lstStyle/>
        <a:p>
          <a:endParaRPr lang="pt-BR"/>
        </a:p>
      </dgm:t>
    </dgm:pt>
    <dgm:pt modelId="{9BE6D6C6-2DBD-5547-B564-7A5291F95297}">
      <dgm:prSet phldrT="[Texto]"/>
      <dgm:spPr/>
      <dgm:t>
        <a:bodyPr/>
        <a:lstStyle/>
        <a:p>
          <a:r>
            <a:rPr lang="pt-BR" dirty="0" smtClean="0"/>
            <a:t>HbA1c</a:t>
          </a:r>
          <a:endParaRPr lang="pt-BR" dirty="0"/>
        </a:p>
      </dgm:t>
    </dgm:pt>
    <dgm:pt modelId="{093D8742-8BB5-F34D-AF20-65180CC354CA}" type="parTrans" cxnId="{AF5F40D8-0FC9-AE48-8006-9B9FE1291901}">
      <dgm:prSet/>
      <dgm:spPr/>
      <dgm:t>
        <a:bodyPr/>
        <a:lstStyle/>
        <a:p>
          <a:endParaRPr lang="pt-BR"/>
        </a:p>
      </dgm:t>
    </dgm:pt>
    <dgm:pt modelId="{06DE7F3B-7F30-7646-8DA7-32AAB84ED442}" type="sibTrans" cxnId="{AF5F40D8-0FC9-AE48-8006-9B9FE1291901}">
      <dgm:prSet/>
      <dgm:spPr/>
      <dgm:t>
        <a:bodyPr/>
        <a:lstStyle/>
        <a:p>
          <a:endParaRPr lang="pt-BR"/>
        </a:p>
      </dgm:t>
    </dgm:pt>
    <dgm:pt modelId="{1F15234A-036B-6440-A874-B4BC9A7AF7AB}">
      <dgm:prSet phldrT="[Texto]"/>
      <dgm:spPr/>
      <dgm:t>
        <a:bodyPr/>
        <a:lstStyle/>
        <a:p>
          <a:r>
            <a:rPr lang="pt-BR" dirty="0" smtClean="0"/>
            <a:t>CGMS</a:t>
          </a:r>
          <a:endParaRPr lang="pt-BR" dirty="0"/>
        </a:p>
      </dgm:t>
    </dgm:pt>
    <dgm:pt modelId="{B6D1CDB0-2EC7-F345-80BB-28DCF79BCAE1}" type="parTrans" cxnId="{3B9445FC-92BD-064D-867D-CBBAC9773E5F}">
      <dgm:prSet/>
      <dgm:spPr/>
      <dgm:t>
        <a:bodyPr/>
        <a:lstStyle/>
        <a:p>
          <a:endParaRPr lang="pt-BR"/>
        </a:p>
      </dgm:t>
    </dgm:pt>
    <dgm:pt modelId="{8B5ABDA5-3C74-864C-B368-F7EBFB7F0D68}" type="sibTrans" cxnId="{3B9445FC-92BD-064D-867D-CBBAC9773E5F}">
      <dgm:prSet/>
      <dgm:spPr/>
      <dgm:t>
        <a:bodyPr/>
        <a:lstStyle/>
        <a:p>
          <a:endParaRPr lang="pt-BR"/>
        </a:p>
      </dgm:t>
    </dgm:pt>
    <dgm:pt modelId="{C3334FD3-6648-F94F-82FB-EDA4C36ADC19}">
      <dgm:prSet/>
      <dgm:spPr/>
      <dgm:t>
        <a:bodyPr/>
        <a:lstStyle/>
        <a:p>
          <a:r>
            <a:rPr lang="pt-BR" dirty="0" err="1" smtClean="0"/>
            <a:t>Risk</a:t>
          </a:r>
          <a:r>
            <a:rPr lang="pt-BR" dirty="0" smtClean="0"/>
            <a:t> </a:t>
          </a:r>
          <a:r>
            <a:rPr lang="pt-BR" dirty="0" err="1" smtClean="0"/>
            <a:t>of</a:t>
          </a:r>
          <a:r>
            <a:rPr lang="pt-BR" dirty="0" smtClean="0"/>
            <a:t> </a:t>
          </a:r>
          <a:r>
            <a:rPr lang="pt-BR" dirty="0" err="1" smtClean="0"/>
            <a:t>falls</a:t>
          </a:r>
          <a:endParaRPr lang="pt-BR" dirty="0"/>
        </a:p>
      </dgm:t>
    </dgm:pt>
    <dgm:pt modelId="{4868EE4B-F74E-774F-A283-8FB1C602A1D6}" type="parTrans" cxnId="{15ACD220-FEAF-B04C-B34C-479811EAD73E}">
      <dgm:prSet/>
      <dgm:spPr/>
      <dgm:t>
        <a:bodyPr/>
        <a:lstStyle/>
        <a:p>
          <a:endParaRPr lang="pt-BR"/>
        </a:p>
      </dgm:t>
    </dgm:pt>
    <dgm:pt modelId="{0E0B2886-9AA9-9441-BAFA-47AC0625FB08}" type="sibTrans" cxnId="{15ACD220-FEAF-B04C-B34C-479811EAD73E}">
      <dgm:prSet/>
      <dgm:spPr/>
      <dgm:t>
        <a:bodyPr/>
        <a:lstStyle/>
        <a:p>
          <a:endParaRPr lang="pt-BR"/>
        </a:p>
      </dgm:t>
    </dgm:pt>
    <dgm:pt modelId="{C78FB326-9035-2443-A9C8-123F11FF2EE2}">
      <dgm:prSet/>
      <dgm:spPr/>
      <dgm:t>
        <a:bodyPr/>
        <a:lstStyle/>
        <a:p>
          <a:r>
            <a:rPr lang="pt-BR" dirty="0" smtClean="0"/>
            <a:t>Vascular </a:t>
          </a:r>
          <a:r>
            <a:rPr lang="pt-BR" dirty="0" err="1" smtClean="0"/>
            <a:t>study</a:t>
          </a:r>
          <a:endParaRPr lang="pt-BR" dirty="0"/>
        </a:p>
      </dgm:t>
    </dgm:pt>
    <dgm:pt modelId="{860ADBC5-016A-AD42-A55C-9CC49EA5973F}" type="parTrans" cxnId="{D2E396FA-1DF9-CF4F-A6D2-EA4F63B5DD0C}">
      <dgm:prSet/>
      <dgm:spPr/>
      <dgm:t>
        <a:bodyPr/>
        <a:lstStyle/>
        <a:p>
          <a:endParaRPr lang="pt-BR"/>
        </a:p>
      </dgm:t>
    </dgm:pt>
    <dgm:pt modelId="{8E4EC837-833C-F94D-B7FD-B12911A4C0FB}" type="sibTrans" cxnId="{D2E396FA-1DF9-CF4F-A6D2-EA4F63B5DD0C}">
      <dgm:prSet/>
      <dgm:spPr/>
      <dgm:t>
        <a:bodyPr/>
        <a:lstStyle/>
        <a:p>
          <a:endParaRPr lang="pt-BR"/>
        </a:p>
      </dgm:t>
    </dgm:pt>
    <dgm:pt modelId="{E707B4ED-F27D-B74A-A3CA-EF1F3F4CADF7}">
      <dgm:prSet/>
      <dgm:spPr/>
      <dgm:t>
        <a:bodyPr/>
        <a:lstStyle/>
        <a:p>
          <a:r>
            <a:rPr lang="pt-BR" dirty="0" smtClean="0"/>
            <a:t>Muscular </a:t>
          </a:r>
          <a:r>
            <a:rPr lang="pt-BR" dirty="0" err="1" smtClean="0"/>
            <a:t>remodelling</a:t>
          </a:r>
          <a:endParaRPr lang="pt-BR" dirty="0"/>
        </a:p>
      </dgm:t>
    </dgm:pt>
    <dgm:pt modelId="{2B0E5D9F-191A-FD4E-905E-486142AE3F96}" type="parTrans" cxnId="{F14B5D4F-02CA-764C-8C19-135B6C83D78D}">
      <dgm:prSet/>
      <dgm:spPr/>
      <dgm:t>
        <a:bodyPr/>
        <a:lstStyle/>
        <a:p>
          <a:endParaRPr lang="pt-BR"/>
        </a:p>
      </dgm:t>
    </dgm:pt>
    <dgm:pt modelId="{1A45337B-96D0-C845-8F6E-C6A039A8D151}" type="sibTrans" cxnId="{F14B5D4F-02CA-764C-8C19-135B6C83D78D}">
      <dgm:prSet/>
      <dgm:spPr/>
      <dgm:t>
        <a:bodyPr/>
        <a:lstStyle/>
        <a:p>
          <a:endParaRPr lang="pt-BR"/>
        </a:p>
      </dgm:t>
    </dgm:pt>
    <dgm:pt modelId="{05F72DE3-83AE-9241-AE5E-3C1C8FF2150A}" type="pres">
      <dgm:prSet presAssocID="{F15EA33D-CB7B-3542-B779-8EAD94BB33BB}" presName="hierChild1" presStyleCnt="0">
        <dgm:presLayoutVars>
          <dgm:chPref val="1"/>
          <dgm:dir/>
          <dgm:animOne val="branch"/>
          <dgm:animLvl val="lvl"/>
          <dgm:resizeHandles/>
        </dgm:presLayoutVars>
      </dgm:prSet>
      <dgm:spPr/>
      <dgm:t>
        <a:bodyPr/>
        <a:lstStyle/>
        <a:p>
          <a:endParaRPr lang="pt-BR"/>
        </a:p>
      </dgm:t>
    </dgm:pt>
    <dgm:pt modelId="{1908DB68-42B7-2345-BBBD-B9452D2832B9}" type="pres">
      <dgm:prSet presAssocID="{46AF741C-8F29-E94D-B306-6C5494FA6870}" presName="hierRoot1" presStyleCnt="0"/>
      <dgm:spPr/>
    </dgm:pt>
    <dgm:pt modelId="{2091E9EE-8711-3646-B24A-0FAFD117885D}" type="pres">
      <dgm:prSet presAssocID="{46AF741C-8F29-E94D-B306-6C5494FA6870}" presName="composite" presStyleCnt="0"/>
      <dgm:spPr/>
    </dgm:pt>
    <dgm:pt modelId="{8A17152D-962F-9B48-A72D-E07435898197}" type="pres">
      <dgm:prSet presAssocID="{46AF741C-8F29-E94D-B306-6C5494FA6870}" presName="background" presStyleLbl="node0" presStyleIdx="0" presStyleCnt="1"/>
      <dgm:spPr/>
    </dgm:pt>
    <dgm:pt modelId="{03926BF3-DF05-6044-A120-C2DD5AF2F352}" type="pres">
      <dgm:prSet presAssocID="{46AF741C-8F29-E94D-B306-6C5494FA6870}" presName="text" presStyleLbl="fgAcc0" presStyleIdx="0" presStyleCnt="1" custScaleX="237497">
        <dgm:presLayoutVars>
          <dgm:chPref val="3"/>
        </dgm:presLayoutVars>
      </dgm:prSet>
      <dgm:spPr/>
      <dgm:t>
        <a:bodyPr/>
        <a:lstStyle/>
        <a:p>
          <a:endParaRPr lang="pt-BR"/>
        </a:p>
      </dgm:t>
    </dgm:pt>
    <dgm:pt modelId="{B69BDDEF-8173-B649-A116-566FD618A28F}" type="pres">
      <dgm:prSet presAssocID="{46AF741C-8F29-E94D-B306-6C5494FA6870}" presName="hierChild2" presStyleCnt="0"/>
      <dgm:spPr/>
    </dgm:pt>
    <dgm:pt modelId="{23F435FC-2424-034C-BFC9-D4D9B665DAF3}" type="pres">
      <dgm:prSet presAssocID="{093D8742-8BB5-F34D-AF20-65180CC354CA}" presName="Name10" presStyleLbl="parChTrans1D2" presStyleIdx="0" presStyleCnt="5"/>
      <dgm:spPr/>
      <dgm:t>
        <a:bodyPr/>
        <a:lstStyle/>
        <a:p>
          <a:endParaRPr lang="pt-BR"/>
        </a:p>
      </dgm:t>
    </dgm:pt>
    <dgm:pt modelId="{5C0F7440-6A6B-A74D-A24E-9A84A96B4AA0}" type="pres">
      <dgm:prSet presAssocID="{9BE6D6C6-2DBD-5547-B564-7A5291F95297}" presName="hierRoot2" presStyleCnt="0"/>
      <dgm:spPr/>
    </dgm:pt>
    <dgm:pt modelId="{DF31B5B9-DDDB-A343-8626-FFB3420CFD1D}" type="pres">
      <dgm:prSet presAssocID="{9BE6D6C6-2DBD-5547-B564-7A5291F95297}" presName="composite2" presStyleCnt="0"/>
      <dgm:spPr/>
    </dgm:pt>
    <dgm:pt modelId="{18D811C6-29E4-B048-A376-C53D497169D3}" type="pres">
      <dgm:prSet presAssocID="{9BE6D6C6-2DBD-5547-B564-7A5291F95297}" presName="background2" presStyleLbl="node2" presStyleIdx="0" presStyleCnt="5"/>
      <dgm:spPr/>
    </dgm:pt>
    <dgm:pt modelId="{7DD873DE-B479-A044-A368-77C7DD01EB80}" type="pres">
      <dgm:prSet presAssocID="{9BE6D6C6-2DBD-5547-B564-7A5291F95297}" presName="text2" presStyleLbl="fgAcc2" presStyleIdx="0" presStyleCnt="5">
        <dgm:presLayoutVars>
          <dgm:chPref val="3"/>
        </dgm:presLayoutVars>
      </dgm:prSet>
      <dgm:spPr/>
      <dgm:t>
        <a:bodyPr/>
        <a:lstStyle/>
        <a:p>
          <a:endParaRPr lang="pt-BR"/>
        </a:p>
      </dgm:t>
    </dgm:pt>
    <dgm:pt modelId="{E56A09C0-7DD4-8F40-9F67-AA6CCB54E561}" type="pres">
      <dgm:prSet presAssocID="{9BE6D6C6-2DBD-5547-B564-7A5291F95297}" presName="hierChild3" presStyleCnt="0"/>
      <dgm:spPr/>
    </dgm:pt>
    <dgm:pt modelId="{2C1CA8A5-EAB7-9149-B784-A63C1245E914}" type="pres">
      <dgm:prSet presAssocID="{860ADBC5-016A-AD42-A55C-9CC49EA5973F}" presName="Name10" presStyleLbl="parChTrans1D2" presStyleIdx="1" presStyleCnt="5"/>
      <dgm:spPr/>
      <dgm:t>
        <a:bodyPr/>
        <a:lstStyle/>
        <a:p>
          <a:endParaRPr lang="pt-BR"/>
        </a:p>
      </dgm:t>
    </dgm:pt>
    <dgm:pt modelId="{6FB634ED-7531-204B-8893-9759EA0655C3}" type="pres">
      <dgm:prSet presAssocID="{C78FB326-9035-2443-A9C8-123F11FF2EE2}" presName="hierRoot2" presStyleCnt="0"/>
      <dgm:spPr/>
    </dgm:pt>
    <dgm:pt modelId="{CE1CFD3A-0217-C649-BF42-5F4C289042B4}" type="pres">
      <dgm:prSet presAssocID="{C78FB326-9035-2443-A9C8-123F11FF2EE2}" presName="composite2" presStyleCnt="0"/>
      <dgm:spPr/>
    </dgm:pt>
    <dgm:pt modelId="{0881BA0A-E449-DE40-B49F-535FC8FCC12A}" type="pres">
      <dgm:prSet presAssocID="{C78FB326-9035-2443-A9C8-123F11FF2EE2}" presName="background2" presStyleLbl="node2" presStyleIdx="1" presStyleCnt="5"/>
      <dgm:spPr/>
    </dgm:pt>
    <dgm:pt modelId="{E8407961-A3BB-0A4F-B800-CDC39CD76A57}" type="pres">
      <dgm:prSet presAssocID="{C78FB326-9035-2443-A9C8-123F11FF2EE2}" presName="text2" presStyleLbl="fgAcc2" presStyleIdx="1" presStyleCnt="5">
        <dgm:presLayoutVars>
          <dgm:chPref val="3"/>
        </dgm:presLayoutVars>
      </dgm:prSet>
      <dgm:spPr/>
      <dgm:t>
        <a:bodyPr/>
        <a:lstStyle/>
        <a:p>
          <a:endParaRPr lang="pt-BR"/>
        </a:p>
      </dgm:t>
    </dgm:pt>
    <dgm:pt modelId="{8FCA541E-D49F-984E-80C4-2AF2BDE17504}" type="pres">
      <dgm:prSet presAssocID="{C78FB326-9035-2443-A9C8-123F11FF2EE2}" presName="hierChild3" presStyleCnt="0"/>
      <dgm:spPr/>
    </dgm:pt>
    <dgm:pt modelId="{5A68E780-C27A-8542-BC28-947BFE6C8333}" type="pres">
      <dgm:prSet presAssocID="{4868EE4B-F74E-774F-A283-8FB1C602A1D6}" presName="Name10" presStyleLbl="parChTrans1D2" presStyleIdx="2" presStyleCnt="5"/>
      <dgm:spPr/>
      <dgm:t>
        <a:bodyPr/>
        <a:lstStyle/>
        <a:p>
          <a:endParaRPr lang="pt-BR"/>
        </a:p>
      </dgm:t>
    </dgm:pt>
    <dgm:pt modelId="{294A6459-2E9E-354D-8DF7-B2A0EDEF2EC5}" type="pres">
      <dgm:prSet presAssocID="{C3334FD3-6648-F94F-82FB-EDA4C36ADC19}" presName="hierRoot2" presStyleCnt="0"/>
      <dgm:spPr/>
    </dgm:pt>
    <dgm:pt modelId="{25AB05DD-3258-C44C-A5AC-40E7F65E2558}" type="pres">
      <dgm:prSet presAssocID="{C3334FD3-6648-F94F-82FB-EDA4C36ADC19}" presName="composite2" presStyleCnt="0"/>
      <dgm:spPr/>
    </dgm:pt>
    <dgm:pt modelId="{4FF65CAA-E241-544D-BA26-A97D5D690DD0}" type="pres">
      <dgm:prSet presAssocID="{C3334FD3-6648-F94F-82FB-EDA4C36ADC19}" presName="background2" presStyleLbl="node2" presStyleIdx="2" presStyleCnt="5"/>
      <dgm:spPr/>
    </dgm:pt>
    <dgm:pt modelId="{B234CFEC-9712-7E46-89D1-CAB77B2767EF}" type="pres">
      <dgm:prSet presAssocID="{C3334FD3-6648-F94F-82FB-EDA4C36ADC19}" presName="text2" presStyleLbl="fgAcc2" presStyleIdx="2" presStyleCnt="5">
        <dgm:presLayoutVars>
          <dgm:chPref val="3"/>
        </dgm:presLayoutVars>
      </dgm:prSet>
      <dgm:spPr/>
      <dgm:t>
        <a:bodyPr/>
        <a:lstStyle/>
        <a:p>
          <a:endParaRPr lang="pt-BR"/>
        </a:p>
      </dgm:t>
    </dgm:pt>
    <dgm:pt modelId="{C46CFFE8-3300-994D-A717-C71060236C43}" type="pres">
      <dgm:prSet presAssocID="{C3334FD3-6648-F94F-82FB-EDA4C36ADC19}" presName="hierChild3" presStyleCnt="0"/>
      <dgm:spPr/>
    </dgm:pt>
    <dgm:pt modelId="{269B785C-8805-024A-8A11-D5DE0E537409}" type="pres">
      <dgm:prSet presAssocID="{B6D1CDB0-2EC7-F345-80BB-28DCF79BCAE1}" presName="Name10" presStyleLbl="parChTrans1D2" presStyleIdx="3" presStyleCnt="5"/>
      <dgm:spPr/>
      <dgm:t>
        <a:bodyPr/>
        <a:lstStyle/>
        <a:p>
          <a:endParaRPr lang="pt-BR"/>
        </a:p>
      </dgm:t>
    </dgm:pt>
    <dgm:pt modelId="{9CD46543-065A-F64D-9E78-9F973075358B}" type="pres">
      <dgm:prSet presAssocID="{1F15234A-036B-6440-A874-B4BC9A7AF7AB}" presName="hierRoot2" presStyleCnt="0"/>
      <dgm:spPr/>
    </dgm:pt>
    <dgm:pt modelId="{320A53A8-3E88-9642-BC93-D813B551B608}" type="pres">
      <dgm:prSet presAssocID="{1F15234A-036B-6440-A874-B4BC9A7AF7AB}" presName="composite2" presStyleCnt="0"/>
      <dgm:spPr/>
    </dgm:pt>
    <dgm:pt modelId="{179CC9D4-4835-E046-BFE3-0B8DE1984A14}" type="pres">
      <dgm:prSet presAssocID="{1F15234A-036B-6440-A874-B4BC9A7AF7AB}" presName="background2" presStyleLbl="node2" presStyleIdx="3" presStyleCnt="5"/>
      <dgm:spPr/>
    </dgm:pt>
    <dgm:pt modelId="{1E152961-7B3B-BD42-A62C-021505075517}" type="pres">
      <dgm:prSet presAssocID="{1F15234A-036B-6440-A874-B4BC9A7AF7AB}" presName="text2" presStyleLbl="fgAcc2" presStyleIdx="3" presStyleCnt="5">
        <dgm:presLayoutVars>
          <dgm:chPref val="3"/>
        </dgm:presLayoutVars>
      </dgm:prSet>
      <dgm:spPr/>
      <dgm:t>
        <a:bodyPr/>
        <a:lstStyle/>
        <a:p>
          <a:endParaRPr lang="pt-BR"/>
        </a:p>
      </dgm:t>
    </dgm:pt>
    <dgm:pt modelId="{3D52E4FC-17FF-DE48-A2DC-7E0B039D999E}" type="pres">
      <dgm:prSet presAssocID="{1F15234A-036B-6440-A874-B4BC9A7AF7AB}" presName="hierChild3" presStyleCnt="0"/>
      <dgm:spPr/>
    </dgm:pt>
    <dgm:pt modelId="{D31712BF-EB85-2343-9748-A4286EFC3A87}" type="pres">
      <dgm:prSet presAssocID="{2B0E5D9F-191A-FD4E-905E-486142AE3F96}" presName="Name10" presStyleLbl="parChTrans1D2" presStyleIdx="4" presStyleCnt="5"/>
      <dgm:spPr/>
      <dgm:t>
        <a:bodyPr/>
        <a:lstStyle/>
        <a:p>
          <a:endParaRPr lang="pt-BR"/>
        </a:p>
      </dgm:t>
    </dgm:pt>
    <dgm:pt modelId="{594085F3-092E-894F-A781-E500492A1A2A}" type="pres">
      <dgm:prSet presAssocID="{E707B4ED-F27D-B74A-A3CA-EF1F3F4CADF7}" presName="hierRoot2" presStyleCnt="0"/>
      <dgm:spPr/>
    </dgm:pt>
    <dgm:pt modelId="{E2E551B9-FCFF-0444-9D11-BF4BF6B9753A}" type="pres">
      <dgm:prSet presAssocID="{E707B4ED-F27D-B74A-A3CA-EF1F3F4CADF7}" presName="composite2" presStyleCnt="0"/>
      <dgm:spPr/>
    </dgm:pt>
    <dgm:pt modelId="{48E788FF-231C-374E-B377-E5FF082741A6}" type="pres">
      <dgm:prSet presAssocID="{E707B4ED-F27D-B74A-A3CA-EF1F3F4CADF7}" presName="background2" presStyleLbl="node2" presStyleIdx="4" presStyleCnt="5"/>
      <dgm:spPr/>
    </dgm:pt>
    <dgm:pt modelId="{95A7BFA8-F4E3-D44F-9D39-6F9C6E032765}" type="pres">
      <dgm:prSet presAssocID="{E707B4ED-F27D-B74A-A3CA-EF1F3F4CADF7}" presName="text2" presStyleLbl="fgAcc2" presStyleIdx="4" presStyleCnt="5">
        <dgm:presLayoutVars>
          <dgm:chPref val="3"/>
        </dgm:presLayoutVars>
      </dgm:prSet>
      <dgm:spPr/>
      <dgm:t>
        <a:bodyPr/>
        <a:lstStyle/>
        <a:p>
          <a:endParaRPr lang="pt-BR"/>
        </a:p>
      </dgm:t>
    </dgm:pt>
    <dgm:pt modelId="{5B5E8D0E-B24D-184E-861D-262E7A0C51AE}" type="pres">
      <dgm:prSet presAssocID="{E707B4ED-F27D-B74A-A3CA-EF1F3F4CADF7}" presName="hierChild3" presStyleCnt="0"/>
      <dgm:spPr/>
    </dgm:pt>
  </dgm:ptLst>
  <dgm:cxnLst>
    <dgm:cxn modelId="{3E82EBFB-05B1-EE4D-BCCA-4F5F71ABB5D6}" type="presOf" srcId="{1F15234A-036B-6440-A874-B4BC9A7AF7AB}" destId="{1E152961-7B3B-BD42-A62C-021505075517}" srcOrd="0" destOrd="0" presId="urn:microsoft.com/office/officeart/2005/8/layout/hierarchy1"/>
    <dgm:cxn modelId="{15ACD220-FEAF-B04C-B34C-479811EAD73E}" srcId="{46AF741C-8F29-E94D-B306-6C5494FA6870}" destId="{C3334FD3-6648-F94F-82FB-EDA4C36ADC19}" srcOrd="2" destOrd="0" parTransId="{4868EE4B-F74E-774F-A283-8FB1C602A1D6}" sibTransId="{0E0B2886-9AA9-9441-BAFA-47AC0625FB08}"/>
    <dgm:cxn modelId="{2C16F91C-0602-E345-A485-5D8EBE7821CC}" type="presOf" srcId="{C3334FD3-6648-F94F-82FB-EDA4C36ADC19}" destId="{B234CFEC-9712-7E46-89D1-CAB77B2767EF}" srcOrd="0" destOrd="0" presId="urn:microsoft.com/office/officeart/2005/8/layout/hierarchy1"/>
    <dgm:cxn modelId="{ECA9AD1B-2DC6-6246-9911-AF19CC2B7C28}" type="presOf" srcId="{E707B4ED-F27D-B74A-A3CA-EF1F3F4CADF7}" destId="{95A7BFA8-F4E3-D44F-9D39-6F9C6E032765}" srcOrd="0" destOrd="0" presId="urn:microsoft.com/office/officeart/2005/8/layout/hierarchy1"/>
    <dgm:cxn modelId="{81A35E40-56F8-D442-BC01-CB814930BF73}" type="presOf" srcId="{46AF741C-8F29-E94D-B306-6C5494FA6870}" destId="{03926BF3-DF05-6044-A120-C2DD5AF2F352}" srcOrd="0" destOrd="0" presId="urn:microsoft.com/office/officeart/2005/8/layout/hierarchy1"/>
    <dgm:cxn modelId="{85F10D6C-0BC9-D54B-B3DD-DDA9B466DFF6}" type="presOf" srcId="{B6D1CDB0-2EC7-F345-80BB-28DCF79BCAE1}" destId="{269B785C-8805-024A-8A11-D5DE0E537409}" srcOrd="0" destOrd="0" presId="urn:microsoft.com/office/officeart/2005/8/layout/hierarchy1"/>
    <dgm:cxn modelId="{ECE1DD4E-52B1-944E-B92E-D50A3326CE4B}" type="presOf" srcId="{9BE6D6C6-2DBD-5547-B564-7A5291F95297}" destId="{7DD873DE-B479-A044-A368-77C7DD01EB80}" srcOrd="0" destOrd="0" presId="urn:microsoft.com/office/officeart/2005/8/layout/hierarchy1"/>
    <dgm:cxn modelId="{A4FA683E-F168-1B4E-95DF-D151374676C5}" type="presOf" srcId="{860ADBC5-016A-AD42-A55C-9CC49EA5973F}" destId="{2C1CA8A5-EAB7-9149-B784-A63C1245E914}" srcOrd="0" destOrd="0" presId="urn:microsoft.com/office/officeart/2005/8/layout/hierarchy1"/>
    <dgm:cxn modelId="{F14B5D4F-02CA-764C-8C19-135B6C83D78D}" srcId="{46AF741C-8F29-E94D-B306-6C5494FA6870}" destId="{E707B4ED-F27D-B74A-A3CA-EF1F3F4CADF7}" srcOrd="4" destOrd="0" parTransId="{2B0E5D9F-191A-FD4E-905E-486142AE3F96}" sibTransId="{1A45337B-96D0-C845-8F6E-C6A039A8D151}"/>
    <dgm:cxn modelId="{D2E396FA-1DF9-CF4F-A6D2-EA4F63B5DD0C}" srcId="{46AF741C-8F29-E94D-B306-6C5494FA6870}" destId="{C78FB326-9035-2443-A9C8-123F11FF2EE2}" srcOrd="1" destOrd="0" parTransId="{860ADBC5-016A-AD42-A55C-9CC49EA5973F}" sibTransId="{8E4EC837-833C-F94D-B7FD-B12911A4C0FB}"/>
    <dgm:cxn modelId="{3BC723C6-EF03-4D47-BE94-C01CE72AE041}" srcId="{F15EA33D-CB7B-3542-B779-8EAD94BB33BB}" destId="{46AF741C-8F29-E94D-B306-6C5494FA6870}" srcOrd="0" destOrd="0" parTransId="{B6116497-03BF-BE4B-A4F7-A07173EA654A}" sibTransId="{4E833BC5-2B9D-5947-ACD7-4AC85C7FB296}"/>
    <dgm:cxn modelId="{4849ED14-5CD4-054E-995A-B2965A888F4F}" type="presOf" srcId="{C78FB326-9035-2443-A9C8-123F11FF2EE2}" destId="{E8407961-A3BB-0A4F-B800-CDC39CD76A57}" srcOrd="0" destOrd="0" presId="urn:microsoft.com/office/officeart/2005/8/layout/hierarchy1"/>
    <dgm:cxn modelId="{AF5F40D8-0FC9-AE48-8006-9B9FE1291901}" srcId="{46AF741C-8F29-E94D-B306-6C5494FA6870}" destId="{9BE6D6C6-2DBD-5547-B564-7A5291F95297}" srcOrd="0" destOrd="0" parTransId="{093D8742-8BB5-F34D-AF20-65180CC354CA}" sibTransId="{06DE7F3B-7F30-7646-8DA7-32AAB84ED442}"/>
    <dgm:cxn modelId="{3B9445FC-92BD-064D-867D-CBBAC9773E5F}" srcId="{46AF741C-8F29-E94D-B306-6C5494FA6870}" destId="{1F15234A-036B-6440-A874-B4BC9A7AF7AB}" srcOrd="3" destOrd="0" parTransId="{B6D1CDB0-2EC7-F345-80BB-28DCF79BCAE1}" sibTransId="{8B5ABDA5-3C74-864C-B368-F7EBFB7F0D68}"/>
    <dgm:cxn modelId="{A180836F-359B-C543-99D2-330EAB72835D}" type="presOf" srcId="{093D8742-8BB5-F34D-AF20-65180CC354CA}" destId="{23F435FC-2424-034C-BFC9-D4D9B665DAF3}" srcOrd="0" destOrd="0" presId="urn:microsoft.com/office/officeart/2005/8/layout/hierarchy1"/>
    <dgm:cxn modelId="{0E90C89D-83FD-5E4C-8E4A-7CBC81B39960}" type="presOf" srcId="{4868EE4B-F74E-774F-A283-8FB1C602A1D6}" destId="{5A68E780-C27A-8542-BC28-947BFE6C8333}" srcOrd="0" destOrd="0" presId="urn:microsoft.com/office/officeart/2005/8/layout/hierarchy1"/>
    <dgm:cxn modelId="{EC27A687-46C8-3C4A-AE18-13BCA55EF100}" type="presOf" srcId="{2B0E5D9F-191A-FD4E-905E-486142AE3F96}" destId="{D31712BF-EB85-2343-9748-A4286EFC3A87}" srcOrd="0" destOrd="0" presId="urn:microsoft.com/office/officeart/2005/8/layout/hierarchy1"/>
    <dgm:cxn modelId="{EE13F55B-12C4-8749-8822-F69CBBA4D6BB}" type="presOf" srcId="{F15EA33D-CB7B-3542-B779-8EAD94BB33BB}" destId="{05F72DE3-83AE-9241-AE5E-3C1C8FF2150A}" srcOrd="0" destOrd="0" presId="urn:microsoft.com/office/officeart/2005/8/layout/hierarchy1"/>
    <dgm:cxn modelId="{024071FD-0ECE-134E-95A1-491C8ED98DC3}" type="presParOf" srcId="{05F72DE3-83AE-9241-AE5E-3C1C8FF2150A}" destId="{1908DB68-42B7-2345-BBBD-B9452D2832B9}" srcOrd="0" destOrd="0" presId="urn:microsoft.com/office/officeart/2005/8/layout/hierarchy1"/>
    <dgm:cxn modelId="{8463A26F-CF06-9E45-8D6D-E7E0DF839A08}" type="presParOf" srcId="{1908DB68-42B7-2345-BBBD-B9452D2832B9}" destId="{2091E9EE-8711-3646-B24A-0FAFD117885D}" srcOrd="0" destOrd="0" presId="urn:microsoft.com/office/officeart/2005/8/layout/hierarchy1"/>
    <dgm:cxn modelId="{AD3C37E5-D0E5-B04A-B706-7F492EF9EE24}" type="presParOf" srcId="{2091E9EE-8711-3646-B24A-0FAFD117885D}" destId="{8A17152D-962F-9B48-A72D-E07435898197}" srcOrd="0" destOrd="0" presId="urn:microsoft.com/office/officeart/2005/8/layout/hierarchy1"/>
    <dgm:cxn modelId="{BF645F22-5F74-0047-9467-755AA16AE135}" type="presParOf" srcId="{2091E9EE-8711-3646-B24A-0FAFD117885D}" destId="{03926BF3-DF05-6044-A120-C2DD5AF2F352}" srcOrd="1" destOrd="0" presId="urn:microsoft.com/office/officeart/2005/8/layout/hierarchy1"/>
    <dgm:cxn modelId="{F2817295-8F4D-2040-8E5C-2FEAC7EC5C26}" type="presParOf" srcId="{1908DB68-42B7-2345-BBBD-B9452D2832B9}" destId="{B69BDDEF-8173-B649-A116-566FD618A28F}" srcOrd="1" destOrd="0" presId="urn:microsoft.com/office/officeart/2005/8/layout/hierarchy1"/>
    <dgm:cxn modelId="{9F5DE5ED-4E3A-2949-9796-A8FDD200D3C5}" type="presParOf" srcId="{B69BDDEF-8173-B649-A116-566FD618A28F}" destId="{23F435FC-2424-034C-BFC9-D4D9B665DAF3}" srcOrd="0" destOrd="0" presId="urn:microsoft.com/office/officeart/2005/8/layout/hierarchy1"/>
    <dgm:cxn modelId="{BEC84D12-BF42-0B4C-82F7-BB60B754CAF8}" type="presParOf" srcId="{B69BDDEF-8173-B649-A116-566FD618A28F}" destId="{5C0F7440-6A6B-A74D-A24E-9A84A96B4AA0}" srcOrd="1" destOrd="0" presId="urn:microsoft.com/office/officeart/2005/8/layout/hierarchy1"/>
    <dgm:cxn modelId="{8675DD6D-ACF1-7449-B193-9E6F2C68E307}" type="presParOf" srcId="{5C0F7440-6A6B-A74D-A24E-9A84A96B4AA0}" destId="{DF31B5B9-DDDB-A343-8626-FFB3420CFD1D}" srcOrd="0" destOrd="0" presId="urn:microsoft.com/office/officeart/2005/8/layout/hierarchy1"/>
    <dgm:cxn modelId="{89745FFA-9961-8949-8622-968EC60809ED}" type="presParOf" srcId="{DF31B5B9-DDDB-A343-8626-FFB3420CFD1D}" destId="{18D811C6-29E4-B048-A376-C53D497169D3}" srcOrd="0" destOrd="0" presId="urn:microsoft.com/office/officeart/2005/8/layout/hierarchy1"/>
    <dgm:cxn modelId="{675C05A6-A23B-5C4B-87B5-3FAF0A1323CB}" type="presParOf" srcId="{DF31B5B9-DDDB-A343-8626-FFB3420CFD1D}" destId="{7DD873DE-B479-A044-A368-77C7DD01EB80}" srcOrd="1" destOrd="0" presId="urn:microsoft.com/office/officeart/2005/8/layout/hierarchy1"/>
    <dgm:cxn modelId="{CD168A9A-5085-4146-8ADD-FEA4BF29E24B}" type="presParOf" srcId="{5C0F7440-6A6B-A74D-A24E-9A84A96B4AA0}" destId="{E56A09C0-7DD4-8F40-9F67-AA6CCB54E561}" srcOrd="1" destOrd="0" presId="urn:microsoft.com/office/officeart/2005/8/layout/hierarchy1"/>
    <dgm:cxn modelId="{B9C66179-997F-AE4F-BB15-BB4F25BA704D}" type="presParOf" srcId="{B69BDDEF-8173-B649-A116-566FD618A28F}" destId="{2C1CA8A5-EAB7-9149-B784-A63C1245E914}" srcOrd="2" destOrd="0" presId="urn:microsoft.com/office/officeart/2005/8/layout/hierarchy1"/>
    <dgm:cxn modelId="{926B3CFD-596B-F446-B692-6814FC304347}" type="presParOf" srcId="{B69BDDEF-8173-B649-A116-566FD618A28F}" destId="{6FB634ED-7531-204B-8893-9759EA0655C3}" srcOrd="3" destOrd="0" presId="urn:microsoft.com/office/officeart/2005/8/layout/hierarchy1"/>
    <dgm:cxn modelId="{DD3485F6-8EA3-4C4A-BF45-9433E7D3E165}" type="presParOf" srcId="{6FB634ED-7531-204B-8893-9759EA0655C3}" destId="{CE1CFD3A-0217-C649-BF42-5F4C289042B4}" srcOrd="0" destOrd="0" presId="urn:microsoft.com/office/officeart/2005/8/layout/hierarchy1"/>
    <dgm:cxn modelId="{AD4520D1-4D5C-5E4D-BFF1-A3E0DDACED03}" type="presParOf" srcId="{CE1CFD3A-0217-C649-BF42-5F4C289042B4}" destId="{0881BA0A-E449-DE40-B49F-535FC8FCC12A}" srcOrd="0" destOrd="0" presId="urn:microsoft.com/office/officeart/2005/8/layout/hierarchy1"/>
    <dgm:cxn modelId="{8A2132D9-4B47-6E48-95F9-6E15D9D44692}" type="presParOf" srcId="{CE1CFD3A-0217-C649-BF42-5F4C289042B4}" destId="{E8407961-A3BB-0A4F-B800-CDC39CD76A57}" srcOrd="1" destOrd="0" presId="urn:microsoft.com/office/officeart/2005/8/layout/hierarchy1"/>
    <dgm:cxn modelId="{47B90D3C-01C1-DB4F-A449-8346C2581CD8}" type="presParOf" srcId="{6FB634ED-7531-204B-8893-9759EA0655C3}" destId="{8FCA541E-D49F-984E-80C4-2AF2BDE17504}" srcOrd="1" destOrd="0" presId="urn:microsoft.com/office/officeart/2005/8/layout/hierarchy1"/>
    <dgm:cxn modelId="{AFE53623-ABF4-394D-BB6E-B39E0C693AE4}" type="presParOf" srcId="{B69BDDEF-8173-B649-A116-566FD618A28F}" destId="{5A68E780-C27A-8542-BC28-947BFE6C8333}" srcOrd="4" destOrd="0" presId="urn:microsoft.com/office/officeart/2005/8/layout/hierarchy1"/>
    <dgm:cxn modelId="{F76F62E9-8300-EA4F-8F1C-78F296EDF5E4}" type="presParOf" srcId="{B69BDDEF-8173-B649-A116-566FD618A28F}" destId="{294A6459-2E9E-354D-8DF7-B2A0EDEF2EC5}" srcOrd="5" destOrd="0" presId="urn:microsoft.com/office/officeart/2005/8/layout/hierarchy1"/>
    <dgm:cxn modelId="{AD8FE431-30E1-CE47-A61B-B8CEC331BD19}" type="presParOf" srcId="{294A6459-2E9E-354D-8DF7-B2A0EDEF2EC5}" destId="{25AB05DD-3258-C44C-A5AC-40E7F65E2558}" srcOrd="0" destOrd="0" presId="urn:microsoft.com/office/officeart/2005/8/layout/hierarchy1"/>
    <dgm:cxn modelId="{8D4B55D5-C05D-3144-8195-22C6D660985C}" type="presParOf" srcId="{25AB05DD-3258-C44C-A5AC-40E7F65E2558}" destId="{4FF65CAA-E241-544D-BA26-A97D5D690DD0}" srcOrd="0" destOrd="0" presId="urn:microsoft.com/office/officeart/2005/8/layout/hierarchy1"/>
    <dgm:cxn modelId="{AEF73F16-600E-AE41-887D-ADD5B65EF874}" type="presParOf" srcId="{25AB05DD-3258-C44C-A5AC-40E7F65E2558}" destId="{B234CFEC-9712-7E46-89D1-CAB77B2767EF}" srcOrd="1" destOrd="0" presId="urn:microsoft.com/office/officeart/2005/8/layout/hierarchy1"/>
    <dgm:cxn modelId="{7C832C3C-4886-A346-8F07-EA33444C5A37}" type="presParOf" srcId="{294A6459-2E9E-354D-8DF7-B2A0EDEF2EC5}" destId="{C46CFFE8-3300-994D-A717-C71060236C43}" srcOrd="1" destOrd="0" presId="urn:microsoft.com/office/officeart/2005/8/layout/hierarchy1"/>
    <dgm:cxn modelId="{EC4B5964-BBBB-3346-A3E9-F009A20E31F1}" type="presParOf" srcId="{B69BDDEF-8173-B649-A116-566FD618A28F}" destId="{269B785C-8805-024A-8A11-D5DE0E537409}" srcOrd="6" destOrd="0" presId="urn:microsoft.com/office/officeart/2005/8/layout/hierarchy1"/>
    <dgm:cxn modelId="{30BA94B7-DD8D-6040-BF19-4F1DBE73E728}" type="presParOf" srcId="{B69BDDEF-8173-B649-A116-566FD618A28F}" destId="{9CD46543-065A-F64D-9E78-9F973075358B}" srcOrd="7" destOrd="0" presId="urn:microsoft.com/office/officeart/2005/8/layout/hierarchy1"/>
    <dgm:cxn modelId="{F21E9A80-0C7F-F849-854D-F8330BBCAF27}" type="presParOf" srcId="{9CD46543-065A-F64D-9E78-9F973075358B}" destId="{320A53A8-3E88-9642-BC93-D813B551B608}" srcOrd="0" destOrd="0" presId="urn:microsoft.com/office/officeart/2005/8/layout/hierarchy1"/>
    <dgm:cxn modelId="{27FA8EA4-BCBC-7A4B-AB75-BAF90FDD2558}" type="presParOf" srcId="{320A53A8-3E88-9642-BC93-D813B551B608}" destId="{179CC9D4-4835-E046-BFE3-0B8DE1984A14}" srcOrd="0" destOrd="0" presId="urn:microsoft.com/office/officeart/2005/8/layout/hierarchy1"/>
    <dgm:cxn modelId="{AA16C0CA-C1E9-CD45-929B-D03CF6DCF3E4}" type="presParOf" srcId="{320A53A8-3E88-9642-BC93-D813B551B608}" destId="{1E152961-7B3B-BD42-A62C-021505075517}" srcOrd="1" destOrd="0" presId="urn:microsoft.com/office/officeart/2005/8/layout/hierarchy1"/>
    <dgm:cxn modelId="{00A97956-C046-114F-8A73-D549A181B3C2}" type="presParOf" srcId="{9CD46543-065A-F64D-9E78-9F973075358B}" destId="{3D52E4FC-17FF-DE48-A2DC-7E0B039D999E}" srcOrd="1" destOrd="0" presId="urn:microsoft.com/office/officeart/2005/8/layout/hierarchy1"/>
    <dgm:cxn modelId="{0DC6CC38-9FD0-614E-BFCF-E42D6214892C}" type="presParOf" srcId="{B69BDDEF-8173-B649-A116-566FD618A28F}" destId="{D31712BF-EB85-2343-9748-A4286EFC3A87}" srcOrd="8" destOrd="0" presId="urn:microsoft.com/office/officeart/2005/8/layout/hierarchy1"/>
    <dgm:cxn modelId="{448B21F0-2BC8-924E-A9DC-382ECA46CD86}" type="presParOf" srcId="{B69BDDEF-8173-B649-A116-566FD618A28F}" destId="{594085F3-092E-894F-A781-E500492A1A2A}" srcOrd="9" destOrd="0" presId="urn:microsoft.com/office/officeart/2005/8/layout/hierarchy1"/>
    <dgm:cxn modelId="{824441E0-7CE6-274B-ACA0-0072238CFABE}" type="presParOf" srcId="{594085F3-092E-894F-A781-E500492A1A2A}" destId="{E2E551B9-FCFF-0444-9D11-BF4BF6B9753A}" srcOrd="0" destOrd="0" presId="urn:microsoft.com/office/officeart/2005/8/layout/hierarchy1"/>
    <dgm:cxn modelId="{BF4DF24B-6298-B440-9E6E-6FF37962667A}" type="presParOf" srcId="{E2E551B9-FCFF-0444-9D11-BF4BF6B9753A}" destId="{48E788FF-231C-374E-B377-E5FF082741A6}" srcOrd="0" destOrd="0" presId="urn:microsoft.com/office/officeart/2005/8/layout/hierarchy1"/>
    <dgm:cxn modelId="{F63D466C-4806-004D-BE0E-8BBCBBDD3B5A}" type="presParOf" srcId="{E2E551B9-FCFF-0444-9D11-BF4BF6B9753A}" destId="{95A7BFA8-F4E3-D44F-9D39-6F9C6E032765}" srcOrd="1" destOrd="0" presId="urn:microsoft.com/office/officeart/2005/8/layout/hierarchy1"/>
    <dgm:cxn modelId="{462FE6EA-10DD-C84E-AEDD-6A61716DCECA}" type="presParOf" srcId="{594085F3-092E-894F-A781-E500492A1A2A}" destId="{5B5E8D0E-B24D-184E-861D-262E7A0C51A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5EA33D-CB7B-3542-B779-8EAD94BB33BB}"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pt-BR"/>
        </a:p>
      </dgm:t>
    </dgm:pt>
    <dgm:pt modelId="{46AF741C-8F29-E94D-B306-6C5494FA6870}">
      <dgm:prSet phldrT="[Texto]"/>
      <dgm:spPr/>
      <dgm:t>
        <a:bodyPr/>
        <a:lstStyle/>
        <a:p>
          <a:r>
            <a:rPr lang="pt-BR" b="1" dirty="0" smtClean="0"/>
            <a:t>STEP 1</a:t>
          </a:r>
        </a:p>
        <a:p>
          <a:r>
            <a:rPr lang="pt-BR" dirty="0" err="1" smtClean="0"/>
            <a:t>Screening</a:t>
          </a:r>
          <a:r>
            <a:rPr lang="pt-BR" dirty="0" smtClean="0"/>
            <a:t> </a:t>
          </a:r>
          <a:r>
            <a:rPr lang="mr-IN" dirty="0" smtClean="0"/>
            <a:t>–</a:t>
          </a:r>
          <a:r>
            <a:rPr lang="pt-BR" dirty="0" smtClean="0"/>
            <a:t> </a:t>
          </a:r>
          <a:r>
            <a:rPr lang="pt-BR" dirty="0" err="1" smtClean="0"/>
            <a:t>nested</a:t>
          </a:r>
          <a:r>
            <a:rPr lang="pt-BR" dirty="0" smtClean="0"/>
            <a:t> </a:t>
          </a:r>
          <a:r>
            <a:rPr lang="pt-BR" dirty="0" err="1" smtClean="0"/>
            <a:t>cross-sectional</a:t>
          </a:r>
          <a:r>
            <a:rPr lang="pt-BR" dirty="0" smtClean="0"/>
            <a:t>, </a:t>
          </a:r>
          <a:r>
            <a:rPr lang="pt-BR" dirty="0" err="1" smtClean="0"/>
            <a:t>diagnosis</a:t>
          </a:r>
          <a:r>
            <a:rPr lang="pt-BR" dirty="0" smtClean="0"/>
            <a:t>, </a:t>
          </a:r>
          <a:r>
            <a:rPr lang="pt-BR" dirty="0" err="1" smtClean="0"/>
            <a:t>prevalence</a:t>
          </a:r>
          <a:r>
            <a:rPr lang="pt-BR" dirty="0" smtClean="0"/>
            <a:t> </a:t>
          </a:r>
          <a:r>
            <a:rPr lang="pt-BR" dirty="0" err="1" smtClean="0"/>
            <a:t>studies</a:t>
          </a:r>
          <a:endParaRPr lang="pt-BR" dirty="0"/>
        </a:p>
      </dgm:t>
    </dgm:pt>
    <dgm:pt modelId="{B6116497-03BF-BE4B-A4F7-A07173EA654A}" type="parTrans" cxnId="{3BC723C6-EF03-4D47-BE94-C01CE72AE041}">
      <dgm:prSet/>
      <dgm:spPr/>
      <dgm:t>
        <a:bodyPr/>
        <a:lstStyle/>
        <a:p>
          <a:endParaRPr lang="pt-BR"/>
        </a:p>
      </dgm:t>
    </dgm:pt>
    <dgm:pt modelId="{4E833BC5-2B9D-5947-ACD7-4AC85C7FB296}" type="sibTrans" cxnId="{3BC723C6-EF03-4D47-BE94-C01CE72AE041}">
      <dgm:prSet/>
      <dgm:spPr/>
      <dgm:t>
        <a:bodyPr/>
        <a:lstStyle/>
        <a:p>
          <a:endParaRPr lang="pt-BR"/>
        </a:p>
      </dgm:t>
    </dgm:pt>
    <dgm:pt modelId="{9BE6D6C6-2DBD-5547-B564-7A5291F95297}">
      <dgm:prSet phldrT="[Texto]"/>
      <dgm:spPr/>
      <dgm:t>
        <a:bodyPr/>
        <a:lstStyle/>
        <a:p>
          <a:r>
            <a:rPr lang="pt-BR" b="1" dirty="0" smtClean="0"/>
            <a:t>STEP 2</a:t>
          </a:r>
        </a:p>
        <a:p>
          <a:r>
            <a:rPr lang="pt-BR" dirty="0" err="1" smtClean="0"/>
            <a:t>Randomization</a:t>
          </a:r>
          <a:r>
            <a:rPr lang="pt-BR" dirty="0" smtClean="0"/>
            <a:t> (HbA1c &gt; 7.5%)</a:t>
          </a:r>
          <a:endParaRPr lang="pt-BR" dirty="0"/>
        </a:p>
      </dgm:t>
    </dgm:pt>
    <dgm:pt modelId="{093D8742-8BB5-F34D-AF20-65180CC354CA}" type="parTrans" cxnId="{AF5F40D8-0FC9-AE48-8006-9B9FE1291901}">
      <dgm:prSet/>
      <dgm:spPr>
        <a:ln>
          <a:solidFill>
            <a:schemeClr val="bg1">
              <a:lumMod val="95000"/>
            </a:schemeClr>
          </a:solidFill>
        </a:ln>
      </dgm:spPr>
      <dgm:t>
        <a:bodyPr/>
        <a:lstStyle/>
        <a:p>
          <a:endParaRPr lang="pt-BR"/>
        </a:p>
      </dgm:t>
    </dgm:pt>
    <dgm:pt modelId="{06DE7F3B-7F30-7646-8DA7-32AAB84ED442}" type="sibTrans" cxnId="{AF5F40D8-0FC9-AE48-8006-9B9FE1291901}">
      <dgm:prSet/>
      <dgm:spPr/>
      <dgm:t>
        <a:bodyPr/>
        <a:lstStyle/>
        <a:p>
          <a:endParaRPr lang="pt-BR"/>
        </a:p>
      </dgm:t>
    </dgm:pt>
    <dgm:pt modelId="{B2AF42F8-EFAC-2344-BF8D-4DFF8BD94BEE}">
      <dgm:prSet/>
      <dgm:spPr/>
      <dgm:t>
        <a:bodyPr/>
        <a:lstStyle/>
        <a:p>
          <a:r>
            <a:rPr lang="pt-BR" dirty="0" smtClean="0"/>
            <a:t>G150</a:t>
          </a:r>
          <a:endParaRPr lang="pt-BR" dirty="0"/>
        </a:p>
      </dgm:t>
    </dgm:pt>
    <dgm:pt modelId="{BC17511C-E581-B742-B75C-6508EE10578A}" type="parTrans" cxnId="{8DEE6B3B-0DCB-504C-B414-51E64740061E}">
      <dgm:prSet/>
      <dgm:spPr/>
      <dgm:t>
        <a:bodyPr/>
        <a:lstStyle/>
        <a:p>
          <a:endParaRPr lang="pt-BR"/>
        </a:p>
      </dgm:t>
    </dgm:pt>
    <dgm:pt modelId="{C7E8143B-96A3-1A48-A144-55A9E9A45C1B}" type="sibTrans" cxnId="{8DEE6B3B-0DCB-504C-B414-51E64740061E}">
      <dgm:prSet/>
      <dgm:spPr/>
      <dgm:t>
        <a:bodyPr/>
        <a:lstStyle/>
        <a:p>
          <a:endParaRPr lang="pt-BR"/>
        </a:p>
      </dgm:t>
    </dgm:pt>
    <dgm:pt modelId="{02F96665-3EA4-9543-A10D-8E1B0B877534}">
      <dgm:prSet/>
      <dgm:spPr/>
      <dgm:t>
        <a:bodyPr/>
        <a:lstStyle/>
        <a:p>
          <a:r>
            <a:rPr lang="pt-BR" dirty="0" smtClean="0"/>
            <a:t>Usual </a:t>
          </a:r>
          <a:r>
            <a:rPr lang="pt-BR" dirty="0" err="1" smtClean="0"/>
            <a:t>care</a:t>
          </a:r>
          <a:endParaRPr lang="pt-BR" dirty="0"/>
        </a:p>
      </dgm:t>
    </dgm:pt>
    <dgm:pt modelId="{CECD98C5-6CAE-F44A-8EBD-9263CF2E21C5}" type="parTrans" cxnId="{8153E16A-A547-7041-9468-F7ABF5CE7CA8}">
      <dgm:prSet/>
      <dgm:spPr>
        <a:ln>
          <a:solidFill>
            <a:schemeClr val="bg1">
              <a:lumMod val="95000"/>
            </a:schemeClr>
          </a:solidFill>
        </a:ln>
      </dgm:spPr>
      <dgm:t>
        <a:bodyPr/>
        <a:lstStyle/>
        <a:p>
          <a:endParaRPr lang="pt-BR"/>
        </a:p>
      </dgm:t>
    </dgm:pt>
    <dgm:pt modelId="{98357069-6257-1549-863D-7D78608BCFD4}" type="sibTrans" cxnId="{8153E16A-A547-7041-9468-F7ABF5CE7CA8}">
      <dgm:prSet/>
      <dgm:spPr/>
      <dgm:t>
        <a:bodyPr/>
        <a:lstStyle/>
        <a:p>
          <a:endParaRPr lang="pt-BR"/>
        </a:p>
      </dgm:t>
    </dgm:pt>
    <dgm:pt modelId="{BC08C51E-3B70-2545-9C1E-4AA7BED6142E}">
      <dgm:prSet/>
      <dgm:spPr/>
      <dgm:t>
        <a:bodyPr/>
        <a:lstStyle/>
        <a:p>
          <a:r>
            <a:rPr lang="pt-BR" dirty="0" smtClean="0"/>
            <a:t>G300</a:t>
          </a:r>
          <a:endParaRPr lang="pt-BR" dirty="0"/>
        </a:p>
      </dgm:t>
    </dgm:pt>
    <dgm:pt modelId="{2C4808FD-1A12-CA43-B8EA-EB856DE72434}" type="sibTrans" cxnId="{F4DC6DEB-6F5A-B043-A182-06D3406156DB}">
      <dgm:prSet/>
      <dgm:spPr/>
      <dgm:t>
        <a:bodyPr/>
        <a:lstStyle/>
        <a:p>
          <a:endParaRPr lang="pt-BR"/>
        </a:p>
      </dgm:t>
    </dgm:pt>
    <dgm:pt modelId="{F3ECE450-9D19-CF40-968E-AAC4FFBA32B4}" type="parTrans" cxnId="{F4DC6DEB-6F5A-B043-A182-06D3406156DB}">
      <dgm:prSet/>
      <dgm:spPr>
        <a:ln>
          <a:solidFill>
            <a:schemeClr val="bg1">
              <a:lumMod val="95000"/>
            </a:schemeClr>
          </a:solidFill>
        </a:ln>
      </dgm:spPr>
      <dgm:t>
        <a:bodyPr/>
        <a:lstStyle/>
        <a:p>
          <a:endParaRPr lang="pt-BR"/>
        </a:p>
      </dgm:t>
    </dgm:pt>
    <dgm:pt modelId="{05F72DE3-83AE-9241-AE5E-3C1C8FF2150A}" type="pres">
      <dgm:prSet presAssocID="{F15EA33D-CB7B-3542-B779-8EAD94BB33BB}" presName="hierChild1" presStyleCnt="0">
        <dgm:presLayoutVars>
          <dgm:chPref val="1"/>
          <dgm:dir/>
          <dgm:animOne val="branch"/>
          <dgm:animLvl val="lvl"/>
          <dgm:resizeHandles/>
        </dgm:presLayoutVars>
      </dgm:prSet>
      <dgm:spPr/>
      <dgm:t>
        <a:bodyPr/>
        <a:lstStyle/>
        <a:p>
          <a:endParaRPr lang="pt-BR"/>
        </a:p>
      </dgm:t>
    </dgm:pt>
    <dgm:pt modelId="{1908DB68-42B7-2345-BBBD-B9452D2832B9}" type="pres">
      <dgm:prSet presAssocID="{46AF741C-8F29-E94D-B306-6C5494FA6870}" presName="hierRoot1" presStyleCnt="0"/>
      <dgm:spPr/>
    </dgm:pt>
    <dgm:pt modelId="{2091E9EE-8711-3646-B24A-0FAFD117885D}" type="pres">
      <dgm:prSet presAssocID="{46AF741C-8F29-E94D-B306-6C5494FA6870}" presName="composite" presStyleCnt="0"/>
      <dgm:spPr/>
    </dgm:pt>
    <dgm:pt modelId="{8A17152D-962F-9B48-A72D-E07435898197}" type="pres">
      <dgm:prSet presAssocID="{46AF741C-8F29-E94D-B306-6C5494FA6870}" presName="background" presStyleLbl="node0" presStyleIdx="0" presStyleCnt="1"/>
      <dgm:spPr>
        <a:solidFill>
          <a:srgbClr val="FF0000"/>
        </a:solidFill>
      </dgm:spPr>
      <dgm:t>
        <a:bodyPr/>
        <a:lstStyle/>
        <a:p>
          <a:endParaRPr lang="pt-BR"/>
        </a:p>
      </dgm:t>
    </dgm:pt>
    <dgm:pt modelId="{03926BF3-DF05-6044-A120-C2DD5AF2F352}" type="pres">
      <dgm:prSet presAssocID="{46AF741C-8F29-E94D-B306-6C5494FA6870}" presName="text" presStyleLbl="fgAcc0" presStyleIdx="0" presStyleCnt="1" custScaleX="237497">
        <dgm:presLayoutVars>
          <dgm:chPref val="3"/>
        </dgm:presLayoutVars>
      </dgm:prSet>
      <dgm:spPr/>
      <dgm:t>
        <a:bodyPr/>
        <a:lstStyle/>
        <a:p>
          <a:endParaRPr lang="pt-BR"/>
        </a:p>
      </dgm:t>
    </dgm:pt>
    <dgm:pt modelId="{B69BDDEF-8173-B649-A116-566FD618A28F}" type="pres">
      <dgm:prSet presAssocID="{46AF741C-8F29-E94D-B306-6C5494FA6870}" presName="hierChild2" presStyleCnt="0"/>
      <dgm:spPr/>
    </dgm:pt>
    <dgm:pt modelId="{23F435FC-2424-034C-BFC9-D4D9B665DAF3}" type="pres">
      <dgm:prSet presAssocID="{093D8742-8BB5-F34D-AF20-65180CC354CA}" presName="Name10" presStyleLbl="parChTrans1D2" presStyleIdx="0" presStyleCnt="1"/>
      <dgm:spPr/>
      <dgm:t>
        <a:bodyPr/>
        <a:lstStyle/>
        <a:p>
          <a:endParaRPr lang="pt-BR"/>
        </a:p>
      </dgm:t>
    </dgm:pt>
    <dgm:pt modelId="{5C0F7440-6A6B-A74D-A24E-9A84A96B4AA0}" type="pres">
      <dgm:prSet presAssocID="{9BE6D6C6-2DBD-5547-B564-7A5291F95297}" presName="hierRoot2" presStyleCnt="0"/>
      <dgm:spPr/>
    </dgm:pt>
    <dgm:pt modelId="{DF31B5B9-DDDB-A343-8626-FFB3420CFD1D}" type="pres">
      <dgm:prSet presAssocID="{9BE6D6C6-2DBD-5547-B564-7A5291F95297}" presName="composite2" presStyleCnt="0"/>
      <dgm:spPr/>
    </dgm:pt>
    <dgm:pt modelId="{18D811C6-29E4-B048-A376-C53D497169D3}" type="pres">
      <dgm:prSet presAssocID="{9BE6D6C6-2DBD-5547-B564-7A5291F95297}" presName="background2" presStyleLbl="node2" presStyleIdx="0" presStyleCnt="1"/>
      <dgm:spPr>
        <a:solidFill>
          <a:srgbClr val="FF0000"/>
        </a:solidFill>
      </dgm:spPr>
      <dgm:t>
        <a:bodyPr/>
        <a:lstStyle/>
        <a:p>
          <a:endParaRPr lang="pt-BR"/>
        </a:p>
      </dgm:t>
    </dgm:pt>
    <dgm:pt modelId="{7DD873DE-B479-A044-A368-77C7DD01EB80}" type="pres">
      <dgm:prSet presAssocID="{9BE6D6C6-2DBD-5547-B564-7A5291F95297}" presName="text2" presStyleLbl="fgAcc2" presStyleIdx="0" presStyleCnt="1">
        <dgm:presLayoutVars>
          <dgm:chPref val="3"/>
        </dgm:presLayoutVars>
      </dgm:prSet>
      <dgm:spPr/>
      <dgm:t>
        <a:bodyPr/>
        <a:lstStyle/>
        <a:p>
          <a:endParaRPr lang="pt-BR"/>
        </a:p>
      </dgm:t>
    </dgm:pt>
    <dgm:pt modelId="{E56A09C0-7DD4-8F40-9F67-AA6CCB54E561}" type="pres">
      <dgm:prSet presAssocID="{9BE6D6C6-2DBD-5547-B564-7A5291F95297}" presName="hierChild3" presStyleCnt="0"/>
      <dgm:spPr/>
    </dgm:pt>
    <dgm:pt modelId="{52A4C163-34A6-2A42-A3AF-DEEF52CE54F7}" type="pres">
      <dgm:prSet presAssocID="{F3ECE450-9D19-CF40-968E-AAC4FFBA32B4}" presName="Name17" presStyleLbl="parChTrans1D3" presStyleIdx="0" presStyleCnt="3"/>
      <dgm:spPr/>
      <dgm:t>
        <a:bodyPr/>
        <a:lstStyle/>
        <a:p>
          <a:endParaRPr lang="pt-BR"/>
        </a:p>
      </dgm:t>
    </dgm:pt>
    <dgm:pt modelId="{C4C09A8A-AD8F-884D-A9DB-F9ADB9380D3F}" type="pres">
      <dgm:prSet presAssocID="{BC08C51E-3B70-2545-9C1E-4AA7BED6142E}" presName="hierRoot3" presStyleCnt="0"/>
      <dgm:spPr/>
    </dgm:pt>
    <dgm:pt modelId="{31D81766-2825-4244-A3D5-BE47270E8200}" type="pres">
      <dgm:prSet presAssocID="{BC08C51E-3B70-2545-9C1E-4AA7BED6142E}" presName="composite3" presStyleCnt="0"/>
      <dgm:spPr/>
    </dgm:pt>
    <dgm:pt modelId="{52BFDA7A-D88F-F749-97A7-A04B50CDD66C}" type="pres">
      <dgm:prSet presAssocID="{BC08C51E-3B70-2545-9C1E-4AA7BED6142E}" presName="background3" presStyleLbl="node3" presStyleIdx="0" presStyleCnt="3"/>
      <dgm:spPr>
        <a:solidFill>
          <a:srgbClr val="FF0000"/>
        </a:solidFill>
      </dgm:spPr>
      <dgm:t>
        <a:bodyPr/>
        <a:lstStyle/>
        <a:p>
          <a:endParaRPr lang="pt-BR"/>
        </a:p>
      </dgm:t>
    </dgm:pt>
    <dgm:pt modelId="{1ED3E286-57EA-D840-B4D5-94721E9974D6}" type="pres">
      <dgm:prSet presAssocID="{BC08C51E-3B70-2545-9C1E-4AA7BED6142E}" presName="text3" presStyleLbl="fgAcc3" presStyleIdx="0" presStyleCnt="3">
        <dgm:presLayoutVars>
          <dgm:chPref val="3"/>
        </dgm:presLayoutVars>
      </dgm:prSet>
      <dgm:spPr/>
      <dgm:t>
        <a:bodyPr/>
        <a:lstStyle/>
        <a:p>
          <a:endParaRPr lang="pt-BR"/>
        </a:p>
      </dgm:t>
    </dgm:pt>
    <dgm:pt modelId="{D9456364-64DC-5648-A5F3-F55820CB47C9}" type="pres">
      <dgm:prSet presAssocID="{BC08C51E-3B70-2545-9C1E-4AA7BED6142E}" presName="hierChild4" presStyleCnt="0"/>
      <dgm:spPr/>
    </dgm:pt>
    <dgm:pt modelId="{F942F519-6EBE-CB40-ACF5-003E38CD9511}" type="pres">
      <dgm:prSet presAssocID="{BC17511C-E581-B742-B75C-6508EE10578A}" presName="Name17" presStyleLbl="parChTrans1D3" presStyleIdx="1" presStyleCnt="3"/>
      <dgm:spPr/>
      <dgm:t>
        <a:bodyPr/>
        <a:lstStyle/>
        <a:p>
          <a:endParaRPr lang="pt-BR"/>
        </a:p>
      </dgm:t>
    </dgm:pt>
    <dgm:pt modelId="{5940748D-F8C7-A84B-985F-07C17BDCF732}" type="pres">
      <dgm:prSet presAssocID="{B2AF42F8-EFAC-2344-BF8D-4DFF8BD94BEE}" presName="hierRoot3" presStyleCnt="0"/>
      <dgm:spPr/>
    </dgm:pt>
    <dgm:pt modelId="{8A5A86F4-A09F-3A47-B316-32511E2A6558}" type="pres">
      <dgm:prSet presAssocID="{B2AF42F8-EFAC-2344-BF8D-4DFF8BD94BEE}" presName="composite3" presStyleCnt="0"/>
      <dgm:spPr/>
    </dgm:pt>
    <dgm:pt modelId="{FB8AF0B6-794C-8246-901F-F2EC7FA51F2A}" type="pres">
      <dgm:prSet presAssocID="{B2AF42F8-EFAC-2344-BF8D-4DFF8BD94BEE}" presName="background3" presStyleLbl="node3" presStyleIdx="1" presStyleCnt="3"/>
      <dgm:spPr>
        <a:solidFill>
          <a:srgbClr val="FF0000"/>
        </a:solidFill>
      </dgm:spPr>
      <dgm:t>
        <a:bodyPr/>
        <a:lstStyle/>
        <a:p>
          <a:endParaRPr lang="pt-BR"/>
        </a:p>
      </dgm:t>
    </dgm:pt>
    <dgm:pt modelId="{331B3BBB-E856-2243-A2E0-5D39C7148501}" type="pres">
      <dgm:prSet presAssocID="{B2AF42F8-EFAC-2344-BF8D-4DFF8BD94BEE}" presName="text3" presStyleLbl="fgAcc3" presStyleIdx="1" presStyleCnt="3">
        <dgm:presLayoutVars>
          <dgm:chPref val="3"/>
        </dgm:presLayoutVars>
      </dgm:prSet>
      <dgm:spPr/>
      <dgm:t>
        <a:bodyPr/>
        <a:lstStyle/>
        <a:p>
          <a:endParaRPr lang="pt-BR"/>
        </a:p>
      </dgm:t>
    </dgm:pt>
    <dgm:pt modelId="{D26FEF45-9755-4640-AAF5-5F9C74C76787}" type="pres">
      <dgm:prSet presAssocID="{B2AF42F8-EFAC-2344-BF8D-4DFF8BD94BEE}" presName="hierChild4" presStyleCnt="0"/>
      <dgm:spPr/>
    </dgm:pt>
    <dgm:pt modelId="{885573C0-8178-1D48-978B-2D5209BF7E0A}" type="pres">
      <dgm:prSet presAssocID="{CECD98C5-6CAE-F44A-8EBD-9263CF2E21C5}" presName="Name17" presStyleLbl="parChTrans1D3" presStyleIdx="2" presStyleCnt="3"/>
      <dgm:spPr/>
      <dgm:t>
        <a:bodyPr/>
        <a:lstStyle/>
        <a:p>
          <a:endParaRPr lang="pt-BR"/>
        </a:p>
      </dgm:t>
    </dgm:pt>
    <dgm:pt modelId="{B85103B7-0C96-3C4E-A437-93BA990EF103}" type="pres">
      <dgm:prSet presAssocID="{02F96665-3EA4-9543-A10D-8E1B0B877534}" presName="hierRoot3" presStyleCnt="0"/>
      <dgm:spPr/>
    </dgm:pt>
    <dgm:pt modelId="{275F2D2D-71F1-0341-8768-385519DD3D20}" type="pres">
      <dgm:prSet presAssocID="{02F96665-3EA4-9543-A10D-8E1B0B877534}" presName="composite3" presStyleCnt="0"/>
      <dgm:spPr/>
    </dgm:pt>
    <dgm:pt modelId="{A2D260DD-83EB-D74E-A9A3-9A4AE1BC1353}" type="pres">
      <dgm:prSet presAssocID="{02F96665-3EA4-9543-A10D-8E1B0B877534}" presName="background3" presStyleLbl="node3" presStyleIdx="2" presStyleCnt="3"/>
      <dgm:spPr>
        <a:solidFill>
          <a:srgbClr val="FF0000"/>
        </a:solidFill>
      </dgm:spPr>
      <dgm:t>
        <a:bodyPr/>
        <a:lstStyle/>
        <a:p>
          <a:endParaRPr lang="pt-BR"/>
        </a:p>
      </dgm:t>
    </dgm:pt>
    <dgm:pt modelId="{6BDF6C9D-69A5-0F44-86CC-FA2BF126A3DE}" type="pres">
      <dgm:prSet presAssocID="{02F96665-3EA4-9543-A10D-8E1B0B877534}" presName="text3" presStyleLbl="fgAcc3" presStyleIdx="2" presStyleCnt="3">
        <dgm:presLayoutVars>
          <dgm:chPref val="3"/>
        </dgm:presLayoutVars>
      </dgm:prSet>
      <dgm:spPr/>
      <dgm:t>
        <a:bodyPr/>
        <a:lstStyle/>
        <a:p>
          <a:endParaRPr lang="pt-BR"/>
        </a:p>
      </dgm:t>
    </dgm:pt>
    <dgm:pt modelId="{1623D4E3-EE05-BC4C-9B79-150A3F3D3C59}" type="pres">
      <dgm:prSet presAssocID="{02F96665-3EA4-9543-A10D-8E1B0B877534}" presName="hierChild4" presStyleCnt="0"/>
      <dgm:spPr/>
    </dgm:pt>
  </dgm:ptLst>
  <dgm:cxnLst>
    <dgm:cxn modelId="{3C27DD66-4400-5147-A3FB-D92AE3F8816D}" type="presOf" srcId="{BC08C51E-3B70-2545-9C1E-4AA7BED6142E}" destId="{1ED3E286-57EA-D840-B4D5-94721E9974D6}" srcOrd="0" destOrd="0" presId="urn:microsoft.com/office/officeart/2005/8/layout/hierarchy1"/>
    <dgm:cxn modelId="{C67BBAB8-F50A-8544-BDB6-871E330BC7EE}" type="presOf" srcId="{BC17511C-E581-B742-B75C-6508EE10578A}" destId="{F942F519-6EBE-CB40-ACF5-003E38CD9511}" srcOrd="0" destOrd="0" presId="urn:microsoft.com/office/officeart/2005/8/layout/hierarchy1"/>
    <dgm:cxn modelId="{044F5568-25BF-FE47-9EF2-6F028880EF56}" type="presOf" srcId="{CECD98C5-6CAE-F44A-8EBD-9263CF2E21C5}" destId="{885573C0-8178-1D48-978B-2D5209BF7E0A}" srcOrd="0" destOrd="0" presId="urn:microsoft.com/office/officeart/2005/8/layout/hierarchy1"/>
    <dgm:cxn modelId="{8DEE6B3B-0DCB-504C-B414-51E64740061E}" srcId="{9BE6D6C6-2DBD-5547-B564-7A5291F95297}" destId="{B2AF42F8-EFAC-2344-BF8D-4DFF8BD94BEE}" srcOrd="1" destOrd="0" parTransId="{BC17511C-E581-B742-B75C-6508EE10578A}" sibTransId="{C7E8143B-96A3-1A48-A144-55A9E9A45C1B}"/>
    <dgm:cxn modelId="{AF5F40D8-0FC9-AE48-8006-9B9FE1291901}" srcId="{46AF741C-8F29-E94D-B306-6C5494FA6870}" destId="{9BE6D6C6-2DBD-5547-B564-7A5291F95297}" srcOrd="0" destOrd="0" parTransId="{093D8742-8BB5-F34D-AF20-65180CC354CA}" sibTransId="{06DE7F3B-7F30-7646-8DA7-32AAB84ED442}"/>
    <dgm:cxn modelId="{F4DC6DEB-6F5A-B043-A182-06D3406156DB}" srcId="{9BE6D6C6-2DBD-5547-B564-7A5291F95297}" destId="{BC08C51E-3B70-2545-9C1E-4AA7BED6142E}" srcOrd="0" destOrd="0" parTransId="{F3ECE450-9D19-CF40-968E-AAC4FFBA32B4}" sibTransId="{2C4808FD-1A12-CA43-B8EA-EB856DE72434}"/>
    <dgm:cxn modelId="{D42A5BA6-78C1-0F44-A17E-96B797A4A103}" type="presOf" srcId="{F3ECE450-9D19-CF40-968E-AAC4FFBA32B4}" destId="{52A4C163-34A6-2A42-A3AF-DEEF52CE54F7}" srcOrd="0" destOrd="0" presId="urn:microsoft.com/office/officeart/2005/8/layout/hierarchy1"/>
    <dgm:cxn modelId="{7BFD05A0-DDED-0146-A098-282A05377221}" type="presOf" srcId="{B2AF42F8-EFAC-2344-BF8D-4DFF8BD94BEE}" destId="{331B3BBB-E856-2243-A2E0-5D39C7148501}" srcOrd="0" destOrd="0" presId="urn:microsoft.com/office/officeart/2005/8/layout/hierarchy1"/>
    <dgm:cxn modelId="{E56F05D5-35A2-2A43-9408-9E2D6BC388F5}" type="presOf" srcId="{02F96665-3EA4-9543-A10D-8E1B0B877534}" destId="{6BDF6C9D-69A5-0F44-86CC-FA2BF126A3DE}" srcOrd="0" destOrd="0" presId="urn:microsoft.com/office/officeart/2005/8/layout/hierarchy1"/>
    <dgm:cxn modelId="{516FE135-BB28-2849-B29B-22FAEF24944F}" type="presOf" srcId="{9BE6D6C6-2DBD-5547-B564-7A5291F95297}" destId="{7DD873DE-B479-A044-A368-77C7DD01EB80}" srcOrd="0" destOrd="0" presId="urn:microsoft.com/office/officeart/2005/8/layout/hierarchy1"/>
    <dgm:cxn modelId="{B209D283-2248-B34E-881F-FD5D763F7D5F}" type="presOf" srcId="{F15EA33D-CB7B-3542-B779-8EAD94BB33BB}" destId="{05F72DE3-83AE-9241-AE5E-3C1C8FF2150A}" srcOrd="0" destOrd="0" presId="urn:microsoft.com/office/officeart/2005/8/layout/hierarchy1"/>
    <dgm:cxn modelId="{4904E480-03D3-7F43-A683-17B915EA4AF3}" type="presOf" srcId="{093D8742-8BB5-F34D-AF20-65180CC354CA}" destId="{23F435FC-2424-034C-BFC9-D4D9B665DAF3}" srcOrd="0" destOrd="0" presId="urn:microsoft.com/office/officeart/2005/8/layout/hierarchy1"/>
    <dgm:cxn modelId="{43F0C66C-520B-AA4B-AFC0-59C67521E8AE}" type="presOf" srcId="{46AF741C-8F29-E94D-B306-6C5494FA6870}" destId="{03926BF3-DF05-6044-A120-C2DD5AF2F352}" srcOrd="0" destOrd="0" presId="urn:microsoft.com/office/officeart/2005/8/layout/hierarchy1"/>
    <dgm:cxn modelId="{3BC723C6-EF03-4D47-BE94-C01CE72AE041}" srcId="{F15EA33D-CB7B-3542-B779-8EAD94BB33BB}" destId="{46AF741C-8F29-E94D-B306-6C5494FA6870}" srcOrd="0" destOrd="0" parTransId="{B6116497-03BF-BE4B-A4F7-A07173EA654A}" sibTransId="{4E833BC5-2B9D-5947-ACD7-4AC85C7FB296}"/>
    <dgm:cxn modelId="{8153E16A-A547-7041-9468-F7ABF5CE7CA8}" srcId="{9BE6D6C6-2DBD-5547-B564-7A5291F95297}" destId="{02F96665-3EA4-9543-A10D-8E1B0B877534}" srcOrd="2" destOrd="0" parTransId="{CECD98C5-6CAE-F44A-8EBD-9263CF2E21C5}" sibTransId="{98357069-6257-1549-863D-7D78608BCFD4}"/>
    <dgm:cxn modelId="{5AA91484-A3A7-2841-BEFD-A3A29DFE27D0}" type="presParOf" srcId="{05F72DE3-83AE-9241-AE5E-3C1C8FF2150A}" destId="{1908DB68-42B7-2345-BBBD-B9452D2832B9}" srcOrd="0" destOrd="0" presId="urn:microsoft.com/office/officeart/2005/8/layout/hierarchy1"/>
    <dgm:cxn modelId="{00BB16F9-AA7D-0445-9950-88F49FD04205}" type="presParOf" srcId="{1908DB68-42B7-2345-BBBD-B9452D2832B9}" destId="{2091E9EE-8711-3646-B24A-0FAFD117885D}" srcOrd="0" destOrd="0" presId="urn:microsoft.com/office/officeart/2005/8/layout/hierarchy1"/>
    <dgm:cxn modelId="{E3177600-7946-F74C-9355-E2DF9C8B9713}" type="presParOf" srcId="{2091E9EE-8711-3646-B24A-0FAFD117885D}" destId="{8A17152D-962F-9B48-A72D-E07435898197}" srcOrd="0" destOrd="0" presId="urn:microsoft.com/office/officeart/2005/8/layout/hierarchy1"/>
    <dgm:cxn modelId="{DFF1DB19-78B9-1F4B-907F-C0DA0D032572}" type="presParOf" srcId="{2091E9EE-8711-3646-B24A-0FAFD117885D}" destId="{03926BF3-DF05-6044-A120-C2DD5AF2F352}" srcOrd="1" destOrd="0" presId="urn:microsoft.com/office/officeart/2005/8/layout/hierarchy1"/>
    <dgm:cxn modelId="{62D12AD7-B9B9-D642-B3C0-CF209F1C4146}" type="presParOf" srcId="{1908DB68-42B7-2345-BBBD-B9452D2832B9}" destId="{B69BDDEF-8173-B649-A116-566FD618A28F}" srcOrd="1" destOrd="0" presId="urn:microsoft.com/office/officeart/2005/8/layout/hierarchy1"/>
    <dgm:cxn modelId="{07D99FE6-F2F1-3E43-9378-63D6F5B64A67}" type="presParOf" srcId="{B69BDDEF-8173-B649-A116-566FD618A28F}" destId="{23F435FC-2424-034C-BFC9-D4D9B665DAF3}" srcOrd="0" destOrd="0" presId="urn:microsoft.com/office/officeart/2005/8/layout/hierarchy1"/>
    <dgm:cxn modelId="{95B5475C-BF99-D94F-80BD-98E57DEE890D}" type="presParOf" srcId="{B69BDDEF-8173-B649-A116-566FD618A28F}" destId="{5C0F7440-6A6B-A74D-A24E-9A84A96B4AA0}" srcOrd="1" destOrd="0" presId="urn:microsoft.com/office/officeart/2005/8/layout/hierarchy1"/>
    <dgm:cxn modelId="{00CCB0F9-BFCB-DA44-9E7C-D4BDD8CBBCEF}" type="presParOf" srcId="{5C0F7440-6A6B-A74D-A24E-9A84A96B4AA0}" destId="{DF31B5B9-DDDB-A343-8626-FFB3420CFD1D}" srcOrd="0" destOrd="0" presId="urn:microsoft.com/office/officeart/2005/8/layout/hierarchy1"/>
    <dgm:cxn modelId="{960434BF-29AE-8442-BDBD-1E3F1DB5FA84}" type="presParOf" srcId="{DF31B5B9-DDDB-A343-8626-FFB3420CFD1D}" destId="{18D811C6-29E4-B048-A376-C53D497169D3}" srcOrd="0" destOrd="0" presId="urn:microsoft.com/office/officeart/2005/8/layout/hierarchy1"/>
    <dgm:cxn modelId="{3B28E386-BB97-0746-B4EF-89380FFAF583}" type="presParOf" srcId="{DF31B5B9-DDDB-A343-8626-FFB3420CFD1D}" destId="{7DD873DE-B479-A044-A368-77C7DD01EB80}" srcOrd="1" destOrd="0" presId="urn:microsoft.com/office/officeart/2005/8/layout/hierarchy1"/>
    <dgm:cxn modelId="{E6C05CEE-00E0-7449-BA4E-62F14E099041}" type="presParOf" srcId="{5C0F7440-6A6B-A74D-A24E-9A84A96B4AA0}" destId="{E56A09C0-7DD4-8F40-9F67-AA6CCB54E561}" srcOrd="1" destOrd="0" presId="urn:microsoft.com/office/officeart/2005/8/layout/hierarchy1"/>
    <dgm:cxn modelId="{1613842B-9FDB-4B4C-92B3-A10359F87153}" type="presParOf" srcId="{E56A09C0-7DD4-8F40-9F67-AA6CCB54E561}" destId="{52A4C163-34A6-2A42-A3AF-DEEF52CE54F7}" srcOrd="0" destOrd="0" presId="urn:microsoft.com/office/officeart/2005/8/layout/hierarchy1"/>
    <dgm:cxn modelId="{6F7B78A4-5C25-7C40-8FA8-9C86D0F9DAD6}" type="presParOf" srcId="{E56A09C0-7DD4-8F40-9F67-AA6CCB54E561}" destId="{C4C09A8A-AD8F-884D-A9DB-F9ADB9380D3F}" srcOrd="1" destOrd="0" presId="urn:microsoft.com/office/officeart/2005/8/layout/hierarchy1"/>
    <dgm:cxn modelId="{7F98D79A-12B1-5049-96E6-BE4E02F9D4A9}" type="presParOf" srcId="{C4C09A8A-AD8F-884D-A9DB-F9ADB9380D3F}" destId="{31D81766-2825-4244-A3D5-BE47270E8200}" srcOrd="0" destOrd="0" presId="urn:microsoft.com/office/officeart/2005/8/layout/hierarchy1"/>
    <dgm:cxn modelId="{870CE8BF-3CF9-664F-B2A4-1C0DC11FE75A}" type="presParOf" srcId="{31D81766-2825-4244-A3D5-BE47270E8200}" destId="{52BFDA7A-D88F-F749-97A7-A04B50CDD66C}" srcOrd="0" destOrd="0" presId="urn:microsoft.com/office/officeart/2005/8/layout/hierarchy1"/>
    <dgm:cxn modelId="{11F6490F-2EA6-8F48-9BBA-325EB718FD8F}" type="presParOf" srcId="{31D81766-2825-4244-A3D5-BE47270E8200}" destId="{1ED3E286-57EA-D840-B4D5-94721E9974D6}" srcOrd="1" destOrd="0" presId="urn:microsoft.com/office/officeart/2005/8/layout/hierarchy1"/>
    <dgm:cxn modelId="{F917960D-D1C2-374B-9B8A-527022BDEDC2}" type="presParOf" srcId="{C4C09A8A-AD8F-884D-A9DB-F9ADB9380D3F}" destId="{D9456364-64DC-5648-A5F3-F55820CB47C9}" srcOrd="1" destOrd="0" presId="urn:microsoft.com/office/officeart/2005/8/layout/hierarchy1"/>
    <dgm:cxn modelId="{B80D9D95-8CEB-8F4F-A946-267031799CDB}" type="presParOf" srcId="{E56A09C0-7DD4-8F40-9F67-AA6CCB54E561}" destId="{F942F519-6EBE-CB40-ACF5-003E38CD9511}" srcOrd="2" destOrd="0" presId="urn:microsoft.com/office/officeart/2005/8/layout/hierarchy1"/>
    <dgm:cxn modelId="{6754F4A5-691E-DE4C-AB0F-E32E44DE751D}" type="presParOf" srcId="{E56A09C0-7DD4-8F40-9F67-AA6CCB54E561}" destId="{5940748D-F8C7-A84B-985F-07C17BDCF732}" srcOrd="3" destOrd="0" presId="urn:microsoft.com/office/officeart/2005/8/layout/hierarchy1"/>
    <dgm:cxn modelId="{196F290D-0B7C-B64B-BF93-71C4B3931AA1}" type="presParOf" srcId="{5940748D-F8C7-A84B-985F-07C17BDCF732}" destId="{8A5A86F4-A09F-3A47-B316-32511E2A6558}" srcOrd="0" destOrd="0" presId="urn:microsoft.com/office/officeart/2005/8/layout/hierarchy1"/>
    <dgm:cxn modelId="{E23B5786-6917-964C-8882-98D0EF9AA69C}" type="presParOf" srcId="{8A5A86F4-A09F-3A47-B316-32511E2A6558}" destId="{FB8AF0B6-794C-8246-901F-F2EC7FA51F2A}" srcOrd="0" destOrd="0" presId="urn:microsoft.com/office/officeart/2005/8/layout/hierarchy1"/>
    <dgm:cxn modelId="{A7DC3169-E727-8F4A-B607-8B18AB36C5CD}" type="presParOf" srcId="{8A5A86F4-A09F-3A47-B316-32511E2A6558}" destId="{331B3BBB-E856-2243-A2E0-5D39C7148501}" srcOrd="1" destOrd="0" presId="urn:microsoft.com/office/officeart/2005/8/layout/hierarchy1"/>
    <dgm:cxn modelId="{0447A2D2-5EE3-3C45-AE6A-4D5DD4265195}" type="presParOf" srcId="{5940748D-F8C7-A84B-985F-07C17BDCF732}" destId="{D26FEF45-9755-4640-AAF5-5F9C74C76787}" srcOrd="1" destOrd="0" presId="urn:microsoft.com/office/officeart/2005/8/layout/hierarchy1"/>
    <dgm:cxn modelId="{AB5178FC-A20D-9544-8969-F84576771332}" type="presParOf" srcId="{E56A09C0-7DD4-8F40-9F67-AA6CCB54E561}" destId="{885573C0-8178-1D48-978B-2D5209BF7E0A}" srcOrd="4" destOrd="0" presId="urn:microsoft.com/office/officeart/2005/8/layout/hierarchy1"/>
    <dgm:cxn modelId="{1E5FD5D3-FFCB-E943-9FCE-611D7E1F04C3}" type="presParOf" srcId="{E56A09C0-7DD4-8F40-9F67-AA6CCB54E561}" destId="{B85103B7-0C96-3C4E-A437-93BA990EF103}" srcOrd="5" destOrd="0" presId="urn:microsoft.com/office/officeart/2005/8/layout/hierarchy1"/>
    <dgm:cxn modelId="{624F7A15-FFA9-544E-B210-D73C25A737CC}" type="presParOf" srcId="{B85103B7-0C96-3C4E-A437-93BA990EF103}" destId="{275F2D2D-71F1-0341-8768-385519DD3D20}" srcOrd="0" destOrd="0" presId="urn:microsoft.com/office/officeart/2005/8/layout/hierarchy1"/>
    <dgm:cxn modelId="{DE23A9BD-767E-614A-A17E-6E3A0C5E35E1}" type="presParOf" srcId="{275F2D2D-71F1-0341-8768-385519DD3D20}" destId="{A2D260DD-83EB-D74E-A9A3-9A4AE1BC1353}" srcOrd="0" destOrd="0" presId="urn:microsoft.com/office/officeart/2005/8/layout/hierarchy1"/>
    <dgm:cxn modelId="{FCF4BAF6-8B4E-0B48-AC71-1726D1D94C71}" type="presParOf" srcId="{275F2D2D-71F1-0341-8768-385519DD3D20}" destId="{6BDF6C9D-69A5-0F44-86CC-FA2BF126A3DE}" srcOrd="1" destOrd="0" presId="urn:microsoft.com/office/officeart/2005/8/layout/hierarchy1"/>
    <dgm:cxn modelId="{F53B70CF-D1A4-A746-A3F3-BD24EA22EA4A}" type="presParOf" srcId="{B85103B7-0C96-3C4E-A437-93BA990EF103}" destId="{1623D4E3-EE05-BC4C-9B79-150A3F3D3C59}" srcOrd="1" destOrd="0" presId="urn:microsoft.com/office/officeart/2005/8/layout/hierarchy1"/>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1712BF-EB85-2343-9748-A4286EFC3A87}">
      <dsp:nvSpPr>
        <dsp:cNvPr id="0" name=""/>
        <dsp:cNvSpPr/>
      </dsp:nvSpPr>
      <dsp:spPr>
        <a:xfrm>
          <a:off x="4038652" y="2072345"/>
          <a:ext cx="3350508" cy="398634"/>
        </a:xfrm>
        <a:custGeom>
          <a:avLst/>
          <a:gdLst/>
          <a:ahLst/>
          <a:cxnLst/>
          <a:rect l="0" t="0" r="0" b="0"/>
          <a:pathLst>
            <a:path>
              <a:moveTo>
                <a:pt x="0" y="0"/>
              </a:moveTo>
              <a:lnTo>
                <a:pt x="0" y="271657"/>
              </a:lnTo>
              <a:lnTo>
                <a:pt x="3350508" y="271657"/>
              </a:lnTo>
              <a:lnTo>
                <a:pt x="3350508" y="3986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9B785C-8805-024A-8A11-D5DE0E537409}">
      <dsp:nvSpPr>
        <dsp:cNvPr id="0" name=""/>
        <dsp:cNvSpPr/>
      </dsp:nvSpPr>
      <dsp:spPr>
        <a:xfrm>
          <a:off x="4038652" y="2072345"/>
          <a:ext cx="1675254" cy="398634"/>
        </a:xfrm>
        <a:custGeom>
          <a:avLst/>
          <a:gdLst/>
          <a:ahLst/>
          <a:cxnLst/>
          <a:rect l="0" t="0" r="0" b="0"/>
          <a:pathLst>
            <a:path>
              <a:moveTo>
                <a:pt x="0" y="0"/>
              </a:moveTo>
              <a:lnTo>
                <a:pt x="0" y="271657"/>
              </a:lnTo>
              <a:lnTo>
                <a:pt x="1675254" y="271657"/>
              </a:lnTo>
              <a:lnTo>
                <a:pt x="1675254" y="3986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A68E780-C27A-8542-BC28-947BFE6C8333}">
      <dsp:nvSpPr>
        <dsp:cNvPr id="0" name=""/>
        <dsp:cNvSpPr/>
      </dsp:nvSpPr>
      <dsp:spPr>
        <a:xfrm>
          <a:off x="3992932" y="2072345"/>
          <a:ext cx="91440" cy="398634"/>
        </a:xfrm>
        <a:custGeom>
          <a:avLst/>
          <a:gdLst/>
          <a:ahLst/>
          <a:cxnLst/>
          <a:rect l="0" t="0" r="0" b="0"/>
          <a:pathLst>
            <a:path>
              <a:moveTo>
                <a:pt x="45720" y="0"/>
              </a:moveTo>
              <a:lnTo>
                <a:pt x="45720" y="3986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C1CA8A5-EAB7-9149-B784-A63C1245E914}">
      <dsp:nvSpPr>
        <dsp:cNvPr id="0" name=""/>
        <dsp:cNvSpPr/>
      </dsp:nvSpPr>
      <dsp:spPr>
        <a:xfrm>
          <a:off x="2363398" y="2072345"/>
          <a:ext cx="1675254" cy="398634"/>
        </a:xfrm>
        <a:custGeom>
          <a:avLst/>
          <a:gdLst/>
          <a:ahLst/>
          <a:cxnLst/>
          <a:rect l="0" t="0" r="0" b="0"/>
          <a:pathLst>
            <a:path>
              <a:moveTo>
                <a:pt x="1675254" y="0"/>
              </a:moveTo>
              <a:lnTo>
                <a:pt x="1675254" y="271657"/>
              </a:lnTo>
              <a:lnTo>
                <a:pt x="0" y="271657"/>
              </a:lnTo>
              <a:lnTo>
                <a:pt x="0" y="3986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F435FC-2424-034C-BFC9-D4D9B665DAF3}">
      <dsp:nvSpPr>
        <dsp:cNvPr id="0" name=""/>
        <dsp:cNvSpPr/>
      </dsp:nvSpPr>
      <dsp:spPr>
        <a:xfrm>
          <a:off x="688144" y="2072345"/>
          <a:ext cx="3350508" cy="398634"/>
        </a:xfrm>
        <a:custGeom>
          <a:avLst/>
          <a:gdLst/>
          <a:ahLst/>
          <a:cxnLst/>
          <a:rect l="0" t="0" r="0" b="0"/>
          <a:pathLst>
            <a:path>
              <a:moveTo>
                <a:pt x="3350508" y="0"/>
              </a:moveTo>
              <a:lnTo>
                <a:pt x="3350508" y="271657"/>
              </a:lnTo>
              <a:lnTo>
                <a:pt x="0" y="271657"/>
              </a:lnTo>
              <a:lnTo>
                <a:pt x="0" y="39863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17152D-962F-9B48-A72D-E07435898197}">
      <dsp:nvSpPr>
        <dsp:cNvPr id="0" name=""/>
        <dsp:cNvSpPr/>
      </dsp:nvSpPr>
      <dsp:spPr>
        <a:xfrm>
          <a:off x="2411011" y="1201974"/>
          <a:ext cx="3255282" cy="8703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26BF3-DF05-6044-A120-C2DD5AF2F352}">
      <dsp:nvSpPr>
        <dsp:cNvPr id="0" name=""/>
        <dsp:cNvSpPr/>
      </dsp:nvSpPr>
      <dsp:spPr>
        <a:xfrm>
          <a:off x="2563306" y="1346655"/>
          <a:ext cx="3255282" cy="8703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kern="1200" dirty="0" smtClean="0"/>
            <a:t>EDDIE</a:t>
          </a:r>
          <a:endParaRPr lang="pt-BR" sz="1800" kern="1200" dirty="0"/>
        </a:p>
      </dsp:txBody>
      <dsp:txXfrm>
        <a:off x="2588798" y="1372147"/>
        <a:ext cx="3204298" cy="819386"/>
      </dsp:txXfrm>
    </dsp:sp>
    <dsp:sp modelId="{18D811C6-29E4-B048-A376-C53D497169D3}">
      <dsp:nvSpPr>
        <dsp:cNvPr id="0" name=""/>
        <dsp:cNvSpPr/>
      </dsp:nvSpPr>
      <dsp:spPr>
        <a:xfrm>
          <a:off x="2812" y="2470979"/>
          <a:ext cx="1370662" cy="8703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873DE-B479-A044-A368-77C7DD01EB80}">
      <dsp:nvSpPr>
        <dsp:cNvPr id="0" name=""/>
        <dsp:cNvSpPr/>
      </dsp:nvSpPr>
      <dsp:spPr>
        <a:xfrm>
          <a:off x="155108" y="2615660"/>
          <a:ext cx="1370662" cy="8703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kern="1200" dirty="0" smtClean="0"/>
            <a:t>HbA1c</a:t>
          </a:r>
          <a:endParaRPr lang="pt-BR" sz="1800" kern="1200" dirty="0"/>
        </a:p>
      </dsp:txBody>
      <dsp:txXfrm>
        <a:off x="180600" y="2641152"/>
        <a:ext cx="1319678" cy="819386"/>
      </dsp:txXfrm>
    </dsp:sp>
    <dsp:sp modelId="{0881BA0A-E449-DE40-B49F-535FC8FCC12A}">
      <dsp:nvSpPr>
        <dsp:cNvPr id="0" name=""/>
        <dsp:cNvSpPr/>
      </dsp:nvSpPr>
      <dsp:spPr>
        <a:xfrm>
          <a:off x="1678066" y="2470979"/>
          <a:ext cx="1370662" cy="8703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407961-A3BB-0A4F-B800-CDC39CD76A57}">
      <dsp:nvSpPr>
        <dsp:cNvPr id="0" name=""/>
        <dsp:cNvSpPr/>
      </dsp:nvSpPr>
      <dsp:spPr>
        <a:xfrm>
          <a:off x="1830362" y="2615660"/>
          <a:ext cx="1370662" cy="8703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kern="1200" dirty="0" smtClean="0"/>
            <a:t>Vascular </a:t>
          </a:r>
          <a:r>
            <a:rPr lang="pt-BR" sz="1800" kern="1200" dirty="0" err="1" smtClean="0"/>
            <a:t>study</a:t>
          </a:r>
          <a:endParaRPr lang="pt-BR" sz="1800" kern="1200" dirty="0"/>
        </a:p>
      </dsp:txBody>
      <dsp:txXfrm>
        <a:off x="1855854" y="2641152"/>
        <a:ext cx="1319678" cy="819386"/>
      </dsp:txXfrm>
    </dsp:sp>
    <dsp:sp modelId="{4FF65CAA-E241-544D-BA26-A97D5D690DD0}">
      <dsp:nvSpPr>
        <dsp:cNvPr id="0" name=""/>
        <dsp:cNvSpPr/>
      </dsp:nvSpPr>
      <dsp:spPr>
        <a:xfrm>
          <a:off x="3353320" y="2470979"/>
          <a:ext cx="1370662" cy="8703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34CFEC-9712-7E46-89D1-CAB77B2767EF}">
      <dsp:nvSpPr>
        <dsp:cNvPr id="0" name=""/>
        <dsp:cNvSpPr/>
      </dsp:nvSpPr>
      <dsp:spPr>
        <a:xfrm>
          <a:off x="3505616" y="2615660"/>
          <a:ext cx="1370662" cy="8703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kern="1200" dirty="0" err="1" smtClean="0"/>
            <a:t>Risk</a:t>
          </a:r>
          <a:r>
            <a:rPr lang="pt-BR" sz="1800" kern="1200" dirty="0" smtClean="0"/>
            <a:t> </a:t>
          </a:r>
          <a:r>
            <a:rPr lang="pt-BR" sz="1800" kern="1200" dirty="0" err="1" smtClean="0"/>
            <a:t>of</a:t>
          </a:r>
          <a:r>
            <a:rPr lang="pt-BR" sz="1800" kern="1200" dirty="0" smtClean="0"/>
            <a:t> </a:t>
          </a:r>
          <a:r>
            <a:rPr lang="pt-BR" sz="1800" kern="1200" dirty="0" err="1" smtClean="0"/>
            <a:t>falls</a:t>
          </a:r>
          <a:endParaRPr lang="pt-BR" sz="1800" kern="1200" dirty="0"/>
        </a:p>
      </dsp:txBody>
      <dsp:txXfrm>
        <a:off x="3531108" y="2641152"/>
        <a:ext cx="1319678" cy="819386"/>
      </dsp:txXfrm>
    </dsp:sp>
    <dsp:sp modelId="{179CC9D4-4835-E046-BFE3-0B8DE1984A14}">
      <dsp:nvSpPr>
        <dsp:cNvPr id="0" name=""/>
        <dsp:cNvSpPr/>
      </dsp:nvSpPr>
      <dsp:spPr>
        <a:xfrm>
          <a:off x="5028574" y="2470979"/>
          <a:ext cx="1370662" cy="8703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152961-7B3B-BD42-A62C-021505075517}">
      <dsp:nvSpPr>
        <dsp:cNvPr id="0" name=""/>
        <dsp:cNvSpPr/>
      </dsp:nvSpPr>
      <dsp:spPr>
        <a:xfrm>
          <a:off x="5180870" y="2615660"/>
          <a:ext cx="1370662" cy="8703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kern="1200" dirty="0" smtClean="0"/>
            <a:t>CGMS</a:t>
          </a:r>
          <a:endParaRPr lang="pt-BR" sz="1800" kern="1200" dirty="0"/>
        </a:p>
      </dsp:txBody>
      <dsp:txXfrm>
        <a:off x="5206362" y="2641152"/>
        <a:ext cx="1319678" cy="819386"/>
      </dsp:txXfrm>
    </dsp:sp>
    <dsp:sp modelId="{48E788FF-231C-374E-B377-E5FF082741A6}">
      <dsp:nvSpPr>
        <dsp:cNvPr id="0" name=""/>
        <dsp:cNvSpPr/>
      </dsp:nvSpPr>
      <dsp:spPr>
        <a:xfrm>
          <a:off x="6703828" y="2470979"/>
          <a:ext cx="1370662" cy="87037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A7BFA8-F4E3-D44F-9D39-6F9C6E032765}">
      <dsp:nvSpPr>
        <dsp:cNvPr id="0" name=""/>
        <dsp:cNvSpPr/>
      </dsp:nvSpPr>
      <dsp:spPr>
        <a:xfrm>
          <a:off x="6856124" y="2615660"/>
          <a:ext cx="1370662" cy="87037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pt-BR" sz="1800" kern="1200" dirty="0" smtClean="0"/>
            <a:t>Muscular </a:t>
          </a:r>
          <a:r>
            <a:rPr lang="pt-BR" sz="1800" kern="1200" dirty="0" err="1" smtClean="0"/>
            <a:t>remodelling</a:t>
          </a:r>
          <a:endParaRPr lang="pt-BR" sz="1800" kern="1200" dirty="0"/>
        </a:p>
      </dsp:txBody>
      <dsp:txXfrm>
        <a:off x="6881616" y="2641152"/>
        <a:ext cx="1319678" cy="8193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5573C0-8178-1D48-978B-2D5209BF7E0A}">
      <dsp:nvSpPr>
        <dsp:cNvPr id="0" name=""/>
        <dsp:cNvSpPr/>
      </dsp:nvSpPr>
      <dsp:spPr>
        <a:xfrm>
          <a:off x="4014341" y="2822690"/>
          <a:ext cx="2210097" cy="525902"/>
        </a:xfrm>
        <a:custGeom>
          <a:avLst/>
          <a:gdLst/>
          <a:ahLst/>
          <a:cxnLst/>
          <a:rect l="0" t="0" r="0" b="0"/>
          <a:pathLst>
            <a:path>
              <a:moveTo>
                <a:pt x="0" y="0"/>
              </a:moveTo>
              <a:lnTo>
                <a:pt x="0" y="358387"/>
              </a:lnTo>
              <a:lnTo>
                <a:pt x="2210097" y="358387"/>
              </a:lnTo>
              <a:lnTo>
                <a:pt x="2210097" y="525902"/>
              </a:lnTo>
            </a:path>
          </a:pathLst>
        </a:custGeom>
        <a:noFill/>
        <a:ln w="25400" cap="flat" cmpd="sng" algn="ctr">
          <a:solidFill>
            <a:schemeClr val="bg1">
              <a:lumMod val="95000"/>
            </a:schemeClr>
          </a:solidFill>
          <a:prstDash val="solid"/>
        </a:ln>
        <a:effectLst/>
      </dsp:spPr>
      <dsp:style>
        <a:lnRef idx="2">
          <a:scrgbClr r="0" g="0" b="0"/>
        </a:lnRef>
        <a:fillRef idx="0">
          <a:scrgbClr r="0" g="0" b="0"/>
        </a:fillRef>
        <a:effectRef idx="0">
          <a:scrgbClr r="0" g="0" b="0"/>
        </a:effectRef>
        <a:fontRef idx="minor"/>
      </dsp:style>
    </dsp:sp>
    <dsp:sp modelId="{F942F519-6EBE-CB40-ACF5-003E38CD9511}">
      <dsp:nvSpPr>
        <dsp:cNvPr id="0" name=""/>
        <dsp:cNvSpPr/>
      </dsp:nvSpPr>
      <dsp:spPr>
        <a:xfrm>
          <a:off x="3968621" y="2822690"/>
          <a:ext cx="91440" cy="525902"/>
        </a:xfrm>
        <a:custGeom>
          <a:avLst/>
          <a:gdLst/>
          <a:ahLst/>
          <a:cxnLst/>
          <a:rect l="0" t="0" r="0" b="0"/>
          <a:pathLst>
            <a:path>
              <a:moveTo>
                <a:pt x="45720" y="0"/>
              </a:moveTo>
              <a:lnTo>
                <a:pt x="45720" y="52590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2A4C163-34A6-2A42-A3AF-DEEF52CE54F7}">
      <dsp:nvSpPr>
        <dsp:cNvPr id="0" name=""/>
        <dsp:cNvSpPr/>
      </dsp:nvSpPr>
      <dsp:spPr>
        <a:xfrm>
          <a:off x="1804243" y="2822690"/>
          <a:ext cx="2210097" cy="525902"/>
        </a:xfrm>
        <a:custGeom>
          <a:avLst/>
          <a:gdLst/>
          <a:ahLst/>
          <a:cxnLst/>
          <a:rect l="0" t="0" r="0" b="0"/>
          <a:pathLst>
            <a:path>
              <a:moveTo>
                <a:pt x="2210097" y="0"/>
              </a:moveTo>
              <a:lnTo>
                <a:pt x="2210097" y="358387"/>
              </a:lnTo>
              <a:lnTo>
                <a:pt x="0" y="358387"/>
              </a:lnTo>
              <a:lnTo>
                <a:pt x="0" y="525902"/>
              </a:lnTo>
            </a:path>
          </a:pathLst>
        </a:custGeom>
        <a:noFill/>
        <a:ln w="25400" cap="flat" cmpd="sng" algn="ctr">
          <a:solidFill>
            <a:schemeClr val="bg1">
              <a:lumMod val="95000"/>
            </a:schemeClr>
          </a:solidFill>
          <a:prstDash val="solid"/>
        </a:ln>
        <a:effectLst/>
      </dsp:spPr>
      <dsp:style>
        <a:lnRef idx="2">
          <a:scrgbClr r="0" g="0" b="0"/>
        </a:lnRef>
        <a:fillRef idx="0">
          <a:scrgbClr r="0" g="0" b="0"/>
        </a:fillRef>
        <a:effectRef idx="0">
          <a:scrgbClr r="0" g="0" b="0"/>
        </a:effectRef>
        <a:fontRef idx="minor"/>
      </dsp:style>
    </dsp:sp>
    <dsp:sp modelId="{23F435FC-2424-034C-BFC9-D4D9B665DAF3}">
      <dsp:nvSpPr>
        <dsp:cNvPr id="0" name=""/>
        <dsp:cNvSpPr/>
      </dsp:nvSpPr>
      <dsp:spPr>
        <a:xfrm>
          <a:off x="3968621" y="1148541"/>
          <a:ext cx="91440" cy="525902"/>
        </a:xfrm>
        <a:custGeom>
          <a:avLst/>
          <a:gdLst/>
          <a:ahLst/>
          <a:cxnLst/>
          <a:rect l="0" t="0" r="0" b="0"/>
          <a:pathLst>
            <a:path>
              <a:moveTo>
                <a:pt x="45720" y="0"/>
              </a:moveTo>
              <a:lnTo>
                <a:pt x="45720" y="525902"/>
              </a:lnTo>
            </a:path>
          </a:pathLst>
        </a:custGeom>
        <a:noFill/>
        <a:ln w="25400" cap="flat" cmpd="sng" algn="ctr">
          <a:solidFill>
            <a:schemeClr val="bg1">
              <a:lumMod val="95000"/>
            </a:schemeClr>
          </a:solidFill>
          <a:prstDash val="solid"/>
        </a:ln>
        <a:effectLst/>
      </dsp:spPr>
      <dsp:style>
        <a:lnRef idx="2">
          <a:scrgbClr r="0" g="0" b="0"/>
        </a:lnRef>
        <a:fillRef idx="0">
          <a:scrgbClr r="0" g="0" b="0"/>
        </a:fillRef>
        <a:effectRef idx="0">
          <a:scrgbClr r="0" g="0" b="0"/>
        </a:effectRef>
        <a:fontRef idx="minor"/>
      </dsp:style>
    </dsp:sp>
    <dsp:sp modelId="{8A17152D-962F-9B48-A72D-E07435898197}">
      <dsp:nvSpPr>
        <dsp:cNvPr id="0" name=""/>
        <dsp:cNvSpPr/>
      </dsp:nvSpPr>
      <dsp:spPr>
        <a:xfrm>
          <a:off x="1867057" y="294"/>
          <a:ext cx="4294567" cy="1148246"/>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26BF3-DF05-6044-A120-C2DD5AF2F352}">
      <dsp:nvSpPr>
        <dsp:cNvPr id="0" name=""/>
        <dsp:cNvSpPr/>
      </dsp:nvSpPr>
      <dsp:spPr>
        <a:xfrm>
          <a:off x="2067975" y="191166"/>
          <a:ext cx="4294567" cy="114824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pt-BR" sz="1700" b="1" kern="1200" dirty="0" smtClean="0"/>
            <a:t>STEP 1</a:t>
          </a:r>
        </a:p>
        <a:p>
          <a:pPr lvl="0" algn="ctr" defTabSz="755650">
            <a:lnSpc>
              <a:spcPct val="90000"/>
            </a:lnSpc>
            <a:spcBef>
              <a:spcPct val="0"/>
            </a:spcBef>
            <a:spcAft>
              <a:spcPct val="35000"/>
            </a:spcAft>
          </a:pPr>
          <a:r>
            <a:rPr lang="pt-BR" sz="1700" kern="1200" dirty="0" err="1" smtClean="0"/>
            <a:t>Screening</a:t>
          </a:r>
          <a:r>
            <a:rPr lang="pt-BR" sz="1700" kern="1200" dirty="0" smtClean="0"/>
            <a:t> </a:t>
          </a:r>
          <a:r>
            <a:rPr lang="mr-IN" sz="1700" kern="1200" dirty="0" smtClean="0"/>
            <a:t>–</a:t>
          </a:r>
          <a:r>
            <a:rPr lang="pt-BR" sz="1700" kern="1200" dirty="0" smtClean="0"/>
            <a:t> </a:t>
          </a:r>
          <a:r>
            <a:rPr lang="pt-BR" sz="1700" kern="1200" dirty="0" err="1" smtClean="0"/>
            <a:t>nested</a:t>
          </a:r>
          <a:r>
            <a:rPr lang="pt-BR" sz="1700" kern="1200" dirty="0" smtClean="0"/>
            <a:t> </a:t>
          </a:r>
          <a:r>
            <a:rPr lang="pt-BR" sz="1700" kern="1200" dirty="0" err="1" smtClean="0"/>
            <a:t>cross-sectional</a:t>
          </a:r>
          <a:r>
            <a:rPr lang="pt-BR" sz="1700" kern="1200" dirty="0" smtClean="0"/>
            <a:t>, </a:t>
          </a:r>
          <a:r>
            <a:rPr lang="pt-BR" sz="1700" kern="1200" dirty="0" err="1" smtClean="0"/>
            <a:t>diagnosis</a:t>
          </a:r>
          <a:r>
            <a:rPr lang="pt-BR" sz="1700" kern="1200" dirty="0" smtClean="0"/>
            <a:t>, </a:t>
          </a:r>
          <a:r>
            <a:rPr lang="pt-BR" sz="1700" kern="1200" dirty="0" err="1" smtClean="0"/>
            <a:t>prevalence</a:t>
          </a:r>
          <a:r>
            <a:rPr lang="pt-BR" sz="1700" kern="1200" dirty="0" smtClean="0"/>
            <a:t> </a:t>
          </a:r>
          <a:r>
            <a:rPr lang="pt-BR" sz="1700" kern="1200" dirty="0" err="1" smtClean="0"/>
            <a:t>studies</a:t>
          </a:r>
          <a:endParaRPr lang="pt-BR" sz="1700" kern="1200" dirty="0"/>
        </a:p>
      </dsp:txBody>
      <dsp:txXfrm>
        <a:off x="2101606" y="224797"/>
        <a:ext cx="4227305" cy="1080984"/>
      </dsp:txXfrm>
    </dsp:sp>
    <dsp:sp modelId="{18D811C6-29E4-B048-A376-C53D497169D3}">
      <dsp:nvSpPr>
        <dsp:cNvPr id="0" name=""/>
        <dsp:cNvSpPr/>
      </dsp:nvSpPr>
      <dsp:spPr>
        <a:xfrm>
          <a:off x="3110210" y="1674443"/>
          <a:ext cx="1808261" cy="1148246"/>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873DE-B479-A044-A368-77C7DD01EB80}">
      <dsp:nvSpPr>
        <dsp:cNvPr id="0" name=""/>
        <dsp:cNvSpPr/>
      </dsp:nvSpPr>
      <dsp:spPr>
        <a:xfrm>
          <a:off x="3311128" y="1865315"/>
          <a:ext cx="1808261" cy="114824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pt-BR" sz="1700" b="1" kern="1200" dirty="0" smtClean="0"/>
            <a:t>STEP 2</a:t>
          </a:r>
        </a:p>
        <a:p>
          <a:pPr lvl="0" algn="ctr" defTabSz="755650">
            <a:lnSpc>
              <a:spcPct val="90000"/>
            </a:lnSpc>
            <a:spcBef>
              <a:spcPct val="0"/>
            </a:spcBef>
            <a:spcAft>
              <a:spcPct val="35000"/>
            </a:spcAft>
          </a:pPr>
          <a:r>
            <a:rPr lang="pt-BR" sz="1700" kern="1200" dirty="0" err="1" smtClean="0"/>
            <a:t>Randomization</a:t>
          </a:r>
          <a:r>
            <a:rPr lang="pt-BR" sz="1700" kern="1200" dirty="0" smtClean="0"/>
            <a:t> (HbA1c &gt; 7.5%)</a:t>
          </a:r>
          <a:endParaRPr lang="pt-BR" sz="1700" kern="1200" dirty="0"/>
        </a:p>
      </dsp:txBody>
      <dsp:txXfrm>
        <a:off x="3344759" y="1898946"/>
        <a:ext cx="1740999" cy="1080984"/>
      </dsp:txXfrm>
    </dsp:sp>
    <dsp:sp modelId="{52BFDA7A-D88F-F749-97A7-A04B50CDD66C}">
      <dsp:nvSpPr>
        <dsp:cNvPr id="0" name=""/>
        <dsp:cNvSpPr/>
      </dsp:nvSpPr>
      <dsp:spPr>
        <a:xfrm>
          <a:off x="900112" y="3348592"/>
          <a:ext cx="1808261" cy="1148246"/>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D3E286-57EA-D840-B4D5-94721E9974D6}">
      <dsp:nvSpPr>
        <dsp:cNvPr id="0" name=""/>
        <dsp:cNvSpPr/>
      </dsp:nvSpPr>
      <dsp:spPr>
        <a:xfrm>
          <a:off x="1101030" y="3539464"/>
          <a:ext cx="1808261" cy="114824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pt-BR" sz="1700" kern="1200" dirty="0" smtClean="0"/>
            <a:t>G300</a:t>
          </a:r>
          <a:endParaRPr lang="pt-BR" sz="1700" kern="1200" dirty="0"/>
        </a:p>
      </dsp:txBody>
      <dsp:txXfrm>
        <a:off x="1134661" y="3573095"/>
        <a:ext cx="1740999" cy="1080984"/>
      </dsp:txXfrm>
    </dsp:sp>
    <dsp:sp modelId="{FB8AF0B6-794C-8246-901F-F2EC7FA51F2A}">
      <dsp:nvSpPr>
        <dsp:cNvPr id="0" name=""/>
        <dsp:cNvSpPr/>
      </dsp:nvSpPr>
      <dsp:spPr>
        <a:xfrm>
          <a:off x="3110210" y="3348592"/>
          <a:ext cx="1808261" cy="1148246"/>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1B3BBB-E856-2243-A2E0-5D39C7148501}">
      <dsp:nvSpPr>
        <dsp:cNvPr id="0" name=""/>
        <dsp:cNvSpPr/>
      </dsp:nvSpPr>
      <dsp:spPr>
        <a:xfrm>
          <a:off x="3311128" y="3539464"/>
          <a:ext cx="1808261" cy="114824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pt-BR" sz="1700" kern="1200" dirty="0" smtClean="0"/>
            <a:t>G150</a:t>
          </a:r>
          <a:endParaRPr lang="pt-BR" sz="1700" kern="1200" dirty="0"/>
        </a:p>
      </dsp:txBody>
      <dsp:txXfrm>
        <a:off x="3344759" y="3573095"/>
        <a:ext cx="1740999" cy="1080984"/>
      </dsp:txXfrm>
    </dsp:sp>
    <dsp:sp modelId="{A2D260DD-83EB-D74E-A9A3-9A4AE1BC1353}">
      <dsp:nvSpPr>
        <dsp:cNvPr id="0" name=""/>
        <dsp:cNvSpPr/>
      </dsp:nvSpPr>
      <dsp:spPr>
        <a:xfrm>
          <a:off x="5320307" y="3348592"/>
          <a:ext cx="1808261" cy="1148246"/>
        </a:xfrm>
        <a:prstGeom prst="roundRect">
          <a:avLst>
            <a:gd name="adj" fmla="val 10000"/>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DF6C9D-69A5-0F44-86CC-FA2BF126A3DE}">
      <dsp:nvSpPr>
        <dsp:cNvPr id="0" name=""/>
        <dsp:cNvSpPr/>
      </dsp:nvSpPr>
      <dsp:spPr>
        <a:xfrm>
          <a:off x="5521225" y="3539464"/>
          <a:ext cx="1808261" cy="1148246"/>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pt-BR" sz="1700" kern="1200" dirty="0" smtClean="0"/>
            <a:t>Usual </a:t>
          </a:r>
          <a:r>
            <a:rPr lang="pt-BR" sz="1700" kern="1200" dirty="0" err="1" smtClean="0"/>
            <a:t>care</a:t>
          </a:r>
          <a:endParaRPr lang="pt-BR" sz="1700" kern="1200" dirty="0"/>
        </a:p>
      </dsp:txBody>
      <dsp:txXfrm>
        <a:off x="5554856" y="3573095"/>
        <a:ext cx="1740999" cy="108098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82913" cy="485775"/>
          </a:xfrm>
          <a:prstGeom prst="rect">
            <a:avLst/>
          </a:prstGeom>
        </p:spPr>
        <p:txBody>
          <a:bodyPr vert="horz" lIns="91440" tIns="45720" rIns="91440" bIns="45720" rtlCol="0"/>
          <a:lstStyle>
            <a:lvl1pPr algn="l">
              <a:defRPr sz="1200">
                <a:ea typeface="ＭＳ Ｐゴシック" pitchFamily="34" charset="-128"/>
                <a:cs typeface="Arial" pitchFamily="34" charset="0"/>
              </a:defRPr>
            </a:lvl1pPr>
          </a:lstStyle>
          <a:p>
            <a:pPr>
              <a:defRPr/>
            </a:pPr>
            <a:endParaRPr lang="pt-BR"/>
          </a:p>
        </p:txBody>
      </p:sp>
      <p:sp>
        <p:nvSpPr>
          <p:cNvPr id="4" name="Espaço Reservado para Rodapé 3"/>
          <p:cNvSpPr>
            <a:spLocks noGrp="1"/>
          </p:cNvSpPr>
          <p:nvPr>
            <p:ph type="ftr" sz="quarter" idx="2"/>
          </p:nvPr>
        </p:nvSpPr>
        <p:spPr>
          <a:xfrm>
            <a:off x="0" y="9223375"/>
            <a:ext cx="2982913" cy="485775"/>
          </a:xfrm>
          <a:prstGeom prst="rect">
            <a:avLst/>
          </a:prstGeom>
        </p:spPr>
        <p:txBody>
          <a:bodyPr vert="horz" lIns="91440" tIns="45720" rIns="91440" bIns="45720" rtlCol="0" anchor="b"/>
          <a:lstStyle>
            <a:lvl1pPr algn="l">
              <a:defRPr sz="1200">
                <a:ea typeface="ＭＳ Ｐゴシック" pitchFamily="34" charset="-128"/>
                <a:cs typeface="Arial" pitchFamily="34" charset="0"/>
              </a:defRPr>
            </a:lvl1pPr>
          </a:lstStyle>
          <a:p>
            <a:pPr>
              <a:defRPr/>
            </a:pPr>
            <a:endParaRPr lang="pt-BR"/>
          </a:p>
        </p:txBody>
      </p:sp>
      <p:sp>
        <p:nvSpPr>
          <p:cNvPr id="5" name="Espaço Reservado para Número de Slide 4"/>
          <p:cNvSpPr>
            <a:spLocks noGrp="1"/>
          </p:cNvSpPr>
          <p:nvPr>
            <p:ph type="sldNum" sz="quarter" idx="3"/>
          </p:nvPr>
        </p:nvSpPr>
        <p:spPr>
          <a:xfrm>
            <a:off x="3897313" y="9223375"/>
            <a:ext cx="2982912" cy="485775"/>
          </a:xfrm>
          <a:prstGeom prst="rect">
            <a:avLst/>
          </a:prstGeom>
        </p:spPr>
        <p:txBody>
          <a:bodyPr vert="horz" lIns="91440" tIns="45720" rIns="91440" bIns="45720" rtlCol="0" anchor="b"/>
          <a:lstStyle>
            <a:lvl1pPr algn="r">
              <a:defRPr sz="1200">
                <a:ea typeface="ＭＳ Ｐゴシック" pitchFamily="34" charset="-128"/>
                <a:cs typeface="Arial" pitchFamily="34" charset="0"/>
              </a:defRPr>
            </a:lvl1pPr>
          </a:lstStyle>
          <a:p>
            <a:pPr>
              <a:defRPr/>
            </a:pPr>
            <a:fld id="{82825AF9-46EB-4590-B9CE-2899AA707F44}" type="slidenum">
              <a:rPr lang="pt-BR"/>
              <a:pPr>
                <a:defRPr/>
              </a:pPr>
              <a:t>‹n.º›</a:t>
            </a:fld>
            <a:endParaRPr lang="pt-B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82913" cy="485775"/>
          </a:xfrm>
          <a:prstGeom prst="rect">
            <a:avLst/>
          </a:prstGeom>
          <a:noFill/>
          <a:ln w="9525">
            <a:noFill/>
            <a:miter lim="800000"/>
            <a:headEnd/>
            <a:tailEnd/>
          </a:ln>
          <a:effectLst/>
        </p:spPr>
        <p:txBody>
          <a:bodyPr vert="horz" wrap="square" lIns="94814" tIns="47407" rIns="94814" bIns="47407" numCol="1" anchor="t" anchorCtr="0" compatLnSpc="1">
            <a:prstTxWarp prst="textNoShape">
              <a:avLst/>
            </a:prstTxWarp>
          </a:bodyPr>
          <a:lstStyle>
            <a:lvl1pPr>
              <a:defRPr sz="1200">
                <a:latin typeface="Arial" charset="0"/>
                <a:ea typeface="+mn-ea"/>
                <a:cs typeface="+mn-cs"/>
              </a:defRPr>
            </a:lvl1pPr>
          </a:lstStyle>
          <a:p>
            <a:pPr>
              <a:defRPr/>
            </a:pPr>
            <a:endParaRPr lang="pt-BR"/>
          </a:p>
        </p:txBody>
      </p:sp>
      <p:sp>
        <p:nvSpPr>
          <p:cNvPr id="3075" name="Rectangle 3"/>
          <p:cNvSpPr>
            <a:spLocks noGrp="1" noChangeArrowheads="1"/>
          </p:cNvSpPr>
          <p:nvPr>
            <p:ph type="dt" idx="1"/>
          </p:nvPr>
        </p:nvSpPr>
        <p:spPr bwMode="auto">
          <a:xfrm>
            <a:off x="3897313" y="0"/>
            <a:ext cx="2982912" cy="485775"/>
          </a:xfrm>
          <a:prstGeom prst="rect">
            <a:avLst/>
          </a:prstGeom>
          <a:noFill/>
          <a:ln w="9525">
            <a:noFill/>
            <a:miter lim="800000"/>
            <a:headEnd/>
            <a:tailEnd/>
          </a:ln>
          <a:effectLst/>
        </p:spPr>
        <p:txBody>
          <a:bodyPr vert="horz" wrap="square" lIns="94814" tIns="47407" rIns="94814" bIns="47407" numCol="1" anchor="t" anchorCtr="0" compatLnSpc="1">
            <a:prstTxWarp prst="textNoShape">
              <a:avLst/>
            </a:prstTxWarp>
          </a:bodyPr>
          <a:lstStyle>
            <a:lvl1pPr algn="r">
              <a:defRPr sz="1200">
                <a:latin typeface="Arial" charset="0"/>
                <a:ea typeface="+mn-ea"/>
                <a:cs typeface="+mn-cs"/>
              </a:defRPr>
            </a:lvl1pPr>
          </a:lstStyle>
          <a:p>
            <a:pPr>
              <a:defRPr/>
            </a:pPr>
            <a:endParaRPr lang="pt-BR"/>
          </a:p>
        </p:txBody>
      </p:sp>
      <p:sp>
        <p:nvSpPr>
          <p:cNvPr id="86020" name="Rectangle 4"/>
          <p:cNvSpPr>
            <a:spLocks noGrp="1" noRot="1" noChangeAspect="1" noChangeArrowheads="1" noTextEdit="1"/>
          </p:cNvSpPr>
          <p:nvPr>
            <p:ph type="sldImg" idx="2"/>
          </p:nvPr>
        </p:nvSpPr>
        <p:spPr bwMode="auto">
          <a:xfrm>
            <a:off x="1014413" y="728663"/>
            <a:ext cx="4854575" cy="3641725"/>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8975" y="4613275"/>
            <a:ext cx="5505450" cy="4368800"/>
          </a:xfrm>
          <a:prstGeom prst="rect">
            <a:avLst/>
          </a:prstGeom>
          <a:noFill/>
          <a:ln w="9525">
            <a:noFill/>
            <a:miter lim="800000"/>
            <a:headEnd/>
            <a:tailEnd/>
          </a:ln>
          <a:effectLst/>
        </p:spPr>
        <p:txBody>
          <a:bodyPr vert="horz" wrap="square" lIns="94814" tIns="47407" rIns="94814" bIns="47407" numCol="1" anchor="t" anchorCtr="0" compatLnSpc="1">
            <a:prstTxWarp prst="textNoShape">
              <a:avLst/>
            </a:prstTxWarp>
          </a:bodyPr>
          <a:lstStyle/>
          <a:p>
            <a:pPr lvl="0"/>
            <a:r>
              <a:rPr lang="pt-BR" noProof="0" smtClean="0"/>
              <a:t>Clique para editar os estilos do texto mestre</a:t>
            </a:r>
          </a:p>
          <a:p>
            <a:pPr lvl="1"/>
            <a:r>
              <a:rPr lang="pt-BR" noProof="0" smtClean="0"/>
              <a:t>Segundo nível</a:t>
            </a:r>
          </a:p>
          <a:p>
            <a:pPr lvl="2"/>
            <a:r>
              <a:rPr lang="pt-BR" noProof="0" smtClean="0"/>
              <a:t>Terceiro nível</a:t>
            </a:r>
          </a:p>
          <a:p>
            <a:pPr lvl="3"/>
            <a:r>
              <a:rPr lang="pt-BR" noProof="0" smtClean="0"/>
              <a:t>Quarto nível</a:t>
            </a:r>
          </a:p>
          <a:p>
            <a:pPr lvl="4"/>
            <a:r>
              <a:rPr lang="pt-BR" noProof="0" smtClean="0"/>
              <a:t>Quinto nível</a:t>
            </a:r>
          </a:p>
        </p:txBody>
      </p:sp>
      <p:sp>
        <p:nvSpPr>
          <p:cNvPr id="3078" name="Rectangle 6"/>
          <p:cNvSpPr>
            <a:spLocks noGrp="1" noChangeArrowheads="1"/>
          </p:cNvSpPr>
          <p:nvPr>
            <p:ph type="ftr" sz="quarter" idx="4"/>
          </p:nvPr>
        </p:nvSpPr>
        <p:spPr bwMode="auto">
          <a:xfrm>
            <a:off x="0" y="9223375"/>
            <a:ext cx="2982913" cy="485775"/>
          </a:xfrm>
          <a:prstGeom prst="rect">
            <a:avLst/>
          </a:prstGeom>
          <a:noFill/>
          <a:ln w="9525">
            <a:noFill/>
            <a:miter lim="800000"/>
            <a:headEnd/>
            <a:tailEnd/>
          </a:ln>
          <a:effectLst/>
        </p:spPr>
        <p:txBody>
          <a:bodyPr vert="horz" wrap="square" lIns="94814" tIns="47407" rIns="94814" bIns="47407" numCol="1" anchor="b" anchorCtr="0" compatLnSpc="1">
            <a:prstTxWarp prst="textNoShape">
              <a:avLst/>
            </a:prstTxWarp>
          </a:bodyPr>
          <a:lstStyle>
            <a:lvl1pPr>
              <a:defRPr sz="1200">
                <a:latin typeface="Arial" charset="0"/>
                <a:ea typeface="+mn-ea"/>
                <a:cs typeface="+mn-cs"/>
              </a:defRPr>
            </a:lvl1pPr>
          </a:lstStyle>
          <a:p>
            <a:pPr>
              <a:defRPr/>
            </a:pPr>
            <a:endParaRPr lang="pt-BR"/>
          </a:p>
        </p:txBody>
      </p:sp>
      <p:sp>
        <p:nvSpPr>
          <p:cNvPr id="3079" name="Rectangle 7"/>
          <p:cNvSpPr>
            <a:spLocks noGrp="1" noChangeArrowheads="1"/>
          </p:cNvSpPr>
          <p:nvPr>
            <p:ph type="sldNum" sz="quarter" idx="5"/>
          </p:nvPr>
        </p:nvSpPr>
        <p:spPr bwMode="auto">
          <a:xfrm>
            <a:off x="3897313" y="9223375"/>
            <a:ext cx="2982912" cy="485775"/>
          </a:xfrm>
          <a:prstGeom prst="rect">
            <a:avLst/>
          </a:prstGeom>
          <a:noFill/>
          <a:ln w="9525">
            <a:noFill/>
            <a:miter lim="800000"/>
            <a:headEnd/>
            <a:tailEnd/>
          </a:ln>
          <a:effectLst/>
        </p:spPr>
        <p:txBody>
          <a:bodyPr vert="horz" wrap="square" lIns="94814" tIns="47407" rIns="94814" bIns="47407" numCol="1" anchor="b" anchorCtr="0" compatLnSpc="1">
            <a:prstTxWarp prst="textNoShape">
              <a:avLst/>
            </a:prstTxWarp>
          </a:bodyPr>
          <a:lstStyle>
            <a:lvl1pPr algn="r">
              <a:defRPr sz="1200">
                <a:latin typeface="Arial" charset="0"/>
                <a:ea typeface="ＭＳ Ｐゴシック" charset="-128"/>
                <a:cs typeface="+mn-cs"/>
              </a:defRPr>
            </a:lvl1pPr>
          </a:lstStyle>
          <a:p>
            <a:pPr>
              <a:defRPr/>
            </a:pPr>
            <a:fld id="{8DBAFC98-6549-4F15-856D-02F166B3B086}" type="slidenum">
              <a:rPr lang="pt-BR"/>
              <a:pPr>
                <a:defRPr/>
              </a:pPr>
              <a:t>‹n.º›</a:t>
            </a:fld>
            <a:endParaRPr lang="pt-B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Espaço Reservado para Imagem de Slide 1"/>
          <p:cNvSpPr>
            <a:spLocks noGrp="1" noRot="1" noChangeAspect="1" noTextEdit="1"/>
          </p:cNvSpPr>
          <p:nvPr>
            <p:ph type="sldImg"/>
          </p:nvPr>
        </p:nvSpPr>
        <p:spPr>
          <a:ln/>
        </p:spPr>
      </p:sp>
      <p:sp>
        <p:nvSpPr>
          <p:cNvPr id="87043" name="Espaço Reservado para Anotações 2"/>
          <p:cNvSpPr>
            <a:spLocks noGrp="1"/>
          </p:cNvSpPr>
          <p:nvPr>
            <p:ph type="body" idx="1"/>
          </p:nvPr>
        </p:nvSpPr>
        <p:spPr>
          <a:noFill/>
          <a:ln/>
        </p:spPr>
        <p:txBody>
          <a:bodyPr/>
          <a:lstStyle/>
          <a:p>
            <a:pPr eaLnBrk="1" hangingPunct="1">
              <a:spcBef>
                <a:spcPct val="0"/>
              </a:spcBef>
            </a:pPr>
            <a:r>
              <a:rPr lang="pt-BR" sz="800" smtClean="0">
                <a:latin typeface="Arial" pitchFamily="34" charset="0"/>
                <a:cs typeface="Arial" pitchFamily="34" charset="0"/>
              </a:rPr>
              <a:t>Pois sabe-se que o aumento do peso corporal se associa com o desenvolvimento de diabetes, contribuindo para a maior prevalência em pessoas com índice de massa corporal acima de 25 ou de 30 kg por metro quadrado. </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Assim, a prevalência estimada com base nos dados de mais de 54 mil indivíduos do estudo da Dra. Schmidt, foi de 5,2% , onde Palmas foi a capital com menor prevalência e São Paulo com a maior prevalência de diabetes auto-declarado.</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No Rio Grande do Sul, um estudo de base populacional publicado pela Dra Beatriz Schaan indicou prevalência de 12,4% em uma amostra representativa da população urbana. Cabe ressaltar que neste trabalho a identificação do diabetes foi realizada pela análise da glicemia sanguínea, e não pelo relato dos indivíduos.</a:t>
            </a:r>
          </a:p>
        </p:txBody>
      </p:sp>
      <p:sp>
        <p:nvSpPr>
          <p:cNvPr id="87044" name="Espaço Reservado para Número de Slide 3"/>
          <p:cNvSpPr>
            <a:spLocks noGrp="1"/>
          </p:cNvSpPr>
          <p:nvPr>
            <p:ph type="sldNum" sz="quarter" idx="5"/>
          </p:nvPr>
        </p:nvSpPr>
        <p:spPr>
          <a:noFill/>
        </p:spPr>
        <p:txBody>
          <a:bodyPr/>
          <a:lstStyle/>
          <a:p>
            <a:fld id="{5B9E7691-53D8-4F9A-9D12-883096A314F4}" type="slidenum">
              <a:rPr lang="pt-BR" smtClean="0">
                <a:latin typeface="Arial" pitchFamily="34" charset="0"/>
                <a:ea typeface="MS PGothic" pitchFamily="34" charset="-128"/>
              </a:rPr>
              <a:pPr/>
              <a:t>3</a:t>
            </a:fld>
            <a:endParaRPr lang="pt-BR" smtClean="0">
              <a:latin typeface="Arial" pitchFamily="34" charset="0"/>
              <a:ea typeface="MS PGothic"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Espaço Reservado para Imagem de Slide 1"/>
          <p:cNvSpPr>
            <a:spLocks noGrp="1" noRot="1" noChangeAspect="1" noTextEdit="1"/>
          </p:cNvSpPr>
          <p:nvPr>
            <p:ph type="sldImg"/>
          </p:nvPr>
        </p:nvSpPr>
        <p:spPr>
          <a:ln/>
        </p:spPr>
      </p:sp>
      <p:sp>
        <p:nvSpPr>
          <p:cNvPr id="102403"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02404" name="Espaço Reservado para Número de Slide 3"/>
          <p:cNvSpPr>
            <a:spLocks noGrp="1"/>
          </p:cNvSpPr>
          <p:nvPr>
            <p:ph type="sldNum" sz="quarter" idx="5"/>
          </p:nvPr>
        </p:nvSpPr>
        <p:spPr>
          <a:noFill/>
        </p:spPr>
        <p:txBody>
          <a:bodyPr/>
          <a:lstStyle/>
          <a:p>
            <a:fld id="{AFF94E6E-5774-4A7E-BDDD-48BFF6FDBA5B}" type="slidenum">
              <a:rPr lang="pt-BR" smtClean="0">
                <a:latin typeface="Arial" pitchFamily="34" charset="0"/>
                <a:ea typeface="MS PGothic" pitchFamily="34" charset="-128"/>
              </a:rPr>
              <a:pPr/>
              <a:t>21</a:t>
            </a:fld>
            <a:endParaRPr lang="pt-BR" smtClean="0">
              <a:latin typeface="Arial" pitchFamily="34" charset="0"/>
              <a:ea typeface="MS PGothic"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Espaço Reservado para Imagem de Slide 1"/>
          <p:cNvSpPr>
            <a:spLocks noGrp="1" noRot="1" noChangeAspect="1" noTextEdit="1"/>
          </p:cNvSpPr>
          <p:nvPr>
            <p:ph type="sldImg"/>
          </p:nvPr>
        </p:nvSpPr>
        <p:spPr>
          <a:ln/>
        </p:spPr>
      </p:sp>
      <p:sp>
        <p:nvSpPr>
          <p:cNvPr id="101379" name="Espaço Reservado para Anotações 2"/>
          <p:cNvSpPr>
            <a:spLocks noGrp="1"/>
          </p:cNvSpPr>
          <p:nvPr>
            <p:ph type="body" idx="1"/>
          </p:nvPr>
        </p:nvSpPr>
        <p:spPr>
          <a:noFill/>
          <a:ln/>
        </p:spPr>
        <p:txBody>
          <a:bodyPr/>
          <a:lstStyle/>
          <a:p>
            <a:pPr eaLnBrk="1" hangingPunct="1">
              <a:spcBef>
                <a:spcPct val="0"/>
              </a:spcBef>
            </a:pPr>
            <a:endParaRPr lang="pt-BR" smtClean="0">
              <a:latin typeface="Arial" pitchFamily="34" charset="0"/>
            </a:endParaRPr>
          </a:p>
        </p:txBody>
      </p:sp>
      <p:sp>
        <p:nvSpPr>
          <p:cNvPr id="101380" name="Espaço Reservado para Número de Slide 3"/>
          <p:cNvSpPr>
            <a:spLocks noGrp="1"/>
          </p:cNvSpPr>
          <p:nvPr>
            <p:ph type="sldNum" sz="quarter" idx="5"/>
          </p:nvPr>
        </p:nvSpPr>
        <p:spPr>
          <a:noFill/>
        </p:spPr>
        <p:txBody>
          <a:bodyPr/>
          <a:lstStyle/>
          <a:p>
            <a:fld id="{EAF8A993-F264-403E-9F11-590AFCBAC835}" type="slidenum">
              <a:rPr lang="pt-BR" smtClean="0">
                <a:latin typeface="Arial" pitchFamily="34" charset="0"/>
                <a:ea typeface="MS PGothic" pitchFamily="34" charset="-128"/>
              </a:rPr>
              <a:pPr/>
              <a:t>22</a:t>
            </a:fld>
            <a:endParaRPr lang="pt-BR" smtClean="0">
              <a:latin typeface="Arial" pitchFamily="34" charset="0"/>
              <a:ea typeface="MS PGothic"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Espaço Reservado para Imagem de Slide 1"/>
          <p:cNvSpPr>
            <a:spLocks noGrp="1" noRot="1" noChangeAspect="1" noTextEdit="1"/>
          </p:cNvSpPr>
          <p:nvPr>
            <p:ph type="sldImg"/>
          </p:nvPr>
        </p:nvSpPr>
        <p:spPr>
          <a:ln/>
        </p:spPr>
      </p:sp>
      <p:sp>
        <p:nvSpPr>
          <p:cNvPr id="103427"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03428" name="Espaço Reservado para Número de Slide 3"/>
          <p:cNvSpPr>
            <a:spLocks noGrp="1"/>
          </p:cNvSpPr>
          <p:nvPr>
            <p:ph type="sldNum" sz="quarter" idx="5"/>
          </p:nvPr>
        </p:nvSpPr>
        <p:spPr>
          <a:noFill/>
        </p:spPr>
        <p:txBody>
          <a:bodyPr/>
          <a:lstStyle/>
          <a:p>
            <a:fld id="{2A0C2476-951D-4448-97D4-895750C9D4E3}" type="slidenum">
              <a:rPr lang="pt-BR" smtClean="0">
                <a:latin typeface="Arial" pitchFamily="34" charset="0"/>
                <a:ea typeface="MS PGothic" pitchFamily="34" charset="-128"/>
              </a:rPr>
              <a:pPr/>
              <a:t>23</a:t>
            </a:fld>
            <a:endParaRPr lang="pt-BR" smtClean="0">
              <a:latin typeface="Arial" pitchFamily="34" charset="0"/>
              <a:ea typeface="MS PGothic"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ço Reservado para Imagem de Slide 1"/>
          <p:cNvSpPr>
            <a:spLocks noGrp="1" noRot="1" noChangeAspect="1" noTextEdit="1"/>
          </p:cNvSpPr>
          <p:nvPr>
            <p:ph type="sldImg"/>
          </p:nvPr>
        </p:nvSpPr>
        <p:spPr>
          <a:ln/>
        </p:spPr>
      </p:sp>
      <p:sp>
        <p:nvSpPr>
          <p:cNvPr id="95235"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95236" name="Espaço Reservado para Número de Slide 3"/>
          <p:cNvSpPr>
            <a:spLocks noGrp="1"/>
          </p:cNvSpPr>
          <p:nvPr>
            <p:ph type="sldNum" sz="quarter" idx="5"/>
          </p:nvPr>
        </p:nvSpPr>
        <p:spPr>
          <a:noFill/>
        </p:spPr>
        <p:txBody>
          <a:bodyPr/>
          <a:lstStyle/>
          <a:p>
            <a:fld id="{1C149BE7-49B1-4D28-8973-630805EAFB8E}" type="slidenum">
              <a:rPr lang="pt-BR" smtClean="0">
                <a:latin typeface="Arial" pitchFamily="34" charset="0"/>
                <a:ea typeface="MS PGothic" pitchFamily="34" charset="-128"/>
              </a:rPr>
              <a:pPr/>
              <a:t>24</a:t>
            </a:fld>
            <a:endParaRPr lang="pt-BR" smtClean="0">
              <a:latin typeface="Arial" pitchFamily="34" charset="0"/>
              <a:ea typeface="MS PGothic"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p:spPr>
        <p:txBody>
          <a:bodyPr/>
          <a:lstStyle/>
          <a:p>
            <a:endParaRPr lang="pt-BR"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p:spPr>
        <p:txBody>
          <a:bodyPr/>
          <a:lstStyle/>
          <a:p>
            <a:endParaRPr lang="pt-BR"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p:spPr>
        <p:txBody>
          <a:bodyPr/>
          <a:lstStyle/>
          <a:p>
            <a:endParaRPr lang="pt-BR"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endParaRPr lang="pt-BR"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Espaço Reservado para Imagem de Slide 1"/>
          <p:cNvSpPr>
            <a:spLocks noGrp="1" noRot="1" noChangeAspect="1" noTextEdit="1"/>
          </p:cNvSpPr>
          <p:nvPr>
            <p:ph type="sldImg"/>
          </p:nvPr>
        </p:nvSpPr>
        <p:spPr>
          <a:ln/>
        </p:spPr>
      </p:sp>
      <p:sp>
        <p:nvSpPr>
          <p:cNvPr id="104451"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04452" name="Espaço Reservado para Número de Slide 3"/>
          <p:cNvSpPr>
            <a:spLocks noGrp="1"/>
          </p:cNvSpPr>
          <p:nvPr>
            <p:ph type="sldNum" sz="quarter" idx="5"/>
          </p:nvPr>
        </p:nvSpPr>
        <p:spPr>
          <a:noFill/>
        </p:spPr>
        <p:txBody>
          <a:bodyPr/>
          <a:lstStyle/>
          <a:p>
            <a:fld id="{906C9B02-8D16-47AB-92EB-9BC239DA8776}" type="slidenum">
              <a:rPr lang="pt-BR" smtClean="0">
                <a:latin typeface="Arial" pitchFamily="34" charset="0"/>
                <a:ea typeface="MS PGothic" pitchFamily="34" charset="-128"/>
              </a:rPr>
              <a:pPr/>
              <a:t>29</a:t>
            </a:fld>
            <a:endParaRPr lang="pt-BR" smtClean="0">
              <a:latin typeface="Arial" pitchFamily="34" charset="0"/>
              <a:ea typeface="MS PGothic"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Espaço Reservado para Imagem de Slide 1"/>
          <p:cNvSpPr>
            <a:spLocks noGrp="1" noRot="1" noChangeAspect="1" noTextEdit="1"/>
          </p:cNvSpPr>
          <p:nvPr>
            <p:ph type="sldImg"/>
          </p:nvPr>
        </p:nvSpPr>
        <p:spPr>
          <a:ln/>
        </p:spPr>
      </p:sp>
      <p:sp>
        <p:nvSpPr>
          <p:cNvPr id="105475"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05476" name="Espaço Reservado para Número de Slide 3"/>
          <p:cNvSpPr>
            <a:spLocks noGrp="1"/>
          </p:cNvSpPr>
          <p:nvPr>
            <p:ph type="sldNum" sz="quarter" idx="5"/>
          </p:nvPr>
        </p:nvSpPr>
        <p:spPr>
          <a:noFill/>
        </p:spPr>
        <p:txBody>
          <a:bodyPr/>
          <a:lstStyle/>
          <a:p>
            <a:fld id="{881F64CF-7067-4214-983F-E2059E9F3760}" type="slidenum">
              <a:rPr lang="pt-BR" smtClean="0">
                <a:latin typeface="Arial" pitchFamily="34" charset="0"/>
                <a:ea typeface="MS PGothic" pitchFamily="34" charset="-128"/>
              </a:rPr>
              <a:pPr/>
              <a:t>30</a:t>
            </a:fld>
            <a:endParaRPr lang="pt-BR" smtClean="0">
              <a:latin typeface="Arial" pitchFamily="34" charset="0"/>
              <a:ea typeface="MS PGothic"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EB2BA2B8-A059-4150-B4CD-FC5A0AC4A2C8}" type="slidenum">
              <a:rPr lang="en-US" smtClean="0">
                <a:solidFill>
                  <a:srgbClr val="000000"/>
                </a:solidFill>
                <a:latin typeface="Arial" pitchFamily="34" charset="0"/>
                <a:ea typeface="MS PGothic" pitchFamily="34" charset="-128"/>
              </a:rPr>
              <a:pPr/>
              <a:t>4</a:t>
            </a:fld>
            <a:endParaRPr lang="en-US" smtClean="0">
              <a:solidFill>
                <a:srgbClr val="000000"/>
              </a:solidFill>
              <a:latin typeface="Arial" pitchFamily="34" charset="0"/>
              <a:ea typeface="MS PGothic" pitchFamily="34" charset="-128"/>
            </a:endParaRPr>
          </a:p>
        </p:txBody>
      </p:sp>
      <p:sp>
        <p:nvSpPr>
          <p:cNvPr id="89091" name="Rectangle 2"/>
          <p:cNvSpPr>
            <a:spLocks noGrp="1" noRot="1" noChangeAspect="1" noChangeArrowheads="1" noTextEdit="1"/>
          </p:cNvSpPr>
          <p:nvPr>
            <p:ph type="sldImg"/>
          </p:nvPr>
        </p:nvSpPr>
        <p:spPr>
          <a:xfrm>
            <a:off x="1016000" y="730250"/>
            <a:ext cx="4852988" cy="3641725"/>
          </a:xfrm>
          <a:ln/>
        </p:spPr>
      </p:sp>
      <p:sp>
        <p:nvSpPr>
          <p:cNvPr id="89092" name="Rectangle 3"/>
          <p:cNvSpPr>
            <a:spLocks noGrp="1" noChangeAspect="1" noChangeArrowheads="1"/>
          </p:cNvSpPr>
          <p:nvPr>
            <p:ph type="body" idx="1"/>
          </p:nvPr>
        </p:nvSpPr>
        <p:spPr>
          <a:xfrm>
            <a:off x="919163" y="4611688"/>
            <a:ext cx="5043487" cy="4368800"/>
          </a:xfrm>
          <a:noFill/>
          <a:ln/>
        </p:spPr>
        <p:txBody>
          <a:bodyPr/>
          <a:lstStyle/>
          <a:p>
            <a:endParaRPr lang="pt-BR" noProof="1"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Espaço Reservado para Imagem de Slide 1"/>
          <p:cNvSpPr>
            <a:spLocks noGrp="1" noRot="1" noChangeAspect="1" noTextEdit="1"/>
          </p:cNvSpPr>
          <p:nvPr>
            <p:ph type="sldImg"/>
          </p:nvPr>
        </p:nvSpPr>
        <p:spPr>
          <a:ln/>
        </p:spPr>
      </p:sp>
      <p:sp>
        <p:nvSpPr>
          <p:cNvPr id="106499"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06500" name="Espaço Reservado para Número de Slide 3"/>
          <p:cNvSpPr>
            <a:spLocks noGrp="1"/>
          </p:cNvSpPr>
          <p:nvPr>
            <p:ph type="sldNum" sz="quarter" idx="5"/>
          </p:nvPr>
        </p:nvSpPr>
        <p:spPr>
          <a:noFill/>
        </p:spPr>
        <p:txBody>
          <a:bodyPr/>
          <a:lstStyle/>
          <a:p>
            <a:fld id="{76874289-FA9A-4D80-ABA2-D5DB6AB28B10}" type="slidenum">
              <a:rPr lang="pt-BR" smtClean="0">
                <a:latin typeface="Arial" pitchFamily="34" charset="0"/>
                <a:ea typeface="MS PGothic" pitchFamily="34" charset="-128"/>
              </a:rPr>
              <a:pPr/>
              <a:t>31</a:t>
            </a:fld>
            <a:endParaRPr lang="pt-BR" smtClean="0">
              <a:latin typeface="Arial" pitchFamily="34" charset="0"/>
              <a:ea typeface="MS PGothic"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Espaço Reservado para Imagem de Slide 1"/>
          <p:cNvSpPr>
            <a:spLocks noGrp="1" noRot="1" noChangeAspect="1" noTextEdit="1"/>
          </p:cNvSpPr>
          <p:nvPr>
            <p:ph type="sldImg"/>
          </p:nvPr>
        </p:nvSpPr>
        <p:spPr>
          <a:ln/>
        </p:spPr>
      </p:sp>
      <p:sp>
        <p:nvSpPr>
          <p:cNvPr id="107523"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07524" name="Espaço Reservado para Número de Slide 3"/>
          <p:cNvSpPr>
            <a:spLocks noGrp="1"/>
          </p:cNvSpPr>
          <p:nvPr>
            <p:ph type="sldNum" sz="quarter" idx="5"/>
          </p:nvPr>
        </p:nvSpPr>
        <p:spPr>
          <a:noFill/>
        </p:spPr>
        <p:txBody>
          <a:bodyPr/>
          <a:lstStyle/>
          <a:p>
            <a:fld id="{0257C276-7EC1-4E71-AC7E-C533A5850A8A}" type="slidenum">
              <a:rPr lang="pt-BR" smtClean="0">
                <a:latin typeface="Arial" pitchFamily="34" charset="0"/>
                <a:ea typeface="MS PGothic" pitchFamily="34" charset="-128"/>
              </a:rPr>
              <a:pPr/>
              <a:t>32</a:t>
            </a:fld>
            <a:endParaRPr lang="pt-BR" smtClean="0">
              <a:latin typeface="Arial" pitchFamily="34" charset="0"/>
              <a:ea typeface="MS PGothic"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Espaço Reservado para Imagem de Slide 1"/>
          <p:cNvSpPr>
            <a:spLocks noGrp="1" noRot="1" noChangeAspect="1" noTextEdit="1"/>
          </p:cNvSpPr>
          <p:nvPr>
            <p:ph type="sldImg"/>
          </p:nvPr>
        </p:nvSpPr>
        <p:spPr>
          <a:ln/>
        </p:spPr>
      </p:sp>
      <p:sp>
        <p:nvSpPr>
          <p:cNvPr id="108547"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08548" name="Espaço Reservado para Número de Slide 3"/>
          <p:cNvSpPr>
            <a:spLocks noGrp="1"/>
          </p:cNvSpPr>
          <p:nvPr>
            <p:ph type="sldNum" sz="quarter" idx="5"/>
          </p:nvPr>
        </p:nvSpPr>
        <p:spPr>
          <a:noFill/>
        </p:spPr>
        <p:txBody>
          <a:bodyPr/>
          <a:lstStyle/>
          <a:p>
            <a:fld id="{B7066B13-E22C-404C-8250-02F809A6EDD8}" type="slidenum">
              <a:rPr lang="pt-BR" smtClean="0">
                <a:latin typeface="Arial" pitchFamily="34" charset="0"/>
                <a:ea typeface="MS PGothic" pitchFamily="34" charset="-128"/>
              </a:rPr>
              <a:pPr/>
              <a:t>33</a:t>
            </a:fld>
            <a:endParaRPr lang="pt-BR" smtClean="0">
              <a:latin typeface="Arial" pitchFamily="34" charset="0"/>
              <a:ea typeface="MS PGothic"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Espaço Reservado para Imagem de Slide 1"/>
          <p:cNvSpPr>
            <a:spLocks noGrp="1" noRot="1" noChangeAspect="1" noTextEdit="1"/>
          </p:cNvSpPr>
          <p:nvPr>
            <p:ph type="sldImg"/>
          </p:nvPr>
        </p:nvSpPr>
        <p:spPr>
          <a:ln/>
        </p:spPr>
      </p:sp>
      <p:sp>
        <p:nvSpPr>
          <p:cNvPr id="109571"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09572" name="Espaço Reservado para Número de Slide 3"/>
          <p:cNvSpPr>
            <a:spLocks noGrp="1"/>
          </p:cNvSpPr>
          <p:nvPr>
            <p:ph type="sldNum" sz="quarter" idx="5"/>
          </p:nvPr>
        </p:nvSpPr>
        <p:spPr>
          <a:noFill/>
        </p:spPr>
        <p:txBody>
          <a:bodyPr/>
          <a:lstStyle/>
          <a:p>
            <a:fld id="{371CF883-EB5F-4292-AC5F-C22EECB4E96F}" type="slidenum">
              <a:rPr lang="pt-BR" smtClean="0">
                <a:solidFill>
                  <a:srgbClr val="000000"/>
                </a:solidFill>
                <a:latin typeface="Arial" pitchFamily="34" charset="0"/>
                <a:ea typeface="MS PGothic" pitchFamily="34" charset="-128"/>
              </a:rPr>
              <a:pPr/>
              <a:t>34</a:t>
            </a:fld>
            <a:endParaRPr lang="pt-BR" smtClean="0">
              <a:solidFill>
                <a:srgbClr val="000000"/>
              </a:solidFill>
              <a:latin typeface="Arial" pitchFamily="34" charset="0"/>
              <a:ea typeface="MS PGothic"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Espaço Reservado para Imagem de Slide 1"/>
          <p:cNvSpPr>
            <a:spLocks noGrp="1" noRot="1" noChangeAspect="1" noTextEdit="1"/>
          </p:cNvSpPr>
          <p:nvPr>
            <p:ph type="sldImg"/>
          </p:nvPr>
        </p:nvSpPr>
        <p:spPr>
          <a:ln/>
        </p:spPr>
      </p:sp>
      <p:sp>
        <p:nvSpPr>
          <p:cNvPr id="110595"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10596" name="Espaço Reservado para Número de Slide 3"/>
          <p:cNvSpPr>
            <a:spLocks noGrp="1"/>
          </p:cNvSpPr>
          <p:nvPr>
            <p:ph type="sldNum" sz="quarter" idx="5"/>
          </p:nvPr>
        </p:nvSpPr>
        <p:spPr>
          <a:noFill/>
        </p:spPr>
        <p:txBody>
          <a:bodyPr/>
          <a:lstStyle/>
          <a:p>
            <a:fld id="{BB259FE4-E4A9-4D47-AA71-2F34C90DB663}" type="slidenum">
              <a:rPr lang="pt-BR" smtClean="0">
                <a:solidFill>
                  <a:srgbClr val="000000"/>
                </a:solidFill>
                <a:latin typeface="Arial" pitchFamily="34" charset="0"/>
                <a:ea typeface="MS PGothic" pitchFamily="34" charset="-128"/>
              </a:rPr>
              <a:pPr/>
              <a:t>35</a:t>
            </a:fld>
            <a:endParaRPr lang="pt-BR" smtClean="0">
              <a:solidFill>
                <a:srgbClr val="000000"/>
              </a:solidFill>
              <a:latin typeface="Arial" pitchFamily="34" charset="0"/>
              <a:ea typeface="MS PGothic"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Espaço Reservado para Imagem de Slide 1"/>
          <p:cNvSpPr>
            <a:spLocks noGrp="1" noRot="1" noChangeAspect="1" noTextEdit="1"/>
          </p:cNvSpPr>
          <p:nvPr>
            <p:ph type="sldImg"/>
          </p:nvPr>
        </p:nvSpPr>
        <p:spPr>
          <a:ln/>
        </p:spPr>
      </p:sp>
      <p:sp>
        <p:nvSpPr>
          <p:cNvPr id="111619"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11620" name="Espaço Reservado para Número de Slide 3"/>
          <p:cNvSpPr>
            <a:spLocks noGrp="1"/>
          </p:cNvSpPr>
          <p:nvPr>
            <p:ph type="sldNum" sz="quarter" idx="5"/>
          </p:nvPr>
        </p:nvSpPr>
        <p:spPr>
          <a:noFill/>
        </p:spPr>
        <p:txBody>
          <a:bodyPr/>
          <a:lstStyle/>
          <a:p>
            <a:fld id="{73C0805B-E9FF-4356-9626-45D5DA7BDCF7}" type="slidenum">
              <a:rPr lang="pt-BR" smtClean="0">
                <a:solidFill>
                  <a:srgbClr val="000000"/>
                </a:solidFill>
                <a:latin typeface="Arial" pitchFamily="34" charset="0"/>
                <a:ea typeface="MS PGothic" pitchFamily="34" charset="-128"/>
              </a:rPr>
              <a:pPr/>
              <a:t>36</a:t>
            </a:fld>
            <a:endParaRPr lang="pt-BR" smtClean="0">
              <a:solidFill>
                <a:srgbClr val="000000"/>
              </a:solidFill>
              <a:latin typeface="Arial" pitchFamily="34" charset="0"/>
              <a:ea typeface="MS PGothic"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Espaço Reservado para Imagem de Slide 1"/>
          <p:cNvSpPr>
            <a:spLocks noGrp="1" noRot="1" noChangeAspect="1" noTextEdit="1"/>
          </p:cNvSpPr>
          <p:nvPr>
            <p:ph type="sldImg"/>
          </p:nvPr>
        </p:nvSpPr>
        <p:spPr>
          <a:ln/>
        </p:spPr>
      </p:sp>
      <p:sp>
        <p:nvSpPr>
          <p:cNvPr id="112643"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12644" name="Espaço Reservado para Número de Slide 3"/>
          <p:cNvSpPr>
            <a:spLocks noGrp="1"/>
          </p:cNvSpPr>
          <p:nvPr>
            <p:ph type="sldNum" sz="quarter" idx="5"/>
          </p:nvPr>
        </p:nvSpPr>
        <p:spPr>
          <a:noFill/>
        </p:spPr>
        <p:txBody>
          <a:bodyPr/>
          <a:lstStyle/>
          <a:p>
            <a:fld id="{9F48324B-5FB3-40C8-8405-31DBF6BCF8EC}" type="slidenum">
              <a:rPr lang="pt-BR" smtClean="0">
                <a:solidFill>
                  <a:srgbClr val="000000"/>
                </a:solidFill>
                <a:latin typeface="Arial" pitchFamily="34" charset="0"/>
                <a:ea typeface="MS PGothic" pitchFamily="34" charset="-128"/>
              </a:rPr>
              <a:pPr/>
              <a:t>37</a:t>
            </a:fld>
            <a:endParaRPr lang="pt-BR" smtClean="0">
              <a:solidFill>
                <a:srgbClr val="000000"/>
              </a:solidFill>
              <a:latin typeface="Arial" pitchFamily="34" charset="0"/>
              <a:ea typeface="MS PGothic"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a:ln/>
        </p:spPr>
      </p:sp>
      <p:sp>
        <p:nvSpPr>
          <p:cNvPr id="113667"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13668" name="Espaço Reservado para Número de Slide 3"/>
          <p:cNvSpPr>
            <a:spLocks noGrp="1"/>
          </p:cNvSpPr>
          <p:nvPr>
            <p:ph type="sldNum" sz="quarter" idx="5"/>
          </p:nvPr>
        </p:nvSpPr>
        <p:spPr>
          <a:noFill/>
        </p:spPr>
        <p:txBody>
          <a:bodyPr/>
          <a:lstStyle/>
          <a:p>
            <a:fld id="{1E57B05D-CF2E-476D-99C8-66D33DC19DD0}" type="slidenum">
              <a:rPr lang="pt-BR" smtClean="0">
                <a:solidFill>
                  <a:srgbClr val="000000"/>
                </a:solidFill>
                <a:latin typeface="Arial" pitchFamily="34" charset="0"/>
                <a:ea typeface="MS PGothic" pitchFamily="34" charset="-128"/>
              </a:rPr>
              <a:pPr/>
              <a:t>38</a:t>
            </a:fld>
            <a:endParaRPr lang="pt-BR" smtClean="0">
              <a:solidFill>
                <a:srgbClr val="000000"/>
              </a:solidFill>
              <a:latin typeface="Arial" pitchFamily="34" charset="0"/>
              <a:ea typeface="MS PGothic"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Espaço Reservado para Imagem de Slide 1"/>
          <p:cNvSpPr>
            <a:spLocks noGrp="1" noRot="1" noChangeAspect="1" noTextEdit="1"/>
          </p:cNvSpPr>
          <p:nvPr>
            <p:ph type="sldImg"/>
          </p:nvPr>
        </p:nvSpPr>
        <p:spPr>
          <a:ln/>
        </p:spPr>
      </p:sp>
      <p:sp>
        <p:nvSpPr>
          <p:cNvPr id="114691"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14692" name="Espaço Reservado para Número de Slide 3"/>
          <p:cNvSpPr>
            <a:spLocks noGrp="1"/>
          </p:cNvSpPr>
          <p:nvPr>
            <p:ph type="sldNum" sz="quarter" idx="5"/>
          </p:nvPr>
        </p:nvSpPr>
        <p:spPr>
          <a:noFill/>
        </p:spPr>
        <p:txBody>
          <a:bodyPr/>
          <a:lstStyle/>
          <a:p>
            <a:fld id="{E7CCDC04-9AAE-4568-A483-4AB586CF4249}" type="slidenum">
              <a:rPr lang="pt-BR" smtClean="0">
                <a:latin typeface="Arial" pitchFamily="34" charset="0"/>
                <a:ea typeface="MS PGothic" pitchFamily="34" charset="-128"/>
              </a:rPr>
              <a:pPr/>
              <a:t>39</a:t>
            </a:fld>
            <a:endParaRPr lang="pt-BR" smtClean="0">
              <a:latin typeface="Arial" pitchFamily="34" charset="0"/>
              <a:ea typeface="MS PGothic"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Espaço Reservado para Imagem de Slide 1"/>
          <p:cNvSpPr>
            <a:spLocks noGrp="1" noRot="1" noChangeAspect="1" noTextEdit="1"/>
          </p:cNvSpPr>
          <p:nvPr>
            <p:ph type="sldImg"/>
          </p:nvPr>
        </p:nvSpPr>
        <p:spPr>
          <a:ln/>
        </p:spPr>
      </p:sp>
      <p:sp>
        <p:nvSpPr>
          <p:cNvPr id="116739" name="Espaço Reservado para Anotações 2"/>
          <p:cNvSpPr>
            <a:spLocks noGrp="1"/>
          </p:cNvSpPr>
          <p:nvPr>
            <p:ph type="body" idx="1"/>
          </p:nvPr>
        </p:nvSpPr>
        <p:spPr>
          <a:noFill/>
          <a:ln/>
        </p:spPr>
        <p:txBody>
          <a:bodyPr/>
          <a:lstStyle/>
          <a:p>
            <a:pPr eaLnBrk="1" hangingPunct="1">
              <a:spcBef>
                <a:spcPct val="0"/>
              </a:spcBef>
            </a:pPr>
            <a:r>
              <a:rPr lang="pt-BR" sz="800" smtClean="0">
                <a:latin typeface="Arial" pitchFamily="34" charset="0"/>
                <a:cs typeface="Arial" pitchFamily="34" charset="0"/>
              </a:rPr>
              <a:t>Além disso, a intervenção de atividade física no tempo de lazer também tem sido testada em pacientes com diabetes tipo 2 já estabelecida.</a:t>
            </a:r>
          </a:p>
          <a:p>
            <a:pPr eaLnBrk="1" hangingPunct="1">
              <a:spcBef>
                <a:spcPct val="0"/>
              </a:spcBef>
            </a:pPr>
            <a:r>
              <a:rPr lang="pt-BR" sz="800" smtClean="0">
                <a:latin typeface="Arial" pitchFamily="34" charset="0"/>
                <a:cs typeface="Arial" pitchFamily="34" charset="0"/>
              </a:rPr>
              <a:t>Assim, o ensaio clínico Look Ahead randomizou 5145 pacientes para intervenções de 1 ano, que consistiam de um grupo de estilo de vida, com a intervenção ..... Ou grupo placebo, sem aconselhamento formal de atividade física ou dieta.</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Neste estudo, a recomendação de atividade física promoveu redução de 0,7% nos níveis absolutos de HbA1c – magnitude esta que apresenta implicação clínica e sugere a importância da atividade física para o controle glicêmico pacientes com diabetes tipo 2.</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Entretanto, conclusões mais abrangentes são limitadas, pois não há dados que sumarizem os efeitos de diferentes estudos.</a:t>
            </a:r>
          </a:p>
        </p:txBody>
      </p:sp>
      <p:sp>
        <p:nvSpPr>
          <p:cNvPr id="116740" name="Espaço Reservado para Número de Slide 3"/>
          <p:cNvSpPr>
            <a:spLocks noGrp="1"/>
          </p:cNvSpPr>
          <p:nvPr>
            <p:ph type="sldNum" sz="quarter" idx="5"/>
          </p:nvPr>
        </p:nvSpPr>
        <p:spPr>
          <a:noFill/>
        </p:spPr>
        <p:txBody>
          <a:bodyPr/>
          <a:lstStyle/>
          <a:p>
            <a:fld id="{6F6ABF09-F262-454B-BD1C-801CB82F1C56}" type="slidenum">
              <a:rPr lang="pt-BR" smtClean="0">
                <a:latin typeface="Arial" pitchFamily="34" charset="0"/>
                <a:ea typeface="MS PGothic" pitchFamily="34" charset="-128"/>
              </a:rPr>
              <a:pPr/>
              <a:t>42</a:t>
            </a:fld>
            <a:endParaRPr lang="pt-BR" smtClean="0">
              <a:latin typeface="Arial" pitchFamily="34" charset="0"/>
              <a:ea typeface="MS PGothic"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Espaço Reservado para Imagem de Slide 1"/>
          <p:cNvSpPr>
            <a:spLocks noGrp="1" noRot="1" noChangeAspect="1" noTextEdit="1"/>
          </p:cNvSpPr>
          <p:nvPr>
            <p:ph type="sldImg"/>
          </p:nvPr>
        </p:nvSpPr>
        <p:spPr>
          <a:ln/>
        </p:spPr>
      </p:sp>
      <p:sp>
        <p:nvSpPr>
          <p:cNvPr id="90115" name="Espaço Reservado para Anotações 2"/>
          <p:cNvSpPr>
            <a:spLocks noGrp="1"/>
          </p:cNvSpPr>
          <p:nvPr>
            <p:ph type="body" idx="1"/>
          </p:nvPr>
        </p:nvSpPr>
        <p:spPr>
          <a:noFill/>
          <a:ln/>
        </p:spPr>
        <p:txBody>
          <a:bodyPr/>
          <a:lstStyle/>
          <a:p>
            <a:pPr eaLnBrk="1" hangingPunct="1">
              <a:spcBef>
                <a:spcPct val="0"/>
              </a:spcBef>
            </a:pPr>
            <a:r>
              <a:rPr lang="pt-BR" sz="800" smtClean="0">
                <a:latin typeface="Arial" pitchFamily="34" charset="0"/>
                <a:cs typeface="Arial" pitchFamily="34" charset="0"/>
              </a:rPr>
              <a:t>Simplificadamente, a fisiopatologia do diabetes tipo 2 envolve dois processos principais:</a:t>
            </a:r>
          </a:p>
          <a:p>
            <a:pPr eaLnBrk="1" hangingPunct="1">
              <a:spcBef>
                <a:spcPct val="0"/>
              </a:spcBef>
            </a:pPr>
            <a:r>
              <a:rPr lang="pt-BR" sz="800" smtClean="0">
                <a:latin typeface="Arial" pitchFamily="34" charset="0"/>
                <a:cs typeface="Arial" pitchFamily="34" charset="0"/>
              </a:rPr>
              <a:t>Uma reduzida ação da insulina nos tecidos periféricos, caracterizando a resistência à insulina.. Acompanhada de menor função das células beta pancreáticas, que não conseguem se adaptar e compensar a necessidade de insulina para a captação tecidual de glicose.</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Com o prejuízo da sinalização de insulina, alguns orgãos que atuam para a regulação glicêmica tem alterações importantes, como:</a:t>
            </a:r>
          </a:p>
          <a:p>
            <a:pPr eaLnBrk="1" hangingPunct="1">
              <a:spcBef>
                <a:spcPct val="0"/>
              </a:spcBef>
            </a:pPr>
            <a:r>
              <a:rPr lang="pt-BR" sz="800" smtClean="0">
                <a:latin typeface="Arial" pitchFamily="34" charset="0"/>
                <a:cs typeface="Arial" pitchFamily="34" charset="0"/>
              </a:rPr>
              <a:t>Aumento da gliconeogênese no fígado</a:t>
            </a:r>
          </a:p>
          <a:p>
            <a:pPr eaLnBrk="1" hangingPunct="1">
              <a:spcBef>
                <a:spcPct val="0"/>
              </a:spcBef>
            </a:pPr>
            <a:r>
              <a:rPr lang="pt-BR" sz="800" smtClean="0">
                <a:latin typeface="Arial" pitchFamily="34" charset="0"/>
                <a:cs typeface="Arial" pitchFamily="34" charset="0"/>
              </a:rPr>
              <a:t>No músculo, há menor translocação dos transportadores de glicose GLUT4 para a membrana plasmática celular </a:t>
            </a:r>
          </a:p>
          <a:p>
            <a:pPr eaLnBrk="1" hangingPunct="1">
              <a:spcBef>
                <a:spcPct val="0"/>
              </a:spcBef>
            </a:pPr>
            <a:r>
              <a:rPr lang="pt-BR" sz="800" smtClean="0">
                <a:latin typeface="Arial" pitchFamily="34" charset="0"/>
                <a:cs typeface="Arial" pitchFamily="34" charset="0"/>
              </a:rPr>
              <a:t>E no tecido aciposo, há menor expressão de GLUT4</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Isto gera um aumento da produção endógena de glicose e redução da captação em músculos e no tecido adiposo...se instalando um quadro de hiperglicemia. </a:t>
            </a:r>
          </a:p>
        </p:txBody>
      </p:sp>
      <p:sp>
        <p:nvSpPr>
          <p:cNvPr id="90116" name="Espaço Reservado para Número de Slide 3"/>
          <p:cNvSpPr>
            <a:spLocks noGrp="1"/>
          </p:cNvSpPr>
          <p:nvPr>
            <p:ph type="sldNum" sz="quarter" idx="5"/>
          </p:nvPr>
        </p:nvSpPr>
        <p:spPr>
          <a:noFill/>
        </p:spPr>
        <p:txBody>
          <a:bodyPr/>
          <a:lstStyle/>
          <a:p>
            <a:fld id="{4A56B13B-C2A0-4FC3-AC00-04A47C595538}" type="slidenum">
              <a:rPr lang="pt-BR" smtClean="0">
                <a:solidFill>
                  <a:srgbClr val="000000"/>
                </a:solidFill>
                <a:latin typeface="Arial" pitchFamily="34" charset="0"/>
                <a:ea typeface="MS PGothic" pitchFamily="34" charset="-128"/>
              </a:rPr>
              <a:pPr/>
              <a:t>5</a:t>
            </a:fld>
            <a:endParaRPr lang="pt-BR" smtClean="0">
              <a:solidFill>
                <a:srgbClr val="000000"/>
              </a:solidFill>
              <a:latin typeface="Arial" pitchFamily="34" charset="0"/>
              <a:ea typeface="MS PGothic"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ço Reservado para Imagem de Slide 1"/>
          <p:cNvSpPr>
            <a:spLocks noGrp="1" noRot="1" noChangeAspect="1" noTextEdit="1"/>
          </p:cNvSpPr>
          <p:nvPr>
            <p:ph type="sldImg"/>
          </p:nvPr>
        </p:nvSpPr>
        <p:spPr>
          <a:ln/>
        </p:spPr>
      </p:sp>
      <p:sp>
        <p:nvSpPr>
          <p:cNvPr id="117763" name="Espaço Reservado para Anotações 2"/>
          <p:cNvSpPr>
            <a:spLocks noGrp="1"/>
          </p:cNvSpPr>
          <p:nvPr>
            <p:ph type="body" idx="1"/>
          </p:nvPr>
        </p:nvSpPr>
        <p:spPr>
          <a:noFill/>
          <a:ln/>
        </p:spPr>
        <p:txBody>
          <a:bodyPr/>
          <a:lstStyle/>
          <a:p>
            <a:pPr eaLnBrk="1" hangingPunct="1">
              <a:spcBef>
                <a:spcPct val="0"/>
              </a:spcBef>
            </a:pPr>
            <a:r>
              <a:rPr lang="pt-BR" sz="800" smtClean="0">
                <a:latin typeface="Arial" pitchFamily="34" charset="0"/>
                <a:cs typeface="Arial" pitchFamily="34" charset="0"/>
              </a:rPr>
              <a:t>Além disso, a intervenção de atividade física no tempo de lazer também tem sido testada em pacientes com diabetes tipo 2 já estabelecida.</a:t>
            </a:r>
          </a:p>
          <a:p>
            <a:pPr eaLnBrk="1" hangingPunct="1">
              <a:spcBef>
                <a:spcPct val="0"/>
              </a:spcBef>
            </a:pPr>
            <a:r>
              <a:rPr lang="pt-BR" sz="800" smtClean="0">
                <a:latin typeface="Arial" pitchFamily="34" charset="0"/>
                <a:cs typeface="Arial" pitchFamily="34" charset="0"/>
              </a:rPr>
              <a:t>Assim, o ensaio clínico Look Ahead randomizou 5145 pacientes para intervenções de 1 ano, que consistiam de um grupo de estilo de vida, com a intervenção ..... Ou grupo placebo, sem aconselhamento formal de atividade física ou dieta.</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Neste estudo, a recomendação de atividade física promoveu redução de 0,7% nos níveis absolutos de HbA1c – magnitude esta que apresenta implicação clínica e sugere a importância da atividade física para o controle glicêmico pacientes com diabetes tipo 2.</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Entretanto, conclusões mais abrangentes são limitadas, pois não há dados que sumarizem os efeitos de diferentes estudos.</a:t>
            </a:r>
          </a:p>
        </p:txBody>
      </p:sp>
      <p:sp>
        <p:nvSpPr>
          <p:cNvPr id="117764" name="Espaço Reservado para Número de Slide 3"/>
          <p:cNvSpPr>
            <a:spLocks noGrp="1"/>
          </p:cNvSpPr>
          <p:nvPr>
            <p:ph type="sldNum" sz="quarter" idx="5"/>
          </p:nvPr>
        </p:nvSpPr>
        <p:spPr>
          <a:noFill/>
        </p:spPr>
        <p:txBody>
          <a:bodyPr/>
          <a:lstStyle/>
          <a:p>
            <a:fld id="{2BFDB17D-9927-47B8-8E07-5A163E56526A}" type="slidenum">
              <a:rPr lang="pt-BR" smtClean="0">
                <a:latin typeface="Arial" pitchFamily="34" charset="0"/>
                <a:ea typeface="MS PGothic" pitchFamily="34" charset="-128"/>
              </a:rPr>
              <a:pPr/>
              <a:t>43</a:t>
            </a:fld>
            <a:endParaRPr lang="pt-BR" smtClean="0">
              <a:latin typeface="Arial" pitchFamily="34" charset="0"/>
              <a:ea typeface="MS PGothic"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4D45AAEE-DA42-45F1-8481-D55881D47CBC}" type="slidenum">
              <a:rPr lang="pt-BR" smtClean="0">
                <a:latin typeface="Arial" pitchFamily="34" charset="0"/>
                <a:ea typeface="MS PGothic" pitchFamily="34" charset="-128"/>
              </a:rPr>
              <a:pPr/>
              <a:t>44</a:t>
            </a:fld>
            <a:endParaRPr lang="pt-BR" smtClean="0">
              <a:latin typeface="Arial" pitchFamily="34" charset="0"/>
              <a:ea typeface="MS PGothic" pitchFamily="34" charset="-128"/>
            </a:endParaRPr>
          </a:p>
        </p:txBody>
      </p:sp>
      <p:sp>
        <p:nvSpPr>
          <p:cNvPr id="115715" name="Rectangle 2"/>
          <p:cNvSpPr>
            <a:spLocks noGrp="1" noRot="1" noChangeAspect="1" noChangeArrowheads="1" noTextEdit="1"/>
          </p:cNvSpPr>
          <p:nvPr>
            <p:ph type="sldImg"/>
          </p:nvPr>
        </p:nvSpPr>
        <p:spPr>
          <a:xfrm>
            <a:off x="1708150" y="727075"/>
            <a:ext cx="3479800" cy="2611438"/>
          </a:xfrm>
          <a:ln/>
        </p:spPr>
      </p:sp>
      <p:sp>
        <p:nvSpPr>
          <p:cNvPr id="115716" name="Rectangle 3"/>
          <p:cNvSpPr>
            <a:spLocks noGrp="1" noChangeArrowheads="1"/>
          </p:cNvSpPr>
          <p:nvPr>
            <p:ph type="body" idx="1"/>
          </p:nvPr>
        </p:nvSpPr>
        <p:spPr>
          <a:xfrm>
            <a:off x="917575" y="3552825"/>
            <a:ext cx="5046663" cy="5302250"/>
          </a:xfrm>
          <a:noFill/>
          <a:ln/>
        </p:spPr>
        <p:txBody>
          <a:bodyPr/>
          <a:lstStyle/>
          <a:p>
            <a:pPr eaLnBrk="1" hangingPunct="1"/>
            <a:r>
              <a:rPr lang="en-US" smtClean="0">
                <a:latin typeface="Arial" pitchFamily="34" charset="0"/>
              </a:rPr>
              <a:t>This systematic review and meta-analysis of RCTs demonstrates important findings regarding the prescription of structured exercise training.  First, aerobic, resistance and combined training are each associated with HbA1c decreases, and the magnitude of this reduction is similar across the three exercise modalities. Interestingly, the weighted mean difference of -0.67% in HbA1c levels favorably compares to the decline in HbA1c associated with the addition of noninsulin anti-diabetic drugs to maximal metformin therapy.</a:t>
            </a:r>
            <a:r>
              <a:rPr lang="en-US" baseline="30000" smtClean="0">
                <a:latin typeface="Arial" pitchFamily="34" charset="0"/>
              </a:rPr>
              <a:t>20</a:t>
            </a:r>
            <a:r>
              <a:rPr lang="en-US" smtClean="0">
                <a:latin typeface="Arial" pitchFamily="34" charset="0"/>
              </a:rPr>
              <a:t>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4D45AAEE-DA42-45F1-8481-D55881D47CBC}" type="slidenum">
              <a:rPr lang="pt-BR" smtClean="0">
                <a:latin typeface="Arial" pitchFamily="34" charset="0"/>
                <a:ea typeface="MS PGothic" pitchFamily="34" charset="-128"/>
              </a:rPr>
              <a:pPr/>
              <a:t>45</a:t>
            </a:fld>
            <a:endParaRPr lang="pt-BR" smtClean="0">
              <a:latin typeface="Arial" pitchFamily="34" charset="0"/>
              <a:ea typeface="MS PGothic" pitchFamily="34" charset="-128"/>
            </a:endParaRPr>
          </a:p>
        </p:txBody>
      </p:sp>
      <p:sp>
        <p:nvSpPr>
          <p:cNvPr id="115715" name="Rectangle 2"/>
          <p:cNvSpPr>
            <a:spLocks noGrp="1" noRot="1" noChangeAspect="1" noChangeArrowheads="1" noTextEdit="1"/>
          </p:cNvSpPr>
          <p:nvPr>
            <p:ph type="sldImg"/>
          </p:nvPr>
        </p:nvSpPr>
        <p:spPr>
          <a:xfrm>
            <a:off x="1708150" y="727075"/>
            <a:ext cx="3479800" cy="2611438"/>
          </a:xfrm>
          <a:ln/>
        </p:spPr>
      </p:sp>
      <p:sp>
        <p:nvSpPr>
          <p:cNvPr id="115716" name="Rectangle 3"/>
          <p:cNvSpPr>
            <a:spLocks noGrp="1" noChangeArrowheads="1"/>
          </p:cNvSpPr>
          <p:nvPr>
            <p:ph type="body" idx="1"/>
          </p:nvPr>
        </p:nvSpPr>
        <p:spPr>
          <a:xfrm>
            <a:off x="917575" y="3552825"/>
            <a:ext cx="5046663" cy="5302250"/>
          </a:xfrm>
          <a:noFill/>
          <a:ln/>
        </p:spPr>
        <p:txBody>
          <a:bodyPr/>
          <a:lstStyle/>
          <a:p>
            <a:pPr eaLnBrk="1" hangingPunct="1"/>
            <a:r>
              <a:rPr lang="en-US" smtClean="0">
                <a:latin typeface="Arial" pitchFamily="34" charset="0"/>
              </a:rPr>
              <a:t>This systematic review and meta-analysis of RCTs demonstrates important findings regarding the prescription of structured exercise training.  First, aerobic, resistance and combined training are each associated with HbA1c decreases, and the magnitude of this reduction is similar across the three exercise modalities. Interestingly, the weighted mean difference of -0.67% in HbA1c levels favorably compares to the decline in HbA1c associated with the addition of noninsulin anti-diabetic drugs to maximal metformin therapy.</a:t>
            </a:r>
            <a:r>
              <a:rPr lang="en-US" baseline="30000" smtClean="0">
                <a:latin typeface="Arial" pitchFamily="34" charset="0"/>
              </a:rPr>
              <a:t>20</a:t>
            </a:r>
            <a:r>
              <a:rPr lang="en-US" smtClean="0">
                <a:latin typeface="Arial" pitchFamily="34" charset="0"/>
              </a:rPr>
              <a:t> </a:t>
            </a:r>
          </a:p>
        </p:txBody>
      </p:sp>
    </p:spTree>
    <p:extLst>
      <p:ext uri="{BB962C8B-B14F-4D97-AF65-F5344CB8AC3E}">
        <p14:creationId xmlns:p14="http://schemas.microsoft.com/office/powerpoint/2010/main" val="18894799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4D45AAEE-DA42-45F1-8481-D55881D47CBC}" type="slidenum">
              <a:rPr lang="pt-BR" smtClean="0">
                <a:latin typeface="Arial" pitchFamily="34" charset="0"/>
                <a:ea typeface="MS PGothic" pitchFamily="34" charset="-128"/>
              </a:rPr>
              <a:pPr/>
              <a:t>46</a:t>
            </a:fld>
            <a:endParaRPr lang="pt-BR" smtClean="0">
              <a:latin typeface="Arial" pitchFamily="34" charset="0"/>
              <a:ea typeface="MS PGothic" pitchFamily="34" charset="-128"/>
            </a:endParaRPr>
          </a:p>
        </p:txBody>
      </p:sp>
      <p:sp>
        <p:nvSpPr>
          <p:cNvPr id="115715" name="Rectangle 2"/>
          <p:cNvSpPr>
            <a:spLocks noGrp="1" noRot="1" noChangeAspect="1" noChangeArrowheads="1" noTextEdit="1"/>
          </p:cNvSpPr>
          <p:nvPr>
            <p:ph type="sldImg"/>
          </p:nvPr>
        </p:nvSpPr>
        <p:spPr>
          <a:xfrm>
            <a:off x="1708150" y="727075"/>
            <a:ext cx="3479800" cy="2611438"/>
          </a:xfrm>
          <a:ln/>
        </p:spPr>
      </p:sp>
      <p:sp>
        <p:nvSpPr>
          <p:cNvPr id="115716" name="Rectangle 3"/>
          <p:cNvSpPr>
            <a:spLocks noGrp="1" noChangeArrowheads="1"/>
          </p:cNvSpPr>
          <p:nvPr>
            <p:ph type="body" idx="1"/>
          </p:nvPr>
        </p:nvSpPr>
        <p:spPr>
          <a:xfrm>
            <a:off x="917575" y="3552825"/>
            <a:ext cx="5046663" cy="5302250"/>
          </a:xfrm>
          <a:noFill/>
          <a:ln/>
        </p:spPr>
        <p:txBody>
          <a:bodyPr/>
          <a:lstStyle/>
          <a:p>
            <a:pPr eaLnBrk="1" hangingPunct="1"/>
            <a:r>
              <a:rPr lang="en-US" smtClean="0">
                <a:latin typeface="Arial" pitchFamily="34" charset="0"/>
              </a:rPr>
              <a:t>This systematic review and meta-analysis of RCTs demonstrates important findings regarding the prescription of structured exercise training.  First, aerobic, resistance and combined training are each associated with HbA1c decreases, and the magnitude of this reduction is similar across the three exercise modalities. Interestingly, the weighted mean difference of -0.67% in HbA1c levels favorably compares to the decline in HbA1c associated with the addition of noninsulin anti-diabetic drugs to maximal metformin therapy.</a:t>
            </a:r>
            <a:r>
              <a:rPr lang="en-US" baseline="30000" smtClean="0">
                <a:latin typeface="Arial" pitchFamily="34" charset="0"/>
              </a:rPr>
              <a:t>20</a:t>
            </a:r>
            <a:r>
              <a:rPr lang="en-US" smtClean="0">
                <a:latin typeface="Arial" pitchFamily="34" charset="0"/>
              </a:rPr>
              <a:t> </a:t>
            </a:r>
          </a:p>
        </p:txBody>
      </p:sp>
    </p:spTree>
    <p:extLst>
      <p:ext uri="{BB962C8B-B14F-4D97-AF65-F5344CB8AC3E}">
        <p14:creationId xmlns:p14="http://schemas.microsoft.com/office/powerpoint/2010/main" val="21364615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4D45AAEE-DA42-45F1-8481-D55881D47CBC}" type="slidenum">
              <a:rPr lang="pt-BR" smtClean="0">
                <a:latin typeface="Arial" pitchFamily="34" charset="0"/>
                <a:ea typeface="MS PGothic" pitchFamily="34" charset="-128"/>
              </a:rPr>
              <a:pPr/>
              <a:t>47</a:t>
            </a:fld>
            <a:endParaRPr lang="pt-BR" smtClean="0">
              <a:latin typeface="Arial" pitchFamily="34" charset="0"/>
              <a:ea typeface="MS PGothic" pitchFamily="34" charset="-128"/>
            </a:endParaRPr>
          </a:p>
        </p:txBody>
      </p:sp>
      <p:sp>
        <p:nvSpPr>
          <p:cNvPr id="115715" name="Rectangle 2"/>
          <p:cNvSpPr>
            <a:spLocks noGrp="1" noRot="1" noChangeAspect="1" noChangeArrowheads="1" noTextEdit="1"/>
          </p:cNvSpPr>
          <p:nvPr>
            <p:ph type="sldImg"/>
          </p:nvPr>
        </p:nvSpPr>
        <p:spPr>
          <a:xfrm>
            <a:off x="1708150" y="727075"/>
            <a:ext cx="3479800" cy="2611438"/>
          </a:xfrm>
          <a:ln/>
        </p:spPr>
      </p:sp>
      <p:sp>
        <p:nvSpPr>
          <p:cNvPr id="115716" name="Rectangle 3"/>
          <p:cNvSpPr>
            <a:spLocks noGrp="1" noChangeArrowheads="1"/>
          </p:cNvSpPr>
          <p:nvPr>
            <p:ph type="body" idx="1"/>
          </p:nvPr>
        </p:nvSpPr>
        <p:spPr>
          <a:xfrm>
            <a:off x="917575" y="3552825"/>
            <a:ext cx="5046663" cy="5302250"/>
          </a:xfrm>
          <a:noFill/>
          <a:ln/>
        </p:spPr>
        <p:txBody>
          <a:bodyPr/>
          <a:lstStyle/>
          <a:p>
            <a:pPr eaLnBrk="1" hangingPunct="1"/>
            <a:r>
              <a:rPr lang="en-US" smtClean="0">
                <a:latin typeface="Arial" pitchFamily="34" charset="0"/>
              </a:rPr>
              <a:t>This systematic review and meta-analysis of RCTs demonstrates important findings regarding the prescription of structured exercise training.  First, aerobic, resistance and combined training are each associated with HbA1c decreases, and the magnitude of this reduction is similar across the three exercise modalities. Interestingly, the weighted mean difference of -0.67% in HbA1c levels favorably compares to the decline in HbA1c associated with the addition of noninsulin anti-diabetic drugs to maximal metformin therapy.</a:t>
            </a:r>
            <a:r>
              <a:rPr lang="en-US" baseline="30000" smtClean="0">
                <a:latin typeface="Arial" pitchFamily="34" charset="0"/>
              </a:rPr>
              <a:t>20</a:t>
            </a:r>
            <a:r>
              <a:rPr lang="en-US" smtClean="0">
                <a:latin typeface="Arial" pitchFamily="34" charset="0"/>
              </a:rPr>
              <a:t> </a:t>
            </a:r>
          </a:p>
        </p:txBody>
      </p:sp>
    </p:spTree>
    <p:extLst>
      <p:ext uri="{BB962C8B-B14F-4D97-AF65-F5344CB8AC3E}">
        <p14:creationId xmlns:p14="http://schemas.microsoft.com/office/powerpoint/2010/main" val="3925188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4D45AAEE-DA42-45F1-8481-D55881D47CBC}" type="slidenum">
              <a:rPr lang="pt-BR" smtClean="0">
                <a:latin typeface="Arial" pitchFamily="34" charset="0"/>
                <a:ea typeface="MS PGothic" pitchFamily="34" charset="-128"/>
              </a:rPr>
              <a:pPr/>
              <a:t>48</a:t>
            </a:fld>
            <a:endParaRPr lang="pt-BR" smtClean="0">
              <a:latin typeface="Arial" pitchFamily="34" charset="0"/>
              <a:ea typeface="MS PGothic" pitchFamily="34" charset="-128"/>
            </a:endParaRPr>
          </a:p>
        </p:txBody>
      </p:sp>
      <p:sp>
        <p:nvSpPr>
          <p:cNvPr id="115715" name="Rectangle 2"/>
          <p:cNvSpPr>
            <a:spLocks noGrp="1" noRot="1" noChangeAspect="1" noChangeArrowheads="1" noTextEdit="1"/>
          </p:cNvSpPr>
          <p:nvPr>
            <p:ph type="sldImg"/>
          </p:nvPr>
        </p:nvSpPr>
        <p:spPr>
          <a:xfrm>
            <a:off x="1708150" y="727075"/>
            <a:ext cx="3479800" cy="2611438"/>
          </a:xfrm>
          <a:ln/>
        </p:spPr>
      </p:sp>
      <p:sp>
        <p:nvSpPr>
          <p:cNvPr id="115716" name="Rectangle 3"/>
          <p:cNvSpPr>
            <a:spLocks noGrp="1" noChangeArrowheads="1"/>
          </p:cNvSpPr>
          <p:nvPr>
            <p:ph type="body" idx="1"/>
          </p:nvPr>
        </p:nvSpPr>
        <p:spPr>
          <a:xfrm>
            <a:off x="917575" y="3552825"/>
            <a:ext cx="5046663" cy="5302250"/>
          </a:xfrm>
          <a:noFill/>
          <a:ln/>
        </p:spPr>
        <p:txBody>
          <a:bodyPr/>
          <a:lstStyle/>
          <a:p>
            <a:pPr eaLnBrk="1" hangingPunct="1"/>
            <a:r>
              <a:rPr lang="en-US" smtClean="0">
                <a:latin typeface="Arial" pitchFamily="34" charset="0"/>
              </a:rPr>
              <a:t>This systematic review and meta-analysis of RCTs demonstrates important findings regarding the prescription of structured exercise training.  First, aerobic, resistance and combined training are each associated with HbA1c decreases, and the magnitude of this reduction is similar across the three exercise modalities. Interestingly, the weighted mean difference of -0.67% in HbA1c levels favorably compares to the decline in HbA1c associated with the addition of noninsulin anti-diabetic drugs to maximal metformin therapy.</a:t>
            </a:r>
            <a:r>
              <a:rPr lang="en-US" baseline="30000" smtClean="0">
                <a:latin typeface="Arial" pitchFamily="34" charset="0"/>
              </a:rPr>
              <a:t>20</a:t>
            </a:r>
            <a:r>
              <a:rPr lang="en-US" smtClean="0">
                <a:latin typeface="Arial" pitchFamily="34" charset="0"/>
              </a:rPr>
              <a:t> </a:t>
            </a:r>
          </a:p>
        </p:txBody>
      </p:sp>
    </p:spTree>
    <p:extLst>
      <p:ext uri="{BB962C8B-B14F-4D97-AF65-F5344CB8AC3E}">
        <p14:creationId xmlns:p14="http://schemas.microsoft.com/office/powerpoint/2010/main" val="221834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4D45AAEE-DA42-45F1-8481-D55881D47CBC}" type="slidenum">
              <a:rPr lang="pt-BR" smtClean="0">
                <a:latin typeface="Arial" pitchFamily="34" charset="0"/>
                <a:ea typeface="MS PGothic" pitchFamily="34" charset="-128"/>
              </a:rPr>
              <a:pPr/>
              <a:t>49</a:t>
            </a:fld>
            <a:endParaRPr lang="pt-BR" smtClean="0">
              <a:latin typeface="Arial" pitchFamily="34" charset="0"/>
              <a:ea typeface="MS PGothic" pitchFamily="34" charset="-128"/>
            </a:endParaRPr>
          </a:p>
        </p:txBody>
      </p:sp>
      <p:sp>
        <p:nvSpPr>
          <p:cNvPr id="115715" name="Rectangle 2"/>
          <p:cNvSpPr>
            <a:spLocks noGrp="1" noRot="1" noChangeAspect="1" noChangeArrowheads="1" noTextEdit="1"/>
          </p:cNvSpPr>
          <p:nvPr>
            <p:ph type="sldImg"/>
          </p:nvPr>
        </p:nvSpPr>
        <p:spPr>
          <a:xfrm>
            <a:off x="1708150" y="727075"/>
            <a:ext cx="3479800" cy="2611438"/>
          </a:xfrm>
          <a:ln/>
        </p:spPr>
      </p:sp>
      <p:sp>
        <p:nvSpPr>
          <p:cNvPr id="115716" name="Rectangle 3"/>
          <p:cNvSpPr>
            <a:spLocks noGrp="1" noChangeArrowheads="1"/>
          </p:cNvSpPr>
          <p:nvPr>
            <p:ph type="body" idx="1"/>
          </p:nvPr>
        </p:nvSpPr>
        <p:spPr>
          <a:xfrm>
            <a:off x="917575" y="3552825"/>
            <a:ext cx="5046663" cy="5302250"/>
          </a:xfrm>
          <a:noFill/>
          <a:ln/>
        </p:spPr>
        <p:txBody>
          <a:bodyPr/>
          <a:lstStyle/>
          <a:p>
            <a:pPr eaLnBrk="1" hangingPunct="1"/>
            <a:r>
              <a:rPr lang="en-US" smtClean="0">
                <a:latin typeface="Arial" pitchFamily="34" charset="0"/>
              </a:rPr>
              <a:t>This systematic review and meta-analysis of RCTs demonstrates important findings regarding the prescription of structured exercise training.  First, aerobic, resistance and combined training are each associated with HbA1c decreases, and the magnitude of this reduction is similar across the three exercise modalities. Interestingly, the weighted mean difference of -0.67% in HbA1c levels favorably compares to the decline in HbA1c associated with the addition of noninsulin anti-diabetic drugs to maximal metformin therapy.</a:t>
            </a:r>
            <a:r>
              <a:rPr lang="en-US" baseline="30000" smtClean="0">
                <a:latin typeface="Arial" pitchFamily="34" charset="0"/>
              </a:rPr>
              <a:t>20</a:t>
            </a:r>
            <a:r>
              <a:rPr lang="en-US" smtClean="0">
                <a:latin typeface="Arial" pitchFamily="34" charset="0"/>
              </a:rPr>
              <a:t> </a:t>
            </a:r>
          </a:p>
        </p:txBody>
      </p:sp>
    </p:spTree>
    <p:extLst>
      <p:ext uri="{BB962C8B-B14F-4D97-AF65-F5344CB8AC3E}">
        <p14:creationId xmlns:p14="http://schemas.microsoft.com/office/powerpoint/2010/main" val="4894165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4D45AAEE-DA42-45F1-8481-D55881D47CBC}" type="slidenum">
              <a:rPr lang="pt-BR" smtClean="0">
                <a:latin typeface="Arial" pitchFamily="34" charset="0"/>
                <a:ea typeface="MS PGothic" pitchFamily="34" charset="-128"/>
              </a:rPr>
              <a:pPr/>
              <a:t>50</a:t>
            </a:fld>
            <a:endParaRPr lang="pt-BR" smtClean="0">
              <a:latin typeface="Arial" pitchFamily="34" charset="0"/>
              <a:ea typeface="MS PGothic" pitchFamily="34" charset="-128"/>
            </a:endParaRPr>
          </a:p>
        </p:txBody>
      </p:sp>
      <p:sp>
        <p:nvSpPr>
          <p:cNvPr id="115715" name="Rectangle 2"/>
          <p:cNvSpPr>
            <a:spLocks noGrp="1" noRot="1" noChangeAspect="1" noChangeArrowheads="1" noTextEdit="1"/>
          </p:cNvSpPr>
          <p:nvPr>
            <p:ph type="sldImg"/>
          </p:nvPr>
        </p:nvSpPr>
        <p:spPr>
          <a:xfrm>
            <a:off x="1708150" y="727075"/>
            <a:ext cx="3479800" cy="2611438"/>
          </a:xfrm>
          <a:ln/>
        </p:spPr>
      </p:sp>
      <p:sp>
        <p:nvSpPr>
          <p:cNvPr id="115716" name="Rectangle 3"/>
          <p:cNvSpPr>
            <a:spLocks noGrp="1" noChangeArrowheads="1"/>
          </p:cNvSpPr>
          <p:nvPr>
            <p:ph type="body" idx="1"/>
          </p:nvPr>
        </p:nvSpPr>
        <p:spPr>
          <a:xfrm>
            <a:off x="917575" y="3552825"/>
            <a:ext cx="5046663" cy="5302250"/>
          </a:xfrm>
          <a:noFill/>
          <a:ln/>
        </p:spPr>
        <p:txBody>
          <a:bodyPr/>
          <a:lstStyle/>
          <a:p>
            <a:pPr eaLnBrk="1" hangingPunct="1"/>
            <a:r>
              <a:rPr lang="en-US" smtClean="0">
                <a:latin typeface="Arial" pitchFamily="34" charset="0"/>
              </a:rPr>
              <a:t>This systematic review and meta-analysis of RCTs demonstrates important findings regarding the prescription of structured exercise training.  First, aerobic, resistance and combined training are each associated with HbA1c decreases, and the magnitude of this reduction is similar across the three exercise modalities. Interestingly, the weighted mean difference of -0.67% in HbA1c levels favorably compares to the decline in HbA1c associated with the addition of noninsulin anti-diabetic drugs to maximal metformin therapy.</a:t>
            </a:r>
            <a:r>
              <a:rPr lang="en-US" baseline="30000" smtClean="0">
                <a:latin typeface="Arial" pitchFamily="34" charset="0"/>
              </a:rPr>
              <a:t>20</a:t>
            </a:r>
            <a:r>
              <a:rPr lang="en-US" smtClean="0">
                <a:latin typeface="Arial" pitchFamily="34" charset="0"/>
              </a:rPr>
              <a:t> </a:t>
            </a:r>
          </a:p>
        </p:txBody>
      </p:sp>
    </p:spTree>
    <p:extLst>
      <p:ext uri="{BB962C8B-B14F-4D97-AF65-F5344CB8AC3E}">
        <p14:creationId xmlns:p14="http://schemas.microsoft.com/office/powerpoint/2010/main" val="19682838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4D45AAEE-DA42-45F1-8481-D55881D47CBC}" type="slidenum">
              <a:rPr lang="pt-BR" smtClean="0">
                <a:latin typeface="Arial" pitchFamily="34" charset="0"/>
                <a:ea typeface="MS PGothic" pitchFamily="34" charset="-128"/>
              </a:rPr>
              <a:pPr/>
              <a:t>51</a:t>
            </a:fld>
            <a:endParaRPr lang="pt-BR" smtClean="0">
              <a:latin typeface="Arial" pitchFamily="34" charset="0"/>
              <a:ea typeface="MS PGothic" pitchFamily="34" charset="-128"/>
            </a:endParaRPr>
          </a:p>
        </p:txBody>
      </p:sp>
      <p:sp>
        <p:nvSpPr>
          <p:cNvPr id="115715" name="Rectangle 2"/>
          <p:cNvSpPr>
            <a:spLocks noGrp="1" noRot="1" noChangeAspect="1" noChangeArrowheads="1" noTextEdit="1"/>
          </p:cNvSpPr>
          <p:nvPr>
            <p:ph type="sldImg"/>
          </p:nvPr>
        </p:nvSpPr>
        <p:spPr>
          <a:xfrm>
            <a:off x="1708150" y="727075"/>
            <a:ext cx="3479800" cy="2611438"/>
          </a:xfrm>
          <a:ln/>
        </p:spPr>
      </p:sp>
      <p:sp>
        <p:nvSpPr>
          <p:cNvPr id="115716" name="Rectangle 3"/>
          <p:cNvSpPr>
            <a:spLocks noGrp="1" noChangeArrowheads="1"/>
          </p:cNvSpPr>
          <p:nvPr>
            <p:ph type="body" idx="1"/>
          </p:nvPr>
        </p:nvSpPr>
        <p:spPr>
          <a:xfrm>
            <a:off x="917575" y="3552825"/>
            <a:ext cx="5046663" cy="5302250"/>
          </a:xfrm>
          <a:noFill/>
          <a:ln/>
        </p:spPr>
        <p:txBody>
          <a:bodyPr/>
          <a:lstStyle/>
          <a:p>
            <a:pPr eaLnBrk="1" hangingPunct="1"/>
            <a:r>
              <a:rPr lang="en-US" smtClean="0">
                <a:latin typeface="Arial" pitchFamily="34" charset="0"/>
              </a:rPr>
              <a:t>This systematic review and meta-analysis of RCTs demonstrates important findings regarding the prescription of structured exercise training.  First, aerobic, resistance and combined training are each associated with HbA1c decreases, and the magnitude of this reduction is similar across the three exercise modalities. Interestingly, the weighted mean difference of -0.67% in HbA1c levels favorably compares to the decline in HbA1c associated with the addition of noninsulin anti-diabetic drugs to maximal metformin therapy.</a:t>
            </a:r>
            <a:r>
              <a:rPr lang="en-US" baseline="30000" smtClean="0">
                <a:latin typeface="Arial" pitchFamily="34" charset="0"/>
              </a:rPr>
              <a:t>20</a:t>
            </a:r>
            <a:r>
              <a:rPr lang="en-US" smtClean="0">
                <a:latin typeface="Arial" pitchFamily="34" charset="0"/>
              </a:rPr>
              <a:t> </a:t>
            </a:r>
          </a:p>
        </p:txBody>
      </p:sp>
    </p:spTree>
    <p:extLst>
      <p:ext uri="{BB962C8B-B14F-4D97-AF65-F5344CB8AC3E}">
        <p14:creationId xmlns:p14="http://schemas.microsoft.com/office/powerpoint/2010/main" val="673270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18A0DA4-6C4B-EC41-A4B9-7F0F10043200}" type="slidenum">
              <a:rPr lang="en-US" smtClean="0"/>
              <a:t>52</a:t>
            </a:fld>
            <a:endParaRPr lang="en-US"/>
          </a:p>
        </p:txBody>
      </p:sp>
    </p:spTree>
    <p:extLst>
      <p:ext uri="{BB962C8B-B14F-4D97-AF65-F5344CB8AC3E}">
        <p14:creationId xmlns:p14="http://schemas.microsoft.com/office/powerpoint/2010/main" val="1426422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Espaço Reservado para Imagem de Slide 1"/>
          <p:cNvSpPr>
            <a:spLocks noGrp="1" noRot="1" noChangeAspect="1" noTextEdit="1"/>
          </p:cNvSpPr>
          <p:nvPr>
            <p:ph type="sldImg"/>
          </p:nvPr>
        </p:nvSpPr>
        <p:spPr>
          <a:ln/>
        </p:spPr>
      </p:sp>
      <p:sp>
        <p:nvSpPr>
          <p:cNvPr id="87043" name="Espaço Reservado para Anotações 2"/>
          <p:cNvSpPr>
            <a:spLocks noGrp="1"/>
          </p:cNvSpPr>
          <p:nvPr>
            <p:ph type="body" idx="1"/>
          </p:nvPr>
        </p:nvSpPr>
        <p:spPr>
          <a:noFill/>
          <a:ln/>
        </p:spPr>
        <p:txBody>
          <a:bodyPr/>
          <a:lstStyle/>
          <a:p>
            <a:pPr eaLnBrk="1" hangingPunct="1">
              <a:spcBef>
                <a:spcPct val="0"/>
              </a:spcBef>
            </a:pPr>
            <a:r>
              <a:rPr lang="pt-BR" sz="800" smtClean="0">
                <a:latin typeface="Arial" pitchFamily="34" charset="0"/>
                <a:cs typeface="Arial" pitchFamily="34" charset="0"/>
              </a:rPr>
              <a:t>Pois sabe-se que o aumento do peso corporal se associa com o desenvolvimento de diabetes, contribuindo para a maior prevalência em pessoas com índice de massa corporal acima de 25 ou de 30 kg por metro quadrado. </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Assim, a prevalência estimada com base nos dados de mais de 54 mil indivíduos do estudo da Dra. Schmidt, foi de 5,2% , onde Palmas foi a capital com menor prevalência e São Paulo com a maior prevalência de diabetes auto-declarado.</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No Rio Grande do Sul, um estudo de base populacional publicado pela Dra Beatriz Schaan indicou prevalência de 12,4% em uma amostra representativa da população urbana. Cabe ressaltar que neste trabalho a identificação do diabetes foi realizada pela análise da glicemia sanguínea, e não pelo relato dos indivíduos.</a:t>
            </a:r>
          </a:p>
        </p:txBody>
      </p:sp>
      <p:sp>
        <p:nvSpPr>
          <p:cNvPr id="87044" name="Espaço Reservado para Número de Slide 3"/>
          <p:cNvSpPr>
            <a:spLocks noGrp="1"/>
          </p:cNvSpPr>
          <p:nvPr>
            <p:ph type="sldNum" sz="quarter" idx="5"/>
          </p:nvPr>
        </p:nvSpPr>
        <p:spPr>
          <a:noFill/>
        </p:spPr>
        <p:txBody>
          <a:bodyPr/>
          <a:lstStyle/>
          <a:p>
            <a:fld id="{5B9E7691-53D8-4F9A-9D12-883096A314F4}" type="slidenum">
              <a:rPr lang="pt-BR" smtClean="0">
                <a:latin typeface="Arial" pitchFamily="34" charset="0"/>
                <a:ea typeface="MS PGothic" pitchFamily="34" charset="-128"/>
              </a:rPr>
              <a:pPr/>
              <a:t>6</a:t>
            </a:fld>
            <a:endParaRPr lang="pt-BR" smtClean="0">
              <a:latin typeface="Arial" pitchFamily="34" charset="0"/>
              <a:ea typeface="MS PGothic" pitchFamily="3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18A0DA4-6C4B-EC41-A4B9-7F0F10043200}" type="slidenum">
              <a:rPr lang="en-US" smtClean="0"/>
              <a:t>53</a:t>
            </a:fld>
            <a:endParaRPr lang="en-US"/>
          </a:p>
        </p:txBody>
      </p:sp>
    </p:spTree>
    <p:extLst>
      <p:ext uri="{BB962C8B-B14F-4D97-AF65-F5344CB8AC3E}">
        <p14:creationId xmlns:p14="http://schemas.microsoft.com/office/powerpoint/2010/main" val="9612362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18A0DA4-6C4B-EC41-A4B9-7F0F10043200}" type="slidenum">
              <a:rPr lang="en-US" smtClean="0"/>
              <a:t>54</a:t>
            </a:fld>
            <a:endParaRPr lang="en-US"/>
          </a:p>
        </p:txBody>
      </p:sp>
    </p:spTree>
    <p:extLst>
      <p:ext uri="{BB962C8B-B14F-4D97-AF65-F5344CB8AC3E}">
        <p14:creationId xmlns:p14="http://schemas.microsoft.com/office/powerpoint/2010/main" val="14031297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Espaço Reservado para Imagem de Slide 1"/>
          <p:cNvSpPr>
            <a:spLocks noGrp="1" noRot="1" noChangeAspect="1" noTextEdit="1"/>
          </p:cNvSpPr>
          <p:nvPr>
            <p:ph type="sldImg"/>
          </p:nvPr>
        </p:nvSpPr>
        <p:spPr>
          <a:ln/>
        </p:spPr>
      </p:sp>
      <p:sp>
        <p:nvSpPr>
          <p:cNvPr id="87043" name="Espaço Reservado para Anotações 2"/>
          <p:cNvSpPr>
            <a:spLocks noGrp="1"/>
          </p:cNvSpPr>
          <p:nvPr>
            <p:ph type="body" idx="1"/>
          </p:nvPr>
        </p:nvSpPr>
        <p:spPr>
          <a:noFill/>
          <a:ln/>
        </p:spPr>
        <p:txBody>
          <a:bodyPr/>
          <a:lstStyle/>
          <a:p>
            <a:pPr eaLnBrk="1" hangingPunct="1">
              <a:spcBef>
                <a:spcPct val="0"/>
              </a:spcBef>
            </a:pPr>
            <a:r>
              <a:rPr lang="pt-BR" sz="800" smtClean="0">
                <a:latin typeface="Arial" pitchFamily="34" charset="0"/>
                <a:cs typeface="Arial" pitchFamily="34" charset="0"/>
              </a:rPr>
              <a:t>Pois sabe-se que o aumento do peso corporal se associa com o desenvolvimento de diabetes, contribuindo para a maior prevalência em pessoas com índice de massa corporal acima de 25 ou de 30 kg por metro quadrado. </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Assim, a prevalência estimada com base nos dados de mais de 54 mil indivíduos do estudo da Dra. Schmidt, foi de 5,2% , onde Palmas foi a capital com menor prevalência e São Paulo com a maior prevalência de diabetes auto-declarado.</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No Rio Grande do Sul, um estudo de base populacional publicado pela Dra Beatriz Schaan indicou prevalência de 12,4% em uma amostra representativa da população urbana. Cabe ressaltar que neste trabalho a identificação do diabetes foi realizada pela análise da glicemia sanguínea, e não pelo relato dos indivíduos.</a:t>
            </a:r>
          </a:p>
        </p:txBody>
      </p:sp>
      <p:sp>
        <p:nvSpPr>
          <p:cNvPr id="87044" name="Espaço Reservado para Número de Slide 3"/>
          <p:cNvSpPr>
            <a:spLocks noGrp="1"/>
          </p:cNvSpPr>
          <p:nvPr>
            <p:ph type="sldNum" sz="quarter" idx="5"/>
          </p:nvPr>
        </p:nvSpPr>
        <p:spPr>
          <a:noFill/>
        </p:spPr>
        <p:txBody>
          <a:bodyPr/>
          <a:lstStyle/>
          <a:p>
            <a:fld id="{5B9E7691-53D8-4F9A-9D12-883096A314F4}" type="slidenum">
              <a:rPr lang="pt-BR" smtClean="0">
                <a:latin typeface="Arial" pitchFamily="34" charset="0"/>
                <a:ea typeface="MS PGothic" pitchFamily="34" charset="-128"/>
              </a:rPr>
              <a:pPr/>
              <a:t>55</a:t>
            </a:fld>
            <a:endParaRPr lang="pt-BR" smtClean="0">
              <a:latin typeface="Arial" pitchFamily="34" charset="0"/>
              <a:ea typeface="MS PGothic" pitchFamily="34"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18A0DA4-6C4B-EC41-A4B9-7F0F10043200}" type="slidenum">
              <a:rPr lang="en-US" smtClean="0"/>
              <a:t>56</a:t>
            </a:fld>
            <a:endParaRPr lang="en-US"/>
          </a:p>
        </p:txBody>
      </p:sp>
    </p:spTree>
    <p:extLst>
      <p:ext uri="{BB962C8B-B14F-4D97-AF65-F5344CB8AC3E}">
        <p14:creationId xmlns:p14="http://schemas.microsoft.com/office/powerpoint/2010/main" val="462506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Espaço Reservado para Imagem de Slide 1"/>
          <p:cNvSpPr>
            <a:spLocks noGrp="1" noRot="1" noChangeAspect="1" noTextEdit="1"/>
          </p:cNvSpPr>
          <p:nvPr>
            <p:ph type="sldImg"/>
          </p:nvPr>
        </p:nvSpPr>
        <p:spPr>
          <a:ln/>
        </p:spPr>
      </p:sp>
      <p:sp>
        <p:nvSpPr>
          <p:cNvPr id="88067" name="Espaço Reservado para Anotações 2"/>
          <p:cNvSpPr>
            <a:spLocks noGrp="1"/>
          </p:cNvSpPr>
          <p:nvPr>
            <p:ph type="body" idx="1"/>
          </p:nvPr>
        </p:nvSpPr>
        <p:spPr>
          <a:noFill/>
          <a:ln/>
        </p:spPr>
        <p:txBody>
          <a:bodyPr/>
          <a:lstStyle/>
          <a:p>
            <a:pPr eaLnBrk="1" hangingPunct="1">
              <a:spcBef>
                <a:spcPct val="0"/>
              </a:spcBef>
            </a:pPr>
            <a:r>
              <a:rPr lang="pt-BR" sz="800" smtClean="0">
                <a:latin typeface="Arial" pitchFamily="34" charset="0"/>
                <a:cs typeface="Arial" pitchFamily="34" charset="0"/>
              </a:rPr>
              <a:t>O diabetes é uma das doenças crônicas mais comuns, e isto se reflete na prevalência mundial da doença.</a:t>
            </a:r>
          </a:p>
          <a:p>
            <a:pPr eaLnBrk="1" hangingPunct="1">
              <a:spcBef>
                <a:spcPct val="0"/>
              </a:spcBef>
            </a:pPr>
            <a:r>
              <a:rPr lang="pt-BR" sz="800" smtClean="0">
                <a:latin typeface="Arial" pitchFamily="34" charset="0"/>
                <a:cs typeface="Arial" pitchFamily="34" charset="0"/>
              </a:rPr>
              <a:t>Dados publicados pela Profa Maria Inês Schmidt e seu grupo do Depto de Medicina Social dessa faculdade, indicam uma prevalência considerável do diabetes auto-declarado entre brasileiros. </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Observa-se um aumento importante relacionado ‘a idade, podendo ser apresentado em aproximadamente 20% das pessoas acima de 65 anos. </a:t>
            </a:r>
          </a:p>
          <a:p>
            <a:pPr eaLnBrk="1" hangingPunct="1">
              <a:spcBef>
                <a:spcPct val="0"/>
              </a:spcBef>
            </a:pPr>
            <a:r>
              <a:rPr lang="pt-BR" sz="800" smtClean="0">
                <a:latin typeface="Arial" pitchFamily="34" charset="0"/>
                <a:cs typeface="Arial" pitchFamily="34" charset="0"/>
              </a:rPr>
              <a:t>Em uma população que vem tendo maior expectativa de vida, isso implica em maior morbi-mortalidade – bastante influenciada pelo risco aumentado que os diabéticos apresentam para desenvolverem doenças cardiovasculares.</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Além disso, o problema da doença é complementado pelos custos com tratamento e redução da produtividade laboral. Neste contexto, uma projeção conservadora da organização mundial da saúde, estimou um custo de quase 8 bilhões de reais – entre 2006 e 2015 - relacionado ‘a doença cardiovascular, cerebrovascular, e diabetes.</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Esse cenário ainda é agravado pelo estilo de vida moderno que contribui para o aumento da prevalência.</a:t>
            </a:r>
          </a:p>
          <a:p>
            <a:pPr eaLnBrk="1" hangingPunct="1">
              <a:spcBef>
                <a:spcPct val="0"/>
              </a:spcBef>
            </a:pPr>
            <a:endParaRPr lang="pt-BR" sz="800" smtClean="0">
              <a:latin typeface="Arial" pitchFamily="34" charset="0"/>
              <a:cs typeface="Arial" pitchFamily="34" charset="0"/>
            </a:endParaRPr>
          </a:p>
        </p:txBody>
      </p:sp>
      <p:sp>
        <p:nvSpPr>
          <p:cNvPr id="88068" name="Espaço Reservado para Número de Slide 3"/>
          <p:cNvSpPr>
            <a:spLocks noGrp="1"/>
          </p:cNvSpPr>
          <p:nvPr>
            <p:ph type="sldNum" sz="quarter" idx="5"/>
          </p:nvPr>
        </p:nvSpPr>
        <p:spPr>
          <a:noFill/>
        </p:spPr>
        <p:txBody>
          <a:bodyPr/>
          <a:lstStyle/>
          <a:p>
            <a:fld id="{64008D79-6A2A-466D-AD70-57F00DF9173A}" type="slidenum">
              <a:rPr lang="pt-BR" smtClean="0">
                <a:latin typeface="Arial" pitchFamily="34" charset="0"/>
                <a:ea typeface="MS PGothic" pitchFamily="34" charset="-128"/>
              </a:rPr>
              <a:pPr/>
              <a:t>7</a:t>
            </a:fld>
            <a:endParaRPr lang="pt-BR" smtClean="0">
              <a:latin typeface="Arial" pitchFamily="34" charset="0"/>
              <a:ea typeface="MS PGothic"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Espaço Reservado para Imagem de Slide 1"/>
          <p:cNvSpPr>
            <a:spLocks noGrp="1" noRot="1" noChangeAspect="1" noTextEdit="1"/>
          </p:cNvSpPr>
          <p:nvPr>
            <p:ph type="sldImg"/>
          </p:nvPr>
        </p:nvSpPr>
        <p:spPr>
          <a:ln/>
        </p:spPr>
      </p:sp>
      <p:sp>
        <p:nvSpPr>
          <p:cNvPr id="91139" name="Espaço Reservado para Anotações 2"/>
          <p:cNvSpPr>
            <a:spLocks noGrp="1"/>
          </p:cNvSpPr>
          <p:nvPr>
            <p:ph type="body" idx="1"/>
          </p:nvPr>
        </p:nvSpPr>
        <p:spPr>
          <a:noFill/>
          <a:ln/>
        </p:spPr>
        <p:txBody>
          <a:bodyPr/>
          <a:lstStyle/>
          <a:p>
            <a:pPr eaLnBrk="1" hangingPunct="1">
              <a:spcBef>
                <a:spcPct val="0"/>
              </a:spcBef>
            </a:pPr>
            <a:r>
              <a:rPr lang="pt-BR" sz="800" smtClean="0">
                <a:latin typeface="Arial" pitchFamily="34" charset="0"/>
                <a:cs typeface="Arial" pitchFamily="34" charset="0"/>
              </a:rPr>
              <a:t>De certa forma, isso foi suportado em uma coorte com mais de 37 mil homens, onde foram avaliados o tempo em atividade física em momentos de lazer, o tempo em atividade sedentária, representada por assistir televisão e o risco para incidência de diabetes tipo 2.</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Verifica-se um aumento do risco para o desenvolvimento de diabetes tipo 2 em indivíduos com menores níveis de atividade física, onde sujeitos que realizavam menos de 2 horas de atividades leves no seu tempo de lazer, tiveram quase o dobro de risco em comparação com os mais ativos.</a:t>
            </a:r>
          </a:p>
          <a:p>
            <a:pPr eaLnBrk="1" hangingPunct="1">
              <a:spcBef>
                <a:spcPct val="0"/>
              </a:spcBef>
            </a:pPr>
            <a:r>
              <a:rPr lang="pt-BR" sz="800" smtClean="0">
                <a:latin typeface="Arial" pitchFamily="34" charset="0"/>
                <a:cs typeface="Arial" pitchFamily="34" charset="0"/>
              </a:rPr>
              <a:t>Este risco ainda é elevado de acordo com o nível de atividades sedentárias no tempo de lazer.</a:t>
            </a:r>
          </a:p>
        </p:txBody>
      </p:sp>
      <p:sp>
        <p:nvSpPr>
          <p:cNvPr id="91140" name="Espaço Reservado para Número de Slide 3"/>
          <p:cNvSpPr>
            <a:spLocks noGrp="1"/>
          </p:cNvSpPr>
          <p:nvPr>
            <p:ph type="sldNum" sz="quarter" idx="5"/>
          </p:nvPr>
        </p:nvSpPr>
        <p:spPr>
          <a:noFill/>
        </p:spPr>
        <p:txBody>
          <a:bodyPr/>
          <a:lstStyle/>
          <a:p>
            <a:fld id="{FDF29783-A1FE-4721-8FB9-27B6EB319888}" type="slidenum">
              <a:rPr lang="pt-BR" smtClean="0">
                <a:solidFill>
                  <a:srgbClr val="000000"/>
                </a:solidFill>
                <a:latin typeface="Arial" pitchFamily="34" charset="0"/>
                <a:ea typeface="MS PGothic" pitchFamily="34" charset="-128"/>
              </a:rPr>
              <a:pPr/>
              <a:t>8</a:t>
            </a:fld>
            <a:endParaRPr lang="pt-BR" smtClean="0">
              <a:solidFill>
                <a:srgbClr val="000000"/>
              </a:solidFill>
              <a:latin typeface="Arial" pitchFamily="34" charset="0"/>
              <a:ea typeface="MS PGothic"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Espaço Reservado para Imagem de Slide 1"/>
          <p:cNvSpPr>
            <a:spLocks noGrp="1" noRot="1" noChangeAspect="1" noTextEdit="1"/>
          </p:cNvSpPr>
          <p:nvPr>
            <p:ph type="sldImg"/>
          </p:nvPr>
        </p:nvSpPr>
        <p:spPr>
          <a:ln/>
        </p:spPr>
      </p:sp>
      <p:sp>
        <p:nvSpPr>
          <p:cNvPr id="92163" name="Espaço Reservado para Anotações 2"/>
          <p:cNvSpPr>
            <a:spLocks noGrp="1"/>
          </p:cNvSpPr>
          <p:nvPr>
            <p:ph type="body" idx="1"/>
          </p:nvPr>
        </p:nvSpPr>
        <p:spPr>
          <a:noFill/>
          <a:ln/>
        </p:spPr>
        <p:txBody>
          <a:bodyPr/>
          <a:lstStyle/>
          <a:p>
            <a:pPr eaLnBrk="1" hangingPunct="1">
              <a:spcBef>
                <a:spcPct val="0"/>
              </a:spcBef>
            </a:pPr>
            <a:r>
              <a:rPr lang="pt-BR" sz="800" smtClean="0">
                <a:latin typeface="Arial" pitchFamily="34" charset="0"/>
                <a:cs typeface="Arial" pitchFamily="34" charset="0"/>
              </a:rPr>
              <a:t>Isso destaca a importância de intervenções de estilo de vida que promovam a prática de atividade física.</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Neste cenário, o estudo DPP foi desenvolvido em indivíduos com alto risco para o diabetes tipo 2.</a:t>
            </a:r>
          </a:p>
          <a:p>
            <a:pPr eaLnBrk="1" hangingPunct="1">
              <a:spcBef>
                <a:spcPct val="0"/>
              </a:spcBef>
            </a:pPr>
            <a:r>
              <a:rPr lang="pt-BR" sz="800" smtClean="0">
                <a:latin typeface="Arial" pitchFamily="34" charset="0"/>
                <a:cs typeface="Arial" pitchFamily="34" charset="0"/>
              </a:rPr>
              <a:t>Os sujeitos foram inicialmente randomizados para intervenções de estilo de vida, tratamento por metformina ou placebo. </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O seguimento de 10 anos dos indivíduos que continuaram no estudo, demonstra que a incidência cumulativa permanece menor no grupo metformina e no grupo estilo de vida, em comparação ao placebo. </a:t>
            </a:r>
          </a:p>
          <a:p>
            <a:pPr eaLnBrk="1" hangingPunct="1">
              <a:spcBef>
                <a:spcPct val="0"/>
              </a:spcBef>
            </a:pPr>
            <a:r>
              <a:rPr lang="pt-BR" sz="800" smtClean="0">
                <a:latin typeface="Arial" pitchFamily="34" charset="0"/>
                <a:cs typeface="Arial" pitchFamily="34" charset="0"/>
              </a:rPr>
              <a:t>Isso é particularmente importante nos participantes com mais de 60 anos e alocados no grupo estilo de vida, que exibiram uma redução da incidência quando comparados aos grupos metformina e placebo.</a:t>
            </a:r>
          </a:p>
          <a:p>
            <a:pPr eaLnBrk="1" hangingPunct="1">
              <a:spcBef>
                <a:spcPct val="0"/>
              </a:spcBef>
            </a:pPr>
            <a:endParaRPr lang="pt-BR" sz="800" smtClean="0">
              <a:latin typeface="Arial" pitchFamily="34" charset="0"/>
              <a:cs typeface="Arial" pitchFamily="34" charset="0"/>
            </a:endParaRPr>
          </a:p>
          <a:p>
            <a:pPr eaLnBrk="1" hangingPunct="1">
              <a:spcBef>
                <a:spcPct val="0"/>
              </a:spcBef>
            </a:pPr>
            <a:endParaRPr lang="pt-BR" sz="800" smtClean="0">
              <a:latin typeface="Arial" pitchFamily="34" charset="0"/>
              <a:cs typeface="Arial" pitchFamily="34" charset="0"/>
            </a:endParaRPr>
          </a:p>
        </p:txBody>
      </p:sp>
      <p:sp>
        <p:nvSpPr>
          <p:cNvPr id="92164" name="Espaço Reservado para Número de Slide 3"/>
          <p:cNvSpPr>
            <a:spLocks noGrp="1"/>
          </p:cNvSpPr>
          <p:nvPr>
            <p:ph type="sldNum" sz="quarter" idx="5"/>
          </p:nvPr>
        </p:nvSpPr>
        <p:spPr>
          <a:noFill/>
        </p:spPr>
        <p:txBody>
          <a:bodyPr/>
          <a:lstStyle/>
          <a:p>
            <a:fld id="{7FB412DD-D9E3-41E5-983A-B779430983BA}" type="slidenum">
              <a:rPr lang="pt-BR" smtClean="0">
                <a:solidFill>
                  <a:srgbClr val="000000"/>
                </a:solidFill>
                <a:latin typeface="Arial" pitchFamily="34" charset="0"/>
                <a:ea typeface="MS PGothic" pitchFamily="34" charset="-128"/>
              </a:rPr>
              <a:pPr/>
              <a:t>9</a:t>
            </a:fld>
            <a:endParaRPr lang="pt-BR" smtClean="0">
              <a:solidFill>
                <a:srgbClr val="000000"/>
              </a:solidFill>
              <a:latin typeface="Arial" pitchFamily="34" charset="0"/>
              <a:ea typeface="MS PGothic"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ço Reservado para Imagem de Slide 1"/>
          <p:cNvSpPr>
            <a:spLocks noGrp="1" noRot="1" noChangeAspect="1" noTextEdit="1"/>
          </p:cNvSpPr>
          <p:nvPr>
            <p:ph type="sldImg"/>
          </p:nvPr>
        </p:nvSpPr>
        <p:spPr>
          <a:ln/>
        </p:spPr>
      </p:sp>
      <p:sp>
        <p:nvSpPr>
          <p:cNvPr id="93187"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93188" name="Espaço Reservado para Número de Slide 3"/>
          <p:cNvSpPr>
            <a:spLocks noGrp="1"/>
          </p:cNvSpPr>
          <p:nvPr>
            <p:ph type="sldNum" sz="quarter" idx="5"/>
          </p:nvPr>
        </p:nvSpPr>
        <p:spPr>
          <a:noFill/>
        </p:spPr>
        <p:txBody>
          <a:bodyPr/>
          <a:lstStyle/>
          <a:p>
            <a:fld id="{2E650FFC-2370-4457-A263-2D7C72C8F439}" type="slidenum">
              <a:rPr lang="pt-BR" smtClean="0">
                <a:solidFill>
                  <a:srgbClr val="000000"/>
                </a:solidFill>
                <a:latin typeface="Arial" pitchFamily="34" charset="0"/>
                <a:ea typeface="MS PGothic" pitchFamily="34" charset="-128"/>
              </a:rPr>
              <a:pPr/>
              <a:t>18</a:t>
            </a:fld>
            <a:endParaRPr lang="pt-BR" smtClean="0">
              <a:solidFill>
                <a:srgbClr val="000000"/>
              </a:solidFill>
              <a:latin typeface="Arial" pitchFamily="34" charset="0"/>
              <a:ea typeface="MS PGothic"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Espaço Reservado para Imagem de Slide 1"/>
          <p:cNvSpPr>
            <a:spLocks noGrp="1" noRot="1" noChangeAspect="1" noTextEdit="1"/>
          </p:cNvSpPr>
          <p:nvPr>
            <p:ph type="sldImg"/>
          </p:nvPr>
        </p:nvSpPr>
        <p:spPr>
          <a:ln/>
        </p:spPr>
      </p:sp>
      <p:sp>
        <p:nvSpPr>
          <p:cNvPr id="94211" name="Espaço Reservado para Anotações 2"/>
          <p:cNvSpPr>
            <a:spLocks noGrp="1"/>
          </p:cNvSpPr>
          <p:nvPr>
            <p:ph type="body" idx="1"/>
          </p:nvPr>
        </p:nvSpPr>
        <p:spPr>
          <a:noFill/>
          <a:ln/>
        </p:spPr>
        <p:txBody>
          <a:bodyPr/>
          <a:lstStyle/>
          <a:p>
            <a:pPr eaLnBrk="1" hangingPunct="1">
              <a:spcBef>
                <a:spcPct val="0"/>
              </a:spcBef>
            </a:pPr>
            <a:r>
              <a:rPr lang="pt-BR" sz="800" smtClean="0">
                <a:latin typeface="Arial" pitchFamily="34" charset="0"/>
                <a:cs typeface="Arial" pitchFamily="34" charset="0"/>
              </a:rPr>
              <a:t>Além disso, a intervenção de atividade física no tempo de lazer também tem sido testada em pacientes com diabetes tipo 2 já estabelecida.</a:t>
            </a:r>
          </a:p>
          <a:p>
            <a:pPr eaLnBrk="1" hangingPunct="1">
              <a:spcBef>
                <a:spcPct val="0"/>
              </a:spcBef>
            </a:pPr>
            <a:r>
              <a:rPr lang="pt-BR" sz="800" smtClean="0">
                <a:latin typeface="Arial" pitchFamily="34" charset="0"/>
                <a:cs typeface="Arial" pitchFamily="34" charset="0"/>
              </a:rPr>
              <a:t>Assim, o ensaio clínico Look Ahead randomizou 5145 pacientes para intervenções de 1 ano, que consistiam de um grupo de estilo de vida, com a intervenção ..... Ou grupo placebo, sem aconselhamento formal de atividade física ou dieta.</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Neste estudo, a recomendação de atividade física promoveu redução de 0,7% nos níveis absolutos de HbA1c – magnitude esta que apresenta implicação clínica e sugere a importância da atividade física para o controle glicêmico pacientes com diabetes tipo 2.</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Entretanto, conclusões mais abrangentes são limitadas, pois não há dados que sumarizem os efeitos de diferentes estudos.</a:t>
            </a:r>
          </a:p>
        </p:txBody>
      </p:sp>
      <p:sp>
        <p:nvSpPr>
          <p:cNvPr id="94212" name="Espaço Reservado para Número de Slide 3"/>
          <p:cNvSpPr>
            <a:spLocks noGrp="1"/>
          </p:cNvSpPr>
          <p:nvPr>
            <p:ph type="sldNum" sz="quarter" idx="5"/>
          </p:nvPr>
        </p:nvSpPr>
        <p:spPr>
          <a:noFill/>
        </p:spPr>
        <p:txBody>
          <a:bodyPr/>
          <a:lstStyle/>
          <a:p>
            <a:fld id="{E268AE1C-B8C2-4BB3-92BF-E245BE5849F5}" type="slidenum">
              <a:rPr lang="pt-BR" smtClean="0">
                <a:latin typeface="Arial" pitchFamily="34" charset="0"/>
                <a:ea typeface="MS PGothic" pitchFamily="34" charset="-128"/>
              </a:rPr>
              <a:pPr/>
              <a:t>20</a:t>
            </a:fld>
            <a:endParaRPr lang="pt-BR" smtClean="0">
              <a:latin typeface="Arial" pitchFamily="34" charset="0"/>
              <a:ea typeface="MS PGothic"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smtClean="0"/>
              <a:t>Clique para editar o estilo do subtítulo mestre</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B96D8EA8-3893-4711-B31C-F1C92B18095D}" type="slidenum">
              <a:rPr lang="pt-BR"/>
              <a:pPr>
                <a:defRPr/>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D8147DE3-6AFA-4BBF-95D8-E8E54F67A440}" type="slidenum">
              <a:rPr lang="pt-BR"/>
              <a:pPr>
                <a:defRPr/>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A7800EED-E9DE-41E5-81A7-A06F18E25DFD}" type="slidenum">
              <a:rPr lang="pt-BR"/>
              <a:pPr>
                <a:defRPr/>
              </a:pPr>
              <a:t>‹n.º›</a:t>
            </a:fld>
            <a:endParaRPr lang="pt-B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ítulo e tabel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Tabela 2"/>
          <p:cNvSpPr>
            <a:spLocks noGrp="1"/>
          </p:cNvSpPr>
          <p:nvPr>
            <p:ph type="tbl" idx="1"/>
          </p:nvPr>
        </p:nvSpPr>
        <p:spPr>
          <a:xfrm>
            <a:off x="457200" y="1600200"/>
            <a:ext cx="8229600" cy="4525963"/>
          </a:xfrm>
        </p:spPr>
        <p:txBody>
          <a:bodyPr/>
          <a:lstStyle/>
          <a:p>
            <a:pPr lvl="0"/>
            <a:endParaRPr lang="pt-BR"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9EA8C807-13B5-4CC3-8359-10A0294714A9}" type="slidenum">
              <a:rPr lang="pt-BR"/>
              <a:pPr>
                <a:defRPr/>
              </a:pPr>
              <a:t>‹n.º›</a:t>
            </a:fld>
            <a:endParaRPr lang="pt-B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AndTx" preserve="1">
  <p:cSld name="Título, gráfico e text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sz="half" idx="1"/>
          </p:nvPr>
        </p:nvSpPr>
        <p:spPr>
          <a:xfrm>
            <a:off x="457200" y="1600200"/>
            <a:ext cx="4038600" cy="4525963"/>
          </a:xfrm>
        </p:spPr>
        <p:txBody>
          <a:bodyPr/>
          <a:lstStyle/>
          <a:p>
            <a:pPr lvl="0"/>
            <a:endParaRPr lang="pt-BR" noProof="0" smtClean="0"/>
          </a:p>
        </p:txBody>
      </p:sp>
      <p:sp>
        <p:nvSpPr>
          <p:cNvPr id="4" name="Espaço Reservado para Texto 3"/>
          <p:cNvSpPr>
            <a:spLocks noGrp="1"/>
          </p:cNvSpPr>
          <p:nvPr>
            <p:ph type="body" sz="half" idx="2"/>
          </p:nvPr>
        </p:nvSpPr>
        <p:spPr>
          <a:xfrm>
            <a:off x="4648200" y="1600200"/>
            <a:ext cx="4038600" cy="4525963"/>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BE41F181-E3F3-41DB-A41B-D799727235B6}" type="slidenum">
              <a:rPr lang="pt-BR"/>
              <a:pPr>
                <a:defRPr/>
              </a:pPr>
              <a:t>‹n.º›</a:t>
            </a:fld>
            <a:endParaRPr lang="pt-B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ítulo e gráfic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idx="1"/>
          </p:nvPr>
        </p:nvSpPr>
        <p:spPr>
          <a:xfrm>
            <a:off x="457200" y="1600200"/>
            <a:ext cx="8229600" cy="4525963"/>
          </a:xfrm>
        </p:spPr>
        <p:txBody>
          <a:bodyPr/>
          <a:lstStyle/>
          <a:p>
            <a:pPr lvl="0"/>
            <a:endParaRPr lang="pt-BR"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F9867A72-957F-4719-9FEB-2E0B7C4FB19B}" type="slidenum">
              <a:rPr lang="pt-BR"/>
              <a:pPr>
                <a:defRPr/>
              </a:pPr>
              <a:t>‹n.º›</a:t>
            </a:fld>
            <a:endParaRPr lang="pt-B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3" name="Rectangle 4"/>
          <p:cNvSpPr>
            <a:spLocks noGrp="1" noChangeArrowheads="1"/>
          </p:cNvSpPr>
          <p:nvPr>
            <p:ph type="dt" sz="half" idx="10"/>
          </p:nvPr>
        </p:nvSpPr>
        <p:spPr>
          <a:ln/>
        </p:spPr>
        <p:txBody>
          <a:bodyPr/>
          <a:lstStyle>
            <a:lvl1pPr>
              <a:defRPr/>
            </a:lvl1pPr>
          </a:lstStyle>
          <a:p>
            <a:pPr>
              <a:defRPr/>
            </a:pPr>
            <a:endParaRPr lang="pt-BR"/>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pPr>
              <a:defRPr/>
            </a:pPr>
            <a:fld id="{A321F58B-1F7E-489E-9FAA-D8042D88082E}" type="slidenum">
              <a:rPr lang="pt-BR"/>
              <a:pPr>
                <a:defRPr/>
              </a:pPr>
              <a:t>‹n.º›</a:t>
            </a:fld>
            <a:endParaRPr lang="pt-B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smtClean="0"/>
              <a:t>Clique para editar o estilo do subtítulo mestre</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A030D1B3-1B51-4103-BBF5-4BA35A47610D}" type="slidenum">
              <a:rPr lang="pt-BR"/>
              <a:pPr>
                <a:defRPr/>
              </a:pPr>
              <a:t>‹n.º›</a:t>
            </a:fld>
            <a:endParaRPr lang="pt-B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7CD7758B-E61B-40A3-9A51-D4A17F0915D2}" type="slidenum">
              <a:rPr lang="pt-BR"/>
              <a:pPr>
                <a:defRPr/>
              </a:pPr>
              <a:t>‹n.º›</a:t>
            </a:fld>
            <a:endParaRPr lang="pt-B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smtClean="0"/>
              <a:t>Clique para editar os estilos do texto mestre</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019B7E52-B827-4D08-B487-3E2FD85D88EC}" type="slidenum">
              <a:rPr lang="pt-BR"/>
              <a:pPr>
                <a:defRPr/>
              </a:pPr>
              <a:t>‹n.º›</a:t>
            </a:fld>
            <a:endParaRPr lang="pt-B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F4CDE770-68FE-408C-A7B3-466D5C53D7E0}" type="slidenum">
              <a:rPr lang="pt-BR"/>
              <a:pPr>
                <a:defRPr/>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79739C2D-4675-41AA-81EE-A7E1D1FE1625}" type="slidenum">
              <a:rPr lang="pt-BR"/>
              <a:pPr>
                <a:defRPr/>
              </a:pPr>
              <a:t>‹n.º›</a:t>
            </a:fld>
            <a:endParaRPr lang="pt-BR"/>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Rectangle 4"/>
          <p:cNvSpPr>
            <a:spLocks noGrp="1" noChangeArrowheads="1"/>
          </p:cNvSpPr>
          <p:nvPr>
            <p:ph type="dt" sz="half" idx="10"/>
          </p:nvPr>
        </p:nvSpPr>
        <p:spPr>
          <a:ln/>
        </p:spPr>
        <p:txBody>
          <a:bodyPr/>
          <a:lstStyle>
            <a:lvl1pPr>
              <a:defRPr/>
            </a:lvl1pPr>
          </a:lstStyle>
          <a:p>
            <a:pPr>
              <a:defRPr/>
            </a:pPr>
            <a:endParaRPr lang="pt-BR"/>
          </a:p>
        </p:txBody>
      </p:sp>
      <p:sp>
        <p:nvSpPr>
          <p:cNvPr id="8" name="Rectangle 5"/>
          <p:cNvSpPr>
            <a:spLocks noGrp="1" noChangeArrowheads="1"/>
          </p:cNvSpPr>
          <p:nvPr>
            <p:ph type="ftr" sz="quarter" idx="11"/>
          </p:nvPr>
        </p:nvSpPr>
        <p:spPr>
          <a:ln/>
        </p:spPr>
        <p:txBody>
          <a:bodyPr/>
          <a:lstStyle>
            <a:lvl1pPr>
              <a:defRPr/>
            </a:lvl1pPr>
          </a:lstStyle>
          <a:p>
            <a:pPr>
              <a:defRPr/>
            </a:pPr>
            <a:endParaRPr lang="pt-BR"/>
          </a:p>
        </p:txBody>
      </p:sp>
      <p:sp>
        <p:nvSpPr>
          <p:cNvPr id="9" name="Rectangle 6"/>
          <p:cNvSpPr>
            <a:spLocks noGrp="1" noChangeArrowheads="1"/>
          </p:cNvSpPr>
          <p:nvPr>
            <p:ph type="sldNum" sz="quarter" idx="12"/>
          </p:nvPr>
        </p:nvSpPr>
        <p:spPr>
          <a:ln/>
        </p:spPr>
        <p:txBody>
          <a:bodyPr/>
          <a:lstStyle>
            <a:lvl1pPr>
              <a:defRPr/>
            </a:lvl1pPr>
          </a:lstStyle>
          <a:p>
            <a:pPr>
              <a:defRPr/>
            </a:pPr>
            <a:fld id="{38C1B26E-1717-49DD-8507-6BA02C915399}" type="slidenum">
              <a:rPr lang="pt-BR"/>
              <a:pPr>
                <a:defRPr/>
              </a:pPr>
              <a:t>‹n.º›</a:t>
            </a:fld>
            <a:endParaRPr lang="pt-B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Rectangle 4"/>
          <p:cNvSpPr>
            <a:spLocks noGrp="1" noChangeArrowheads="1"/>
          </p:cNvSpPr>
          <p:nvPr>
            <p:ph type="dt" sz="half" idx="10"/>
          </p:nvPr>
        </p:nvSpPr>
        <p:spPr>
          <a:ln/>
        </p:spPr>
        <p:txBody>
          <a:bodyPr/>
          <a:lstStyle>
            <a:lvl1pPr>
              <a:defRPr/>
            </a:lvl1pPr>
          </a:lstStyle>
          <a:p>
            <a:pPr>
              <a:defRPr/>
            </a:pPr>
            <a:endParaRPr lang="pt-BR"/>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pPr>
              <a:defRPr/>
            </a:pPr>
            <a:fld id="{0D379D8F-0C3A-454A-A461-0002FF3F4A3D}" type="slidenum">
              <a:rPr lang="pt-BR"/>
              <a:pPr>
                <a:defRPr/>
              </a:pPr>
              <a:t>‹n.º›</a:t>
            </a:fld>
            <a:endParaRPr lang="pt-B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pt-BR"/>
          </a:p>
        </p:txBody>
      </p:sp>
      <p:sp>
        <p:nvSpPr>
          <p:cNvPr id="3" name="Rectangle 5"/>
          <p:cNvSpPr>
            <a:spLocks noGrp="1" noChangeArrowheads="1"/>
          </p:cNvSpPr>
          <p:nvPr>
            <p:ph type="ftr" sz="quarter" idx="11"/>
          </p:nvPr>
        </p:nvSpPr>
        <p:spPr>
          <a:ln/>
        </p:spPr>
        <p:txBody>
          <a:bodyPr/>
          <a:lstStyle>
            <a:lvl1pPr>
              <a:defRPr/>
            </a:lvl1pPr>
          </a:lstStyle>
          <a:p>
            <a:pPr>
              <a:defRPr/>
            </a:pPr>
            <a:endParaRPr lang="pt-BR"/>
          </a:p>
        </p:txBody>
      </p:sp>
      <p:sp>
        <p:nvSpPr>
          <p:cNvPr id="4" name="Rectangle 6"/>
          <p:cNvSpPr>
            <a:spLocks noGrp="1" noChangeArrowheads="1"/>
          </p:cNvSpPr>
          <p:nvPr>
            <p:ph type="sldNum" sz="quarter" idx="12"/>
          </p:nvPr>
        </p:nvSpPr>
        <p:spPr>
          <a:ln/>
        </p:spPr>
        <p:txBody>
          <a:bodyPr/>
          <a:lstStyle>
            <a:lvl1pPr>
              <a:defRPr/>
            </a:lvl1pPr>
          </a:lstStyle>
          <a:p>
            <a:pPr>
              <a:defRPr/>
            </a:pPr>
            <a:fld id="{6AAF6DCF-F69D-42A9-8807-EEA8F816615A}" type="slidenum">
              <a:rPr lang="pt-BR"/>
              <a:pPr>
                <a:defRPr/>
              </a:pPr>
              <a:t>‹n.º›</a:t>
            </a:fld>
            <a:endParaRPr lang="pt-B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64DF3F0A-03E2-440A-81FF-0BF929E79A9D}" type="slidenum">
              <a:rPr lang="pt-BR"/>
              <a:pPr>
                <a:defRPr/>
              </a:pPr>
              <a:t>‹n.º›</a:t>
            </a:fld>
            <a:endParaRPr lang="pt-B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smtClean="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3140D9E7-C665-436B-9635-43AEBA9624B8}" type="slidenum">
              <a:rPr lang="pt-BR"/>
              <a:pPr>
                <a:defRPr/>
              </a:pPr>
              <a:t>‹n.º›</a:t>
            </a:fld>
            <a:endParaRPr lang="pt-B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4198D61E-7D4E-41FD-868C-9EBB5DC8CC82}" type="slidenum">
              <a:rPr lang="pt-BR"/>
              <a:pPr>
                <a:defRPr/>
              </a:pPr>
              <a:t>‹n.º›</a:t>
            </a:fld>
            <a:endParaRPr lang="pt-B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F37DBB6D-3368-47C6-865C-80CAA34C01DE}" type="slidenum">
              <a:rPr lang="pt-BR"/>
              <a:pPr>
                <a:defRPr/>
              </a:pPr>
              <a:t>‹n.º›</a:t>
            </a:fld>
            <a:endParaRPr lang="pt-B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bl" preserve="1">
  <p:cSld name="Título e tabel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Tabela 2"/>
          <p:cNvSpPr>
            <a:spLocks noGrp="1"/>
          </p:cNvSpPr>
          <p:nvPr>
            <p:ph type="tbl" idx="1"/>
          </p:nvPr>
        </p:nvSpPr>
        <p:spPr>
          <a:xfrm>
            <a:off x="457200" y="1600200"/>
            <a:ext cx="8229600" cy="4525963"/>
          </a:xfrm>
        </p:spPr>
        <p:txBody>
          <a:bodyPr/>
          <a:lstStyle/>
          <a:p>
            <a:pPr lvl="0"/>
            <a:endParaRPr lang="pt-BR"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B7F5B002-6644-4A1D-A533-C026FF1DE8D2}" type="slidenum">
              <a:rPr lang="pt-BR"/>
              <a:pPr>
                <a:defRPr/>
              </a:pPr>
              <a:t>‹n.º›</a:t>
            </a:fld>
            <a:endParaRPr lang="pt-B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chartAndTx" preserve="1">
  <p:cSld name="Título, gráfico e text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sz="half" idx="1"/>
          </p:nvPr>
        </p:nvSpPr>
        <p:spPr>
          <a:xfrm>
            <a:off x="457200" y="1600200"/>
            <a:ext cx="4038600" cy="4525963"/>
          </a:xfrm>
        </p:spPr>
        <p:txBody>
          <a:bodyPr/>
          <a:lstStyle/>
          <a:p>
            <a:pPr lvl="0"/>
            <a:endParaRPr lang="pt-BR" noProof="0" smtClean="0"/>
          </a:p>
        </p:txBody>
      </p:sp>
      <p:sp>
        <p:nvSpPr>
          <p:cNvPr id="4" name="Espaço Reservado para Texto 3"/>
          <p:cNvSpPr>
            <a:spLocks noGrp="1"/>
          </p:cNvSpPr>
          <p:nvPr>
            <p:ph type="body" sz="half" idx="2"/>
          </p:nvPr>
        </p:nvSpPr>
        <p:spPr>
          <a:xfrm>
            <a:off x="4648200" y="1600200"/>
            <a:ext cx="4038600" cy="4525963"/>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724D884A-3C4F-42E3-9AD7-6F8A85E113E2}" type="slidenum">
              <a:rPr lang="pt-BR"/>
              <a:pPr>
                <a:defRPr/>
              </a:pPr>
              <a:t>‹n.º›</a:t>
            </a:fld>
            <a:endParaRPr lang="pt-B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chart" preserve="1">
  <p:cSld name="Título e gráfic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idx="1"/>
          </p:nvPr>
        </p:nvSpPr>
        <p:spPr>
          <a:xfrm>
            <a:off x="457200" y="1600200"/>
            <a:ext cx="8229600" cy="4525963"/>
          </a:xfrm>
        </p:spPr>
        <p:txBody>
          <a:bodyPr/>
          <a:lstStyle/>
          <a:p>
            <a:pPr lvl="0"/>
            <a:endParaRPr lang="pt-BR"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23BF8483-DCE7-4B3E-9676-3CA63AC19341}" type="slidenum">
              <a:rPr lang="pt-BR"/>
              <a:pPr>
                <a:defRPr/>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smtClean="0"/>
              <a:t>Clique para editar os estilos do texto mestre</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4CB5FCE9-2412-4DB4-9328-557BEF744912}" type="slidenum">
              <a:rPr lang="pt-BR"/>
              <a:pPr>
                <a:defRPr/>
              </a:pPr>
              <a:t>‹n.º›</a:t>
            </a:fld>
            <a:endParaRPr lang="pt-B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3" name="Rectangle 4"/>
          <p:cNvSpPr>
            <a:spLocks noGrp="1" noChangeArrowheads="1"/>
          </p:cNvSpPr>
          <p:nvPr>
            <p:ph type="dt" sz="half" idx="10"/>
          </p:nvPr>
        </p:nvSpPr>
        <p:spPr>
          <a:ln/>
        </p:spPr>
        <p:txBody>
          <a:bodyPr/>
          <a:lstStyle>
            <a:lvl1pPr>
              <a:defRPr/>
            </a:lvl1pPr>
          </a:lstStyle>
          <a:p>
            <a:pPr>
              <a:defRPr/>
            </a:pPr>
            <a:endParaRPr lang="pt-BR"/>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pPr>
              <a:defRPr/>
            </a:pPr>
            <a:fld id="{05FDA978-780B-4863-A002-595BF3032AC2}" type="slidenum">
              <a:rPr lang="pt-BR"/>
              <a:pPr>
                <a:defRPr/>
              </a:pPr>
              <a:t>‹n.º›</a:t>
            </a:fld>
            <a:endParaRPr lang="pt-B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smtClean="0"/>
              <a:t>Clique para editar o estilo do subtítulo mestre</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8E00BF92-52BA-41B2-B9D2-0C80D3271B97}" type="slidenum">
              <a:rPr lang="pt-BR"/>
              <a:pPr>
                <a:defRPr/>
              </a:pPr>
              <a:t>‹n.º›</a:t>
            </a:fld>
            <a:endParaRPr lang="pt-B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487EBCB8-4EFA-4BF3-ABEE-38F84DF00086}" type="slidenum">
              <a:rPr lang="pt-BR"/>
              <a:pPr>
                <a:defRPr/>
              </a:pPr>
              <a:t>‹n.º›</a:t>
            </a:fld>
            <a:endParaRPr lang="pt-B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smtClean="0"/>
              <a:t>Clique para editar os estilos do texto mestre</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5005E688-479C-438C-9BF1-41B7705D12E0}" type="slidenum">
              <a:rPr lang="pt-BR"/>
              <a:pPr>
                <a:defRPr/>
              </a:pPr>
              <a:t>‹n.º›</a:t>
            </a:fld>
            <a:endParaRPr lang="pt-B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F325501B-E5BE-4135-84B1-B92585307EB4}" type="slidenum">
              <a:rPr lang="pt-BR"/>
              <a:pPr>
                <a:defRPr/>
              </a:pPr>
              <a:t>‹n.º›</a:t>
            </a:fld>
            <a:endParaRPr lang="pt-B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Rectangle 4"/>
          <p:cNvSpPr>
            <a:spLocks noGrp="1" noChangeArrowheads="1"/>
          </p:cNvSpPr>
          <p:nvPr>
            <p:ph type="dt" sz="half" idx="10"/>
          </p:nvPr>
        </p:nvSpPr>
        <p:spPr>
          <a:ln/>
        </p:spPr>
        <p:txBody>
          <a:bodyPr/>
          <a:lstStyle>
            <a:lvl1pPr>
              <a:defRPr/>
            </a:lvl1pPr>
          </a:lstStyle>
          <a:p>
            <a:pPr>
              <a:defRPr/>
            </a:pPr>
            <a:endParaRPr lang="pt-BR"/>
          </a:p>
        </p:txBody>
      </p:sp>
      <p:sp>
        <p:nvSpPr>
          <p:cNvPr id="8" name="Rectangle 5"/>
          <p:cNvSpPr>
            <a:spLocks noGrp="1" noChangeArrowheads="1"/>
          </p:cNvSpPr>
          <p:nvPr>
            <p:ph type="ftr" sz="quarter" idx="11"/>
          </p:nvPr>
        </p:nvSpPr>
        <p:spPr>
          <a:ln/>
        </p:spPr>
        <p:txBody>
          <a:bodyPr/>
          <a:lstStyle>
            <a:lvl1pPr>
              <a:defRPr/>
            </a:lvl1pPr>
          </a:lstStyle>
          <a:p>
            <a:pPr>
              <a:defRPr/>
            </a:pPr>
            <a:endParaRPr lang="pt-BR"/>
          </a:p>
        </p:txBody>
      </p:sp>
      <p:sp>
        <p:nvSpPr>
          <p:cNvPr id="9" name="Rectangle 6"/>
          <p:cNvSpPr>
            <a:spLocks noGrp="1" noChangeArrowheads="1"/>
          </p:cNvSpPr>
          <p:nvPr>
            <p:ph type="sldNum" sz="quarter" idx="12"/>
          </p:nvPr>
        </p:nvSpPr>
        <p:spPr>
          <a:ln/>
        </p:spPr>
        <p:txBody>
          <a:bodyPr/>
          <a:lstStyle>
            <a:lvl1pPr>
              <a:defRPr/>
            </a:lvl1pPr>
          </a:lstStyle>
          <a:p>
            <a:pPr>
              <a:defRPr/>
            </a:pPr>
            <a:fld id="{F6427775-BEEC-4DF4-A111-EEB43A4F67F3}" type="slidenum">
              <a:rPr lang="pt-BR"/>
              <a:pPr>
                <a:defRPr/>
              </a:pPr>
              <a:t>‹n.º›</a:t>
            </a:fld>
            <a:endParaRPr lang="pt-B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Rectangle 4"/>
          <p:cNvSpPr>
            <a:spLocks noGrp="1" noChangeArrowheads="1"/>
          </p:cNvSpPr>
          <p:nvPr>
            <p:ph type="dt" sz="half" idx="10"/>
          </p:nvPr>
        </p:nvSpPr>
        <p:spPr>
          <a:ln/>
        </p:spPr>
        <p:txBody>
          <a:bodyPr/>
          <a:lstStyle>
            <a:lvl1pPr>
              <a:defRPr/>
            </a:lvl1pPr>
          </a:lstStyle>
          <a:p>
            <a:pPr>
              <a:defRPr/>
            </a:pPr>
            <a:endParaRPr lang="pt-BR"/>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pPr>
              <a:defRPr/>
            </a:pPr>
            <a:fld id="{11A7805A-0D30-44F9-915B-1F24936B1CBD}" type="slidenum">
              <a:rPr lang="pt-BR"/>
              <a:pPr>
                <a:defRPr/>
              </a:pPr>
              <a:t>‹n.º›</a:t>
            </a:fld>
            <a:endParaRPr lang="pt-B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pt-BR"/>
          </a:p>
        </p:txBody>
      </p:sp>
      <p:sp>
        <p:nvSpPr>
          <p:cNvPr id="3" name="Rectangle 5"/>
          <p:cNvSpPr>
            <a:spLocks noGrp="1" noChangeArrowheads="1"/>
          </p:cNvSpPr>
          <p:nvPr>
            <p:ph type="ftr" sz="quarter" idx="11"/>
          </p:nvPr>
        </p:nvSpPr>
        <p:spPr>
          <a:ln/>
        </p:spPr>
        <p:txBody>
          <a:bodyPr/>
          <a:lstStyle>
            <a:lvl1pPr>
              <a:defRPr/>
            </a:lvl1pPr>
          </a:lstStyle>
          <a:p>
            <a:pPr>
              <a:defRPr/>
            </a:pPr>
            <a:endParaRPr lang="pt-BR"/>
          </a:p>
        </p:txBody>
      </p:sp>
      <p:sp>
        <p:nvSpPr>
          <p:cNvPr id="4" name="Rectangle 6"/>
          <p:cNvSpPr>
            <a:spLocks noGrp="1" noChangeArrowheads="1"/>
          </p:cNvSpPr>
          <p:nvPr>
            <p:ph type="sldNum" sz="quarter" idx="12"/>
          </p:nvPr>
        </p:nvSpPr>
        <p:spPr>
          <a:ln/>
        </p:spPr>
        <p:txBody>
          <a:bodyPr/>
          <a:lstStyle>
            <a:lvl1pPr>
              <a:defRPr/>
            </a:lvl1pPr>
          </a:lstStyle>
          <a:p>
            <a:pPr>
              <a:defRPr/>
            </a:pPr>
            <a:fld id="{B1F79E75-E763-4CE5-9BFD-3C0FA8C8BD62}" type="slidenum">
              <a:rPr lang="pt-BR"/>
              <a:pPr>
                <a:defRPr/>
              </a:pPr>
              <a:t>‹n.º›</a:t>
            </a:fld>
            <a:endParaRPr lang="pt-B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AB67EC3D-1CD3-41FA-9431-4BCC3DE26B7F}" type="slidenum">
              <a:rPr lang="pt-BR"/>
              <a:pPr>
                <a:defRPr/>
              </a:pPr>
              <a:t>‹n.º›</a:t>
            </a:fld>
            <a:endParaRPr lang="pt-B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smtClean="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1B0D4D39-81CF-46A7-8985-E4FB4E1128EE}" type="slidenum">
              <a:rPr lang="pt-BR"/>
              <a:pPr>
                <a:defRPr/>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3875D85F-1881-41C3-9273-B4514EEBC719}" type="slidenum">
              <a:rPr lang="pt-BR"/>
              <a:pPr>
                <a:defRPr/>
              </a:pPr>
              <a:t>‹n.º›</a:t>
            </a:fld>
            <a:endParaRPr lang="pt-B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1FEE2D95-4B28-4F4B-858E-333F503ECDB4}" type="slidenum">
              <a:rPr lang="pt-BR"/>
              <a:pPr>
                <a:defRPr/>
              </a:pPr>
              <a:t>‹n.º›</a:t>
            </a:fld>
            <a:endParaRPr lang="pt-B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C8F1ED07-1387-44F1-BAA2-6D7ED5E4C03E}" type="slidenum">
              <a:rPr lang="pt-BR"/>
              <a:pPr>
                <a:defRPr/>
              </a:pPr>
              <a:t>‹n.º›</a:t>
            </a:fld>
            <a:endParaRPr lang="pt-B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bl" preserve="1">
  <p:cSld name="Título e tabel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Tabela 2"/>
          <p:cNvSpPr>
            <a:spLocks noGrp="1"/>
          </p:cNvSpPr>
          <p:nvPr>
            <p:ph type="tbl" idx="1"/>
          </p:nvPr>
        </p:nvSpPr>
        <p:spPr>
          <a:xfrm>
            <a:off x="457200" y="1600200"/>
            <a:ext cx="8229600" cy="4525963"/>
          </a:xfrm>
        </p:spPr>
        <p:txBody>
          <a:bodyPr/>
          <a:lstStyle/>
          <a:p>
            <a:pPr lvl="0"/>
            <a:endParaRPr lang="pt-BR"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DD29B285-2551-4085-B248-3C303DBEC775}" type="slidenum">
              <a:rPr lang="pt-BR"/>
              <a:pPr>
                <a:defRPr/>
              </a:pPr>
              <a:t>‹n.º›</a:t>
            </a:fld>
            <a:endParaRPr lang="pt-B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chartAndTx" preserve="1">
  <p:cSld name="Título, gráfico e text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sz="half" idx="1"/>
          </p:nvPr>
        </p:nvSpPr>
        <p:spPr>
          <a:xfrm>
            <a:off x="457200" y="1600200"/>
            <a:ext cx="4038600" cy="4525963"/>
          </a:xfrm>
        </p:spPr>
        <p:txBody>
          <a:bodyPr/>
          <a:lstStyle/>
          <a:p>
            <a:pPr lvl="0"/>
            <a:endParaRPr lang="pt-BR" noProof="0" smtClean="0"/>
          </a:p>
        </p:txBody>
      </p:sp>
      <p:sp>
        <p:nvSpPr>
          <p:cNvPr id="4" name="Espaço Reservado para Texto 3"/>
          <p:cNvSpPr>
            <a:spLocks noGrp="1"/>
          </p:cNvSpPr>
          <p:nvPr>
            <p:ph type="body" sz="half" idx="2"/>
          </p:nvPr>
        </p:nvSpPr>
        <p:spPr>
          <a:xfrm>
            <a:off x="4648200" y="1600200"/>
            <a:ext cx="4038600" cy="4525963"/>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D28CAF89-429A-45BE-8EE6-A66A78BDF5C8}" type="slidenum">
              <a:rPr lang="pt-BR"/>
              <a:pPr>
                <a:defRPr/>
              </a:pPr>
              <a:t>‹n.º›</a:t>
            </a:fld>
            <a:endParaRPr lang="pt-B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chart" preserve="1">
  <p:cSld name="Título e gráfic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idx="1"/>
          </p:nvPr>
        </p:nvSpPr>
        <p:spPr>
          <a:xfrm>
            <a:off x="457200" y="1600200"/>
            <a:ext cx="8229600" cy="4525963"/>
          </a:xfrm>
        </p:spPr>
        <p:txBody>
          <a:bodyPr/>
          <a:lstStyle/>
          <a:p>
            <a:pPr lvl="0"/>
            <a:endParaRPr lang="pt-BR"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95C0C7DC-C148-43BF-AE1A-8A11AAB38539}" type="slidenum">
              <a:rPr lang="pt-BR"/>
              <a:pPr>
                <a:defRPr/>
              </a:pPr>
              <a:t>‹n.º›</a:t>
            </a:fld>
            <a:endParaRPr lang="pt-B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3" name="Rectangle 4"/>
          <p:cNvSpPr>
            <a:spLocks noGrp="1" noChangeArrowheads="1"/>
          </p:cNvSpPr>
          <p:nvPr>
            <p:ph type="dt" sz="half" idx="10"/>
          </p:nvPr>
        </p:nvSpPr>
        <p:spPr>
          <a:ln/>
        </p:spPr>
        <p:txBody>
          <a:bodyPr/>
          <a:lstStyle>
            <a:lvl1pPr>
              <a:defRPr/>
            </a:lvl1pPr>
          </a:lstStyle>
          <a:p>
            <a:pPr>
              <a:defRPr/>
            </a:pPr>
            <a:endParaRPr lang="pt-BR"/>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pPr>
              <a:defRPr/>
            </a:pPr>
            <a:fld id="{496BF8AC-58C3-401E-AF1E-B342425968ED}" type="slidenum">
              <a:rPr lang="pt-BR"/>
              <a:pPr>
                <a:defRPr/>
              </a:pPr>
              <a:t>‹n.º›</a:t>
            </a:fld>
            <a:endParaRPr lang="pt-B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smtClean="0"/>
              <a:t>Clique para editar o estilo do subtítulo mestre</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1BD69833-981D-48C5-A9E5-D79BD5CEFCDD}" type="slidenum">
              <a:rPr lang="pt-BR"/>
              <a:pPr>
                <a:defRPr/>
              </a:pPr>
              <a:t>‹n.º›</a:t>
            </a:fld>
            <a:endParaRPr lang="pt-B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9AD489E4-2B3A-400E-8899-C70D19562AB7}" type="slidenum">
              <a:rPr lang="pt-BR"/>
              <a:pPr>
                <a:defRPr/>
              </a:pPr>
              <a:t>‹n.º›</a:t>
            </a:fld>
            <a:endParaRPr lang="pt-B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smtClean="0"/>
              <a:t>Clique para editar os estilos do texto mestre</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E1004213-5C41-4101-89AD-2B884833CA30}" type="slidenum">
              <a:rPr lang="pt-BR"/>
              <a:pPr>
                <a:defRPr/>
              </a:pPr>
              <a:t>‹n.º›</a:t>
            </a:fld>
            <a:endParaRPr lang="pt-B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B6B6956C-ADFE-47E2-A409-2EA2260549BC}" type="slidenum">
              <a:rPr lang="pt-BR"/>
              <a:pPr>
                <a:defRPr/>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Rectangle 4"/>
          <p:cNvSpPr>
            <a:spLocks noGrp="1" noChangeArrowheads="1"/>
          </p:cNvSpPr>
          <p:nvPr>
            <p:ph type="dt" sz="half" idx="10"/>
          </p:nvPr>
        </p:nvSpPr>
        <p:spPr>
          <a:ln/>
        </p:spPr>
        <p:txBody>
          <a:bodyPr/>
          <a:lstStyle>
            <a:lvl1pPr>
              <a:defRPr/>
            </a:lvl1pPr>
          </a:lstStyle>
          <a:p>
            <a:pPr>
              <a:defRPr/>
            </a:pPr>
            <a:endParaRPr lang="pt-BR"/>
          </a:p>
        </p:txBody>
      </p:sp>
      <p:sp>
        <p:nvSpPr>
          <p:cNvPr id="8" name="Rectangle 5"/>
          <p:cNvSpPr>
            <a:spLocks noGrp="1" noChangeArrowheads="1"/>
          </p:cNvSpPr>
          <p:nvPr>
            <p:ph type="ftr" sz="quarter" idx="11"/>
          </p:nvPr>
        </p:nvSpPr>
        <p:spPr>
          <a:ln/>
        </p:spPr>
        <p:txBody>
          <a:bodyPr/>
          <a:lstStyle>
            <a:lvl1pPr>
              <a:defRPr/>
            </a:lvl1pPr>
          </a:lstStyle>
          <a:p>
            <a:pPr>
              <a:defRPr/>
            </a:pPr>
            <a:endParaRPr lang="pt-BR"/>
          </a:p>
        </p:txBody>
      </p:sp>
      <p:sp>
        <p:nvSpPr>
          <p:cNvPr id="9" name="Rectangle 6"/>
          <p:cNvSpPr>
            <a:spLocks noGrp="1" noChangeArrowheads="1"/>
          </p:cNvSpPr>
          <p:nvPr>
            <p:ph type="sldNum" sz="quarter" idx="12"/>
          </p:nvPr>
        </p:nvSpPr>
        <p:spPr>
          <a:ln/>
        </p:spPr>
        <p:txBody>
          <a:bodyPr/>
          <a:lstStyle>
            <a:lvl1pPr>
              <a:defRPr/>
            </a:lvl1pPr>
          </a:lstStyle>
          <a:p>
            <a:pPr>
              <a:defRPr/>
            </a:pPr>
            <a:fld id="{EFABDE2A-61AD-45E7-8AA1-149CA59B1E27}" type="slidenum">
              <a:rPr lang="pt-BR"/>
              <a:pPr>
                <a:defRPr/>
              </a:pPr>
              <a:t>‹n.º›</a:t>
            </a:fld>
            <a:endParaRPr lang="pt-B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Rectangle 4"/>
          <p:cNvSpPr>
            <a:spLocks noGrp="1" noChangeArrowheads="1"/>
          </p:cNvSpPr>
          <p:nvPr>
            <p:ph type="dt" sz="half" idx="10"/>
          </p:nvPr>
        </p:nvSpPr>
        <p:spPr>
          <a:ln/>
        </p:spPr>
        <p:txBody>
          <a:bodyPr/>
          <a:lstStyle>
            <a:lvl1pPr>
              <a:defRPr/>
            </a:lvl1pPr>
          </a:lstStyle>
          <a:p>
            <a:pPr>
              <a:defRPr/>
            </a:pPr>
            <a:endParaRPr lang="pt-BR"/>
          </a:p>
        </p:txBody>
      </p:sp>
      <p:sp>
        <p:nvSpPr>
          <p:cNvPr id="8" name="Rectangle 5"/>
          <p:cNvSpPr>
            <a:spLocks noGrp="1" noChangeArrowheads="1"/>
          </p:cNvSpPr>
          <p:nvPr>
            <p:ph type="ftr" sz="quarter" idx="11"/>
          </p:nvPr>
        </p:nvSpPr>
        <p:spPr>
          <a:ln/>
        </p:spPr>
        <p:txBody>
          <a:bodyPr/>
          <a:lstStyle>
            <a:lvl1pPr>
              <a:defRPr/>
            </a:lvl1pPr>
          </a:lstStyle>
          <a:p>
            <a:pPr>
              <a:defRPr/>
            </a:pPr>
            <a:endParaRPr lang="pt-BR"/>
          </a:p>
        </p:txBody>
      </p:sp>
      <p:sp>
        <p:nvSpPr>
          <p:cNvPr id="9" name="Rectangle 6"/>
          <p:cNvSpPr>
            <a:spLocks noGrp="1" noChangeArrowheads="1"/>
          </p:cNvSpPr>
          <p:nvPr>
            <p:ph type="sldNum" sz="quarter" idx="12"/>
          </p:nvPr>
        </p:nvSpPr>
        <p:spPr>
          <a:ln/>
        </p:spPr>
        <p:txBody>
          <a:bodyPr/>
          <a:lstStyle>
            <a:lvl1pPr>
              <a:defRPr/>
            </a:lvl1pPr>
          </a:lstStyle>
          <a:p>
            <a:pPr>
              <a:defRPr/>
            </a:pPr>
            <a:fld id="{C4D6B1F3-B03F-425D-831B-A354A849878E}" type="slidenum">
              <a:rPr lang="pt-BR"/>
              <a:pPr>
                <a:defRPr/>
              </a:pPr>
              <a:t>‹n.º›</a:t>
            </a:fld>
            <a:endParaRPr lang="pt-B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Rectangle 4"/>
          <p:cNvSpPr>
            <a:spLocks noGrp="1" noChangeArrowheads="1"/>
          </p:cNvSpPr>
          <p:nvPr>
            <p:ph type="dt" sz="half" idx="10"/>
          </p:nvPr>
        </p:nvSpPr>
        <p:spPr>
          <a:ln/>
        </p:spPr>
        <p:txBody>
          <a:bodyPr/>
          <a:lstStyle>
            <a:lvl1pPr>
              <a:defRPr/>
            </a:lvl1pPr>
          </a:lstStyle>
          <a:p>
            <a:pPr>
              <a:defRPr/>
            </a:pPr>
            <a:endParaRPr lang="pt-BR"/>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pPr>
              <a:defRPr/>
            </a:pPr>
            <a:fld id="{75C8CEC4-CBFC-41F8-AD22-96DCAF25692D}" type="slidenum">
              <a:rPr lang="pt-BR"/>
              <a:pPr>
                <a:defRPr/>
              </a:pPr>
              <a:t>‹n.º›</a:t>
            </a:fld>
            <a:endParaRPr lang="pt-B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pt-BR"/>
          </a:p>
        </p:txBody>
      </p:sp>
      <p:sp>
        <p:nvSpPr>
          <p:cNvPr id="3" name="Rectangle 5"/>
          <p:cNvSpPr>
            <a:spLocks noGrp="1" noChangeArrowheads="1"/>
          </p:cNvSpPr>
          <p:nvPr>
            <p:ph type="ftr" sz="quarter" idx="11"/>
          </p:nvPr>
        </p:nvSpPr>
        <p:spPr>
          <a:ln/>
        </p:spPr>
        <p:txBody>
          <a:bodyPr/>
          <a:lstStyle>
            <a:lvl1pPr>
              <a:defRPr/>
            </a:lvl1pPr>
          </a:lstStyle>
          <a:p>
            <a:pPr>
              <a:defRPr/>
            </a:pPr>
            <a:endParaRPr lang="pt-BR"/>
          </a:p>
        </p:txBody>
      </p:sp>
      <p:sp>
        <p:nvSpPr>
          <p:cNvPr id="4" name="Rectangle 6"/>
          <p:cNvSpPr>
            <a:spLocks noGrp="1" noChangeArrowheads="1"/>
          </p:cNvSpPr>
          <p:nvPr>
            <p:ph type="sldNum" sz="quarter" idx="12"/>
          </p:nvPr>
        </p:nvSpPr>
        <p:spPr>
          <a:ln/>
        </p:spPr>
        <p:txBody>
          <a:bodyPr/>
          <a:lstStyle>
            <a:lvl1pPr>
              <a:defRPr/>
            </a:lvl1pPr>
          </a:lstStyle>
          <a:p>
            <a:pPr>
              <a:defRPr/>
            </a:pPr>
            <a:fld id="{C79303E8-5C55-4A28-841C-14D87F1030A1}" type="slidenum">
              <a:rPr lang="pt-BR"/>
              <a:pPr>
                <a:defRPr/>
              </a:pPr>
              <a:t>‹n.º›</a:t>
            </a:fld>
            <a:endParaRPr lang="pt-B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2E3A3D1B-584A-4944-8BDC-FC900E997325}" type="slidenum">
              <a:rPr lang="pt-BR"/>
              <a:pPr>
                <a:defRPr/>
              </a:pPr>
              <a:t>‹n.º›</a:t>
            </a:fld>
            <a:endParaRPr lang="pt-B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smtClean="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CAA84C03-1CD1-43A4-86F7-CDA51C20A229}" type="slidenum">
              <a:rPr lang="pt-BR"/>
              <a:pPr>
                <a:defRPr/>
              </a:pPr>
              <a:t>‹n.º›</a:t>
            </a:fld>
            <a:endParaRPr lang="pt-B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92E2149E-79FC-4C19-996A-1542EB70F135}" type="slidenum">
              <a:rPr lang="pt-BR"/>
              <a:pPr>
                <a:defRPr/>
              </a:pPr>
              <a:t>‹n.º›</a:t>
            </a:fld>
            <a:endParaRPr lang="pt-B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CC09B6AB-8796-4D04-925D-F767873FE22C}" type="slidenum">
              <a:rPr lang="pt-BR"/>
              <a:pPr>
                <a:defRPr/>
              </a:pPr>
              <a:t>‹n.º›</a:t>
            </a:fld>
            <a:endParaRPr lang="pt-B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bl" preserve="1">
  <p:cSld name="Título e tabel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Tabela 2"/>
          <p:cNvSpPr>
            <a:spLocks noGrp="1"/>
          </p:cNvSpPr>
          <p:nvPr>
            <p:ph type="tbl" idx="1"/>
          </p:nvPr>
        </p:nvSpPr>
        <p:spPr>
          <a:xfrm>
            <a:off x="457200" y="1600200"/>
            <a:ext cx="8229600" cy="4525963"/>
          </a:xfrm>
        </p:spPr>
        <p:txBody>
          <a:bodyPr/>
          <a:lstStyle/>
          <a:p>
            <a:pPr lvl="0"/>
            <a:endParaRPr lang="pt-BR"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21537E99-C5A1-4C94-8EDD-02A6B0146149}" type="slidenum">
              <a:rPr lang="pt-BR"/>
              <a:pPr>
                <a:defRPr/>
              </a:pPr>
              <a:t>‹n.º›</a:t>
            </a:fld>
            <a:endParaRPr lang="pt-B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chartAndTx" preserve="1">
  <p:cSld name="Título, gráfico e text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sz="half" idx="1"/>
          </p:nvPr>
        </p:nvSpPr>
        <p:spPr>
          <a:xfrm>
            <a:off x="457200" y="1600200"/>
            <a:ext cx="4038600" cy="4525963"/>
          </a:xfrm>
        </p:spPr>
        <p:txBody>
          <a:bodyPr/>
          <a:lstStyle/>
          <a:p>
            <a:pPr lvl="0"/>
            <a:endParaRPr lang="pt-BR" noProof="0" smtClean="0"/>
          </a:p>
        </p:txBody>
      </p:sp>
      <p:sp>
        <p:nvSpPr>
          <p:cNvPr id="4" name="Espaço Reservado para Texto 3"/>
          <p:cNvSpPr>
            <a:spLocks noGrp="1"/>
          </p:cNvSpPr>
          <p:nvPr>
            <p:ph type="body" sz="half" idx="2"/>
          </p:nvPr>
        </p:nvSpPr>
        <p:spPr>
          <a:xfrm>
            <a:off x="4648200" y="1600200"/>
            <a:ext cx="4038600" cy="4525963"/>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0260BD4E-E0E1-44FC-B99D-9E9FAB07B9B2}" type="slidenum">
              <a:rPr lang="pt-BR"/>
              <a:pPr>
                <a:defRPr/>
              </a:pPr>
              <a:t>‹n.º›</a:t>
            </a:fld>
            <a:endParaRPr lang="pt-B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chart" preserve="1">
  <p:cSld name="Título e gráfic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idx="1"/>
          </p:nvPr>
        </p:nvSpPr>
        <p:spPr>
          <a:xfrm>
            <a:off x="457200" y="1600200"/>
            <a:ext cx="8229600" cy="4525963"/>
          </a:xfrm>
        </p:spPr>
        <p:txBody>
          <a:bodyPr/>
          <a:lstStyle/>
          <a:p>
            <a:pPr lvl="0"/>
            <a:endParaRPr lang="pt-BR"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4522D2F7-158B-47A0-9A5C-FA6198A33BCF}" type="slidenum">
              <a:rPr lang="pt-BR"/>
              <a:pPr>
                <a:defRPr/>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Rectangle 4"/>
          <p:cNvSpPr>
            <a:spLocks noGrp="1" noChangeArrowheads="1"/>
          </p:cNvSpPr>
          <p:nvPr>
            <p:ph type="dt" sz="half" idx="10"/>
          </p:nvPr>
        </p:nvSpPr>
        <p:spPr>
          <a:ln/>
        </p:spPr>
        <p:txBody>
          <a:bodyPr/>
          <a:lstStyle>
            <a:lvl1pPr>
              <a:defRPr/>
            </a:lvl1pPr>
          </a:lstStyle>
          <a:p>
            <a:pPr>
              <a:defRPr/>
            </a:pPr>
            <a:endParaRPr lang="pt-BR"/>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pPr>
              <a:defRPr/>
            </a:pPr>
            <a:fld id="{15852794-C561-4DF5-B99C-E195C2ED41AA}" type="slidenum">
              <a:rPr lang="pt-BR"/>
              <a:pPr>
                <a:defRPr/>
              </a:pPr>
              <a:t>‹n.º›</a:t>
            </a:fld>
            <a:endParaRPr lang="pt-B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3" name="Rectangle 4"/>
          <p:cNvSpPr>
            <a:spLocks noGrp="1" noChangeArrowheads="1"/>
          </p:cNvSpPr>
          <p:nvPr>
            <p:ph type="dt" sz="half" idx="10"/>
          </p:nvPr>
        </p:nvSpPr>
        <p:spPr>
          <a:ln/>
        </p:spPr>
        <p:txBody>
          <a:bodyPr/>
          <a:lstStyle>
            <a:lvl1pPr>
              <a:defRPr/>
            </a:lvl1pPr>
          </a:lstStyle>
          <a:p>
            <a:pPr>
              <a:defRPr/>
            </a:pPr>
            <a:endParaRPr lang="pt-BR"/>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pPr>
              <a:defRPr/>
            </a:pPr>
            <a:fld id="{97378C5B-5C35-4E30-8697-1A49394A03CE}" type="slidenum">
              <a:rPr lang="pt-BR"/>
              <a:pPr>
                <a:defRPr/>
              </a:pPr>
              <a:t>‹n.º›</a:t>
            </a:fld>
            <a:endParaRPr lang="pt-B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31"/>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smtClean="0"/>
              <a:t>Clique para editar o estilo do subtítulo mestre</a:t>
            </a:r>
            <a:endParaRPr lang="pt-BR"/>
          </a:p>
        </p:txBody>
      </p:sp>
      <p:sp>
        <p:nvSpPr>
          <p:cNvPr id="4" name="Rectangle 4"/>
          <p:cNvSpPr>
            <a:spLocks noGrp="1" noChangeArrowheads="1"/>
          </p:cNvSpPr>
          <p:nvPr>
            <p:ph type="dt" sz="half" idx="10"/>
          </p:nvPr>
        </p:nvSpPr>
        <p:spPr/>
        <p:txBody>
          <a:bodyPr/>
          <a:lstStyle>
            <a:lvl1pPr>
              <a:defRPr/>
            </a:lvl1pPr>
          </a:lstStyle>
          <a:p>
            <a:pPr>
              <a:defRPr/>
            </a:pPr>
            <a:endParaRPr lang="pt-BR"/>
          </a:p>
        </p:txBody>
      </p:sp>
      <p:sp>
        <p:nvSpPr>
          <p:cNvPr id="5" name="Rectangle 5"/>
          <p:cNvSpPr>
            <a:spLocks noGrp="1" noChangeArrowheads="1"/>
          </p:cNvSpPr>
          <p:nvPr>
            <p:ph type="ftr" sz="quarter" idx="11"/>
          </p:nvPr>
        </p:nvSpPr>
        <p:spPr/>
        <p:txBody>
          <a:bodyPr/>
          <a:lstStyle>
            <a:lvl1pPr>
              <a:defRPr/>
            </a:lvl1pPr>
          </a:lstStyle>
          <a:p>
            <a:pPr>
              <a:defRPr/>
            </a:pPr>
            <a:endParaRPr lang="pt-BR"/>
          </a:p>
        </p:txBody>
      </p:sp>
      <p:sp>
        <p:nvSpPr>
          <p:cNvPr id="6" name="Rectangle 6"/>
          <p:cNvSpPr>
            <a:spLocks noGrp="1" noChangeArrowheads="1"/>
          </p:cNvSpPr>
          <p:nvPr>
            <p:ph type="sldNum" sz="quarter" idx="12"/>
          </p:nvPr>
        </p:nvSpPr>
        <p:spPr/>
        <p:txBody>
          <a:bodyPr/>
          <a:lstStyle>
            <a:lvl1pPr>
              <a:defRPr>
                <a:latin typeface="Arial" charset="0"/>
              </a:defRPr>
            </a:lvl1pPr>
          </a:lstStyle>
          <a:p>
            <a:pPr>
              <a:defRPr/>
            </a:pPr>
            <a:fld id="{9DC31B27-CA6A-4CB6-A032-4DEB91249671}" type="slidenum">
              <a:rPr lang="pt-BR"/>
              <a:pPr>
                <a:defRPr/>
              </a:pPr>
              <a:t>‹n.º›</a:t>
            </a:fld>
            <a:endParaRPr lang="pt-B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p:txBody>
          <a:bodyPr/>
          <a:lstStyle>
            <a:lvl1pPr>
              <a:defRPr/>
            </a:lvl1pPr>
          </a:lstStyle>
          <a:p>
            <a:pPr>
              <a:defRPr/>
            </a:pPr>
            <a:endParaRPr lang="pt-BR"/>
          </a:p>
        </p:txBody>
      </p:sp>
      <p:sp>
        <p:nvSpPr>
          <p:cNvPr id="5" name="Rectangle 5"/>
          <p:cNvSpPr>
            <a:spLocks noGrp="1" noChangeArrowheads="1"/>
          </p:cNvSpPr>
          <p:nvPr>
            <p:ph type="ftr" sz="quarter" idx="11"/>
          </p:nvPr>
        </p:nvSpPr>
        <p:spPr/>
        <p:txBody>
          <a:bodyPr/>
          <a:lstStyle>
            <a:lvl1pPr>
              <a:defRPr/>
            </a:lvl1pPr>
          </a:lstStyle>
          <a:p>
            <a:pPr>
              <a:defRPr/>
            </a:pPr>
            <a:endParaRPr lang="pt-BR"/>
          </a:p>
        </p:txBody>
      </p:sp>
      <p:sp>
        <p:nvSpPr>
          <p:cNvPr id="6" name="Rectangle 6"/>
          <p:cNvSpPr>
            <a:spLocks noGrp="1" noChangeArrowheads="1"/>
          </p:cNvSpPr>
          <p:nvPr>
            <p:ph type="sldNum" sz="quarter" idx="12"/>
          </p:nvPr>
        </p:nvSpPr>
        <p:spPr/>
        <p:txBody>
          <a:bodyPr/>
          <a:lstStyle>
            <a:lvl1pPr>
              <a:defRPr>
                <a:latin typeface="Arial" charset="0"/>
              </a:defRPr>
            </a:lvl1pPr>
          </a:lstStyle>
          <a:p>
            <a:pPr>
              <a:defRPr/>
            </a:pPr>
            <a:fld id="{649241D7-9AF3-429D-81EE-5133623B3D1D}" type="slidenum">
              <a:rPr lang="pt-BR"/>
              <a:pPr>
                <a:defRPr/>
              </a:pPr>
              <a:t>‹n.º›</a:t>
            </a:fld>
            <a:endParaRPr lang="pt-B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6"/>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smtClean="0"/>
              <a:t>Clique para editar os estilos do texto mestre</a:t>
            </a:r>
          </a:p>
        </p:txBody>
      </p:sp>
      <p:sp>
        <p:nvSpPr>
          <p:cNvPr id="4" name="Rectangle 4"/>
          <p:cNvSpPr>
            <a:spLocks noGrp="1" noChangeArrowheads="1"/>
          </p:cNvSpPr>
          <p:nvPr>
            <p:ph type="dt" sz="half" idx="10"/>
          </p:nvPr>
        </p:nvSpPr>
        <p:spPr/>
        <p:txBody>
          <a:bodyPr/>
          <a:lstStyle>
            <a:lvl1pPr>
              <a:defRPr/>
            </a:lvl1pPr>
          </a:lstStyle>
          <a:p>
            <a:pPr>
              <a:defRPr/>
            </a:pPr>
            <a:endParaRPr lang="pt-BR"/>
          </a:p>
        </p:txBody>
      </p:sp>
      <p:sp>
        <p:nvSpPr>
          <p:cNvPr id="5" name="Rectangle 5"/>
          <p:cNvSpPr>
            <a:spLocks noGrp="1" noChangeArrowheads="1"/>
          </p:cNvSpPr>
          <p:nvPr>
            <p:ph type="ftr" sz="quarter" idx="11"/>
          </p:nvPr>
        </p:nvSpPr>
        <p:spPr/>
        <p:txBody>
          <a:bodyPr/>
          <a:lstStyle>
            <a:lvl1pPr>
              <a:defRPr/>
            </a:lvl1pPr>
          </a:lstStyle>
          <a:p>
            <a:pPr>
              <a:defRPr/>
            </a:pPr>
            <a:endParaRPr lang="pt-BR"/>
          </a:p>
        </p:txBody>
      </p:sp>
      <p:sp>
        <p:nvSpPr>
          <p:cNvPr id="6" name="Rectangle 6"/>
          <p:cNvSpPr>
            <a:spLocks noGrp="1" noChangeArrowheads="1"/>
          </p:cNvSpPr>
          <p:nvPr>
            <p:ph type="sldNum" sz="quarter" idx="12"/>
          </p:nvPr>
        </p:nvSpPr>
        <p:spPr/>
        <p:txBody>
          <a:bodyPr/>
          <a:lstStyle>
            <a:lvl1pPr>
              <a:defRPr>
                <a:latin typeface="Arial" charset="0"/>
              </a:defRPr>
            </a:lvl1pPr>
          </a:lstStyle>
          <a:p>
            <a:pPr>
              <a:defRPr/>
            </a:pPr>
            <a:fld id="{B90C2E57-927C-4651-8ECA-567C5C0D2D04}" type="slidenum">
              <a:rPr lang="pt-BR"/>
              <a:pPr>
                <a:defRPr/>
              </a:pPr>
              <a:t>‹n.º›</a:t>
            </a:fld>
            <a:endParaRPr lang="pt-B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p:txBody>
          <a:bodyPr/>
          <a:lstStyle>
            <a:lvl1pPr>
              <a:defRPr/>
            </a:lvl1pPr>
          </a:lstStyle>
          <a:p>
            <a:pPr>
              <a:defRPr/>
            </a:pPr>
            <a:endParaRPr lang="pt-BR"/>
          </a:p>
        </p:txBody>
      </p:sp>
      <p:sp>
        <p:nvSpPr>
          <p:cNvPr id="6" name="Rectangle 5"/>
          <p:cNvSpPr>
            <a:spLocks noGrp="1" noChangeArrowheads="1"/>
          </p:cNvSpPr>
          <p:nvPr>
            <p:ph type="ftr" sz="quarter" idx="11"/>
          </p:nvPr>
        </p:nvSpPr>
        <p:spPr/>
        <p:txBody>
          <a:bodyPr/>
          <a:lstStyle>
            <a:lvl1pPr>
              <a:defRPr/>
            </a:lvl1pPr>
          </a:lstStyle>
          <a:p>
            <a:pPr>
              <a:defRPr/>
            </a:pPr>
            <a:endParaRPr lang="pt-BR"/>
          </a:p>
        </p:txBody>
      </p:sp>
      <p:sp>
        <p:nvSpPr>
          <p:cNvPr id="7" name="Rectangle 6"/>
          <p:cNvSpPr>
            <a:spLocks noGrp="1" noChangeArrowheads="1"/>
          </p:cNvSpPr>
          <p:nvPr>
            <p:ph type="sldNum" sz="quarter" idx="12"/>
          </p:nvPr>
        </p:nvSpPr>
        <p:spPr/>
        <p:txBody>
          <a:bodyPr/>
          <a:lstStyle>
            <a:lvl1pPr>
              <a:defRPr>
                <a:latin typeface="Arial" charset="0"/>
              </a:defRPr>
            </a:lvl1pPr>
          </a:lstStyle>
          <a:p>
            <a:pPr>
              <a:defRPr/>
            </a:pPr>
            <a:fld id="{1C45A382-ACB6-4E48-90BB-706712C59778}" type="slidenum">
              <a:rPr lang="pt-BR"/>
              <a:pPr>
                <a:defRPr/>
              </a:pPr>
              <a:t>‹n.º›</a:t>
            </a:fld>
            <a:endParaRPr lang="pt-B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8"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Rectangle 4"/>
          <p:cNvSpPr>
            <a:spLocks noGrp="1" noChangeArrowheads="1"/>
          </p:cNvSpPr>
          <p:nvPr>
            <p:ph type="dt" sz="half" idx="10"/>
          </p:nvPr>
        </p:nvSpPr>
        <p:spPr/>
        <p:txBody>
          <a:bodyPr/>
          <a:lstStyle>
            <a:lvl1pPr>
              <a:defRPr/>
            </a:lvl1pPr>
          </a:lstStyle>
          <a:p>
            <a:pPr>
              <a:defRPr/>
            </a:pPr>
            <a:endParaRPr lang="pt-BR"/>
          </a:p>
        </p:txBody>
      </p:sp>
      <p:sp>
        <p:nvSpPr>
          <p:cNvPr id="8" name="Rectangle 5"/>
          <p:cNvSpPr>
            <a:spLocks noGrp="1" noChangeArrowheads="1"/>
          </p:cNvSpPr>
          <p:nvPr>
            <p:ph type="ftr" sz="quarter" idx="11"/>
          </p:nvPr>
        </p:nvSpPr>
        <p:spPr/>
        <p:txBody>
          <a:bodyPr/>
          <a:lstStyle>
            <a:lvl1pPr>
              <a:defRPr/>
            </a:lvl1pPr>
          </a:lstStyle>
          <a:p>
            <a:pPr>
              <a:defRPr/>
            </a:pPr>
            <a:endParaRPr lang="pt-BR"/>
          </a:p>
        </p:txBody>
      </p:sp>
      <p:sp>
        <p:nvSpPr>
          <p:cNvPr id="9" name="Rectangle 6"/>
          <p:cNvSpPr>
            <a:spLocks noGrp="1" noChangeArrowheads="1"/>
          </p:cNvSpPr>
          <p:nvPr>
            <p:ph type="sldNum" sz="quarter" idx="12"/>
          </p:nvPr>
        </p:nvSpPr>
        <p:spPr/>
        <p:txBody>
          <a:bodyPr/>
          <a:lstStyle>
            <a:lvl1pPr>
              <a:defRPr>
                <a:latin typeface="Arial" charset="0"/>
              </a:defRPr>
            </a:lvl1pPr>
          </a:lstStyle>
          <a:p>
            <a:pPr>
              <a:defRPr/>
            </a:pPr>
            <a:fld id="{7B216434-E6B1-47AF-B351-87BA3D06E351}" type="slidenum">
              <a:rPr lang="pt-BR"/>
              <a:pPr>
                <a:defRPr/>
              </a:pPr>
              <a:t>‹n.º›</a:t>
            </a:fld>
            <a:endParaRPr lang="pt-B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Rectangle 4"/>
          <p:cNvSpPr>
            <a:spLocks noGrp="1" noChangeArrowheads="1"/>
          </p:cNvSpPr>
          <p:nvPr>
            <p:ph type="dt" sz="half" idx="10"/>
          </p:nvPr>
        </p:nvSpPr>
        <p:spPr/>
        <p:txBody>
          <a:bodyPr/>
          <a:lstStyle>
            <a:lvl1pPr>
              <a:defRPr/>
            </a:lvl1pPr>
          </a:lstStyle>
          <a:p>
            <a:pPr>
              <a:defRPr/>
            </a:pPr>
            <a:endParaRPr lang="pt-BR"/>
          </a:p>
        </p:txBody>
      </p:sp>
      <p:sp>
        <p:nvSpPr>
          <p:cNvPr id="4" name="Rectangle 5"/>
          <p:cNvSpPr>
            <a:spLocks noGrp="1" noChangeArrowheads="1"/>
          </p:cNvSpPr>
          <p:nvPr>
            <p:ph type="ftr" sz="quarter" idx="11"/>
          </p:nvPr>
        </p:nvSpPr>
        <p:spPr/>
        <p:txBody>
          <a:bodyPr/>
          <a:lstStyle>
            <a:lvl1pPr>
              <a:defRPr/>
            </a:lvl1pPr>
          </a:lstStyle>
          <a:p>
            <a:pPr>
              <a:defRPr/>
            </a:pPr>
            <a:endParaRPr lang="pt-BR"/>
          </a:p>
        </p:txBody>
      </p:sp>
      <p:sp>
        <p:nvSpPr>
          <p:cNvPr id="5" name="Rectangle 6"/>
          <p:cNvSpPr>
            <a:spLocks noGrp="1" noChangeArrowheads="1"/>
          </p:cNvSpPr>
          <p:nvPr>
            <p:ph type="sldNum" sz="quarter" idx="12"/>
          </p:nvPr>
        </p:nvSpPr>
        <p:spPr/>
        <p:txBody>
          <a:bodyPr/>
          <a:lstStyle>
            <a:lvl1pPr>
              <a:defRPr>
                <a:latin typeface="Arial" charset="0"/>
              </a:defRPr>
            </a:lvl1pPr>
          </a:lstStyle>
          <a:p>
            <a:pPr>
              <a:defRPr/>
            </a:pPr>
            <a:fld id="{AC9736E8-2A7B-4CED-AA96-14936943FF11}" type="slidenum">
              <a:rPr lang="pt-BR"/>
              <a:pPr>
                <a:defRPr/>
              </a:pPr>
              <a:t>‹n.º›</a:t>
            </a:fld>
            <a:endParaRPr lang="pt-B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pt-BR"/>
          </a:p>
        </p:txBody>
      </p:sp>
      <p:sp>
        <p:nvSpPr>
          <p:cNvPr id="3" name="Rectangle 5"/>
          <p:cNvSpPr>
            <a:spLocks noGrp="1" noChangeArrowheads="1"/>
          </p:cNvSpPr>
          <p:nvPr>
            <p:ph type="ftr" sz="quarter" idx="11"/>
          </p:nvPr>
        </p:nvSpPr>
        <p:spPr/>
        <p:txBody>
          <a:bodyPr/>
          <a:lstStyle>
            <a:lvl1pPr>
              <a:defRPr/>
            </a:lvl1pPr>
          </a:lstStyle>
          <a:p>
            <a:pPr>
              <a:defRPr/>
            </a:pPr>
            <a:endParaRPr lang="pt-BR"/>
          </a:p>
        </p:txBody>
      </p:sp>
      <p:sp>
        <p:nvSpPr>
          <p:cNvPr id="4" name="Rectangle 6"/>
          <p:cNvSpPr>
            <a:spLocks noGrp="1" noChangeArrowheads="1"/>
          </p:cNvSpPr>
          <p:nvPr>
            <p:ph type="sldNum" sz="quarter" idx="12"/>
          </p:nvPr>
        </p:nvSpPr>
        <p:spPr/>
        <p:txBody>
          <a:bodyPr/>
          <a:lstStyle>
            <a:lvl1pPr>
              <a:defRPr>
                <a:latin typeface="Arial" charset="0"/>
              </a:defRPr>
            </a:lvl1pPr>
          </a:lstStyle>
          <a:p>
            <a:pPr>
              <a:defRPr/>
            </a:pPr>
            <a:fld id="{60A11C04-22B4-4636-B7CD-D975EE2A640E}" type="slidenum">
              <a:rPr lang="pt-BR"/>
              <a:pPr>
                <a:defRPr/>
              </a:pPr>
              <a:t>‹n.º›</a:t>
            </a:fld>
            <a:endParaRPr lang="pt-B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3"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3"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p:txBody>
          <a:bodyPr/>
          <a:lstStyle>
            <a:lvl1pPr>
              <a:defRPr/>
            </a:lvl1pPr>
          </a:lstStyle>
          <a:p>
            <a:pPr>
              <a:defRPr/>
            </a:pPr>
            <a:endParaRPr lang="pt-BR"/>
          </a:p>
        </p:txBody>
      </p:sp>
      <p:sp>
        <p:nvSpPr>
          <p:cNvPr id="6" name="Rectangle 5"/>
          <p:cNvSpPr>
            <a:spLocks noGrp="1" noChangeArrowheads="1"/>
          </p:cNvSpPr>
          <p:nvPr>
            <p:ph type="ftr" sz="quarter" idx="11"/>
          </p:nvPr>
        </p:nvSpPr>
        <p:spPr/>
        <p:txBody>
          <a:bodyPr/>
          <a:lstStyle>
            <a:lvl1pPr>
              <a:defRPr/>
            </a:lvl1pPr>
          </a:lstStyle>
          <a:p>
            <a:pPr>
              <a:defRPr/>
            </a:pPr>
            <a:endParaRPr lang="pt-BR"/>
          </a:p>
        </p:txBody>
      </p:sp>
      <p:sp>
        <p:nvSpPr>
          <p:cNvPr id="7" name="Rectangle 6"/>
          <p:cNvSpPr>
            <a:spLocks noGrp="1" noChangeArrowheads="1"/>
          </p:cNvSpPr>
          <p:nvPr>
            <p:ph type="sldNum" sz="quarter" idx="12"/>
          </p:nvPr>
        </p:nvSpPr>
        <p:spPr/>
        <p:txBody>
          <a:bodyPr/>
          <a:lstStyle>
            <a:lvl1pPr>
              <a:defRPr>
                <a:latin typeface="Arial" charset="0"/>
              </a:defRPr>
            </a:lvl1pPr>
          </a:lstStyle>
          <a:p>
            <a:pPr>
              <a:defRPr/>
            </a:pPr>
            <a:fld id="{D5B74E7A-8340-40EC-A40D-20DF7D4B2136}" type="slidenum">
              <a:rPr lang="pt-BR"/>
              <a:pPr>
                <a:defRPr/>
              </a:pPr>
              <a:t>‹n.º›</a:t>
            </a:fld>
            <a:endParaRPr lang="pt-B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smtClean="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p:txBody>
          <a:bodyPr/>
          <a:lstStyle>
            <a:lvl1pPr>
              <a:defRPr/>
            </a:lvl1pPr>
          </a:lstStyle>
          <a:p>
            <a:pPr>
              <a:defRPr/>
            </a:pPr>
            <a:endParaRPr lang="pt-BR"/>
          </a:p>
        </p:txBody>
      </p:sp>
      <p:sp>
        <p:nvSpPr>
          <p:cNvPr id="6" name="Rectangle 5"/>
          <p:cNvSpPr>
            <a:spLocks noGrp="1" noChangeArrowheads="1"/>
          </p:cNvSpPr>
          <p:nvPr>
            <p:ph type="ftr" sz="quarter" idx="11"/>
          </p:nvPr>
        </p:nvSpPr>
        <p:spPr/>
        <p:txBody>
          <a:bodyPr/>
          <a:lstStyle>
            <a:lvl1pPr>
              <a:defRPr/>
            </a:lvl1pPr>
          </a:lstStyle>
          <a:p>
            <a:pPr>
              <a:defRPr/>
            </a:pPr>
            <a:endParaRPr lang="pt-BR"/>
          </a:p>
        </p:txBody>
      </p:sp>
      <p:sp>
        <p:nvSpPr>
          <p:cNvPr id="7" name="Rectangle 6"/>
          <p:cNvSpPr>
            <a:spLocks noGrp="1" noChangeArrowheads="1"/>
          </p:cNvSpPr>
          <p:nvPr>
            <p:ph type="sldNum" sz="quarter" idx="12"/>
          </p:nvPr>
        </p:nvSpPr>
        <p:spPr/>
        <p:txBody>
          <a:bodyPr/>
          <a:lstStyle>
            <a:lvl1pPr>
              <a:defRPr>
                <a:latin typeface="Arial" charset="0"/>
              </a:defRPr>
            </a:lvl1pPr>
          </a:lstStyle>
          <a:p>
            <a:pPr>
              <a:defRPr/>
            </a:pPr>
            <a:fld id="{861CF586-B3BE-416E-9FC0-119E89CD167B}" type="slidenum">
              <a:rPr lang="pt-BR"/>
              <a:pPr>
                <a:defRPr/>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tângulo 1"/>
          <p:cNvSpPr/>
          <p:nvPr userDrawn="1"/>
        </p:nvSpPr>
        <p:spPr>
          <a:xfrm>
            <a:off x="0" y="0"/>
            <a:ext cx="9144000" cy="685800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3" name="Rectangle 4"/>
          <p:cNvSpPr>
            <a:spLocks noGrp="1" noChangeArrowheads="1"/>
          </p:cNvSpPr>
          <p:nvPr>
            <p:ph type="dt" sz="half" idx="10"/>
          </p:nvPr>
        </p:nvSpPr>
        <p:spPr/>
        <p:txBody>
          <a:bodyPr/>
          <a:lstStyle>
            <a:lvl1pPr>
              <a:defRPr/>
            </a:lvl1pPr>
          </a:lstStyle>
          <a:p>
            <a:pPr>
              <a:defRPr/>
            </a:pPr>
            <a:endParaRPr lang="pt-BR"/>
          </a:p>
        </p:txBody>
      </p:sp>
      <p:sp>
        <p:nvSpPr>
          <p:cNvPr id="4" name="Rectangle 5"/>
          <p:cNvSpPr>
            <a:spLocks noGrp="1" noChangeArrowheads="1"/>
          </p:cNvSpPr>
          <p:nvPr>
            <p:ph type="ftr" sz="quarter" idx="11"/>
          </p:nvPr>
        </p:nvSpPr>
        <p:spPr/>
        <p:txBody>
          <a:bodyPr/>
          <a:lstStyle>
            <a:lvl1pPr>
              <a:defRPr/>
            </a:lvl1pPr>
          </a:lstStyle>
          <a:p>
            <a:pPr>
              <a:defRPr/>
            </a:pPr>
            <a:endParaRPr lang="pt-BR"/>
          </a:p>
        </p:txBody>
      </p:sp>
      <p:sp>
        <p:nvSpPr>
          <p:cNvPr id="5" name="Rectangle 6"/>
          <p:cNvSpPr>
            <a:spLocks noGrp="1" noChangeArrowheads="1"/>
          </p:cNvSpPr>
          <p:nvPr>
            <p:ph type="sldNum" sz="quarter" idx="12"/>
          </p:nvPr>
        </p:nvSpPr>
        <p:spPr/>
        <p:txBody>
          <a:bodyPr/>
          <a:lstStyle>
            <a:lvl1pPr>
              <a:defRPr/>
            </a:lvl1pPr>
          </a:lstStyle>
          <a:p>
            <a:pPr>
              <a:defRPr/>
            </a:pPr>
            <a:fld id="{48148117-C490-4F54-8180-2A36334786CA}" type="slidenum">
              <a:rPr lang="pt-BR"/>
              <a:pPr>
                <a:defRPr/>
              </a:pPr>
              <a:t>‹n.º›</a:t>
            </a:fld>
            <a:endParaRPr lang="pt-B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p:txBody>
          <a:bodyPr/>
          <a:lstStyle>
            <a:lvl1pPr>
              <a:defRPr/>
            </a:lvl1pPr>
          </a:lstStyle>
          <a:p>
            <a:pPr>
              <a:defRPr/>
            </a:pPr>
            <a:endParaRPr lang="pt-BR"/>
          </a:p>
        </p:txBody>
      </p:sp>
      <p:sp>
        <p:nvSpPr>
          <p:cNvPr id="5" name="Rectangle 5"/>
          <p:cNvSpPr>
            <a:spLocks noGrp="1" noChangeArrowheads="1"/>
          </p:cNvSpPr>
          <p:nvPr>
            <p:ph type="ftr" sz="quarter" idx="11"/>
          </p:nvPr>
        </p:nvSpPr>
        <p:spPr/>
        <p:txBody>
          <a:bodyPr/>
          <a:lstStyle>
            <a:lvl1pPr>
              <a:defRPr/>
            </a:lvl1pPr>
          </a:lstStyle>
          <a:p>
            <a:pPr>
              <a:defRPr/>
            </a:pPr>
            <a:endParaRPr lang="pt-BR"/>
          </a:p>
        </p:txBody>
      </p:sp>
      <p:sp>
        <p:nvSpPr>
          <p:cNvPr id="6" name="Rectangle 6"/>
          <p:cNvSpPr>
            <a:spLocks noGrp="1" noChangeArrowheads="1"/>
          </p:cNvSpPr>
          <p:nvPr>
            <p:ph type="sldNum" sz="quarter" idx="12"/>
          </p:nvPr>
        </p:nvSpPr>
        <p:spPr/>
        <p:txBody>
          <a:bodyPr/>
          <a:lstStyle>
            <a:lvl1pPr>
              <a:defRPr>
                <a:latin typeface="Arial" charset="0"/>
              </a:defRPr>
            </a:lvl1pPr>
          </a:lstStyle>
          <a:p>
            <a:pPr>
              <a:defRPr/>
            </a:pPr>
            <a:fld id="{5514E25D-A6F7-482B-B292-8F45F09F5A9A}" type="slidenum">
              <a:rPr lang="pt-BR"/>
              <a:pPr>
                <a:defRPr/>
              </a:pPr>
              <a:t>‹n.º›</a:t>
            </a:fld>
            <a:endParaRPr lang="pt-B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44"/>
            <a:ext cx="2057400" cy="5851525"/>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44"/>
            <a:ext cx="6019800" cy="5851525"/>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p:txBody>
          <a:bodyPr/>
          <a:lstStyle>
            <a:lvl1pPr>
              <a:defRPr/>
            </a:lvl1pPr>
          </a:lstStyle>
          <a:p>
            <a:pPr>
              <a:defRPr/>
            </a:pPr>
            <a:endParaRPr lang="pt-BR"/>
          </a:p>
        </p:txBody>
      </p:sp>
      <p:sp>
        <p:nvSpPr>
          <p:cNvPr id="5" name="Rectangle 5"/>
          <p:cNvSpPr>
            <a:spLocks noGrp="1" noChangeArrowheads="1"/>
          </p:cNvSpPr>
          <p:nvPr>
            <p:ph type="ftr" sz="quarter" idx="11"/>
          </p:nvPr>
        </p:nvSpPr>
        <p:spPr/>
        <p:txBody>
          <a:bodyPr/>
          <a:lstStyle>
            <a:lvl1pPr>
              <a:defRPr/>
            </a:lvl1pPr>
          </a:lstStyle>
          <a:p>
            <a:pPr>
              <a:defRPr/>
            </a:pPr>
            <a:endParaRPr lang="pt-BR"/>
          </a:p>
        </p:txBody>
      </p:sp>
      <p:sp>
        <p:nvSpPr>
          <p:cNvPr id="6" name="Rectangle 6"/>
          <p:cNvSpPr>
            <a:spLocks noGrp="1" noChangeArrowheads="1"/>
          </p:cNvSpPr>
          <p:nvPr>
            <p:ph type="sldNum" sz="quarter" idx="12"/>
          </p:nvPr>
        </p:nvSpPr>
        <p:spPr/>
        <p:txBody>
          <a:bodyPr/>
          <a:lstStyle>
            <a:lvl1pPr>
              <a:defRPr>
                <a:latin typeface="Arial" charset="0"/>
              </a:defRPr>
            </a:lvl1pPr>
          </a:lstStyle>
          <a:p>
            <a:pPr>
              <a:defRPr/>
            </a:pPr>
            <a:fld id="{E02F4B2A-F2AC-4DBF-8457-00989D6A8539}" type="slidenum">
              <a:rPr lang="pt-BR"/>
              <a:pPr>
                <a:defRPr/>
              </a:pPr>
              <a:t>‹n.º›</a:t>
            </a:fld>
            <a:endParaRPr lang="pt-B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bl" preserve="1">
  <p:cSld name="Título e tabel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Tabela 2"/>
          <p:cNvSpPr>
            <a:spLocks noGrp="1"/>
          </p:cNvSpPr>
          <p:nvPr>
            <p:ph type="tbl" idx="1"/>
          </p:nvPr>
        </p:nvSpPr>
        <p:spPr>
          <a:xfrm>
            <a:off x="457200" y="1600206"/>
            <a:ext cx="8229600" cy="4525963"/>
          </a:xfrm>
        </p:spPr>
        <p:txBody>
          <a:bodyPr/>
          <a:lstStyle/>
          <a:p>
            <a:pPr lvl="0"/>
            <a:endParaRPr lang="pt-BR" noProof="0" smtClean="0"/>
          </a:p>
        </p:txBody>
      </p:sp>
      <p:sp>
        <p:nvSpPr>
          <p:cNvPr id="4" name="Rectangle 4"/>
          <p:cNvSpPr>
            <a:spLocks noGrp="1" noChangeArrowheads="1"/>
          </p:cNvSpPr>
          <p:nvPr>
            <p:ph type="dt" sz="half" idx="10"/>
          </p:nvPr>
        </p:nvSpPr>
        <p:spPr/>
        <p:txBody>
          <a:bodyPr/>
          <a:lstStyle>
            <a:lvl1pPr>
              <a:defRPr/>
            </a:lvl1pPr>
          </a:lstStyle>
          <a:p>
            <a:pPr>
              <a:defRPr/>
            </a:pPr>
            <a:endParaRPr lang="pt-BR"/>
          </a:p>
        </p:txBody>
      </p:sp>
      <p:sp>
        <p:nvSpPr>
          <p:cNvPr id="5" name="Rectangle 5"/>
          <p:cNvSpPr>
            <a:spLocks noGrp="1" noChangeArrowheads="1"/>
          </p:cNvSpPr>
          <p:nvPr>
            <p:ph type="ftr" sz="quarter" idx="11"/>
          </p:nvPr>
        </p:nvSpPr>
        <p:spPr/>
        <p:txBody>
          <a:bodyPr/>
          <a:lstStyle>
            <a:lvl1pPr>
              <a:defRPr/>
            </a:lvl1pPr>
          </a:lstStyle>
          <a:p>
            <a:pPr>
              <a:defRPr/>
            </a:pPr>
            <a:endParaRPr lang="pt-BR"/>
          </a:p>
        </p:txBody>
      </p:sp>
      <p:sp>
        <p:nvSpPr>
          <p:cNvPr id="6" name="Rectangle 6"/>
          <p:cNvSpPr>
            <a:spLocks noGrp="1" noChangeArrowheads="1"/>
          </p:cNvSpPr>
          <p:nvPr>
            <p:ph type="sldNum" sz="quarter" idx="12"/>
          </p:nvPr>
        </p:nvSpPr>
        <p:spPr/>
        <p:txBody>
          <a:bodyPr/>
          <a:lstStyle>
            <a:lvl1pPr>
              <a:defRPr>
                <a:latin typeface="Arial" charset="0"/>
              </a:defRPr>
            </a:lvl1pPr>
          </a:lstStyle>
          <a:p>
            <a:pPr>
              <a:defRPr/>
            </a:pPr>
            <a:fld id="{B0319F3B-AD5D-4CF6-AE83-BBDD36D03938}" type="slidenum">
              <a:rPr lang="pt-BR"/>
              <a:pPr>
                <a:defRPr/>
              </a:pPr>
              <a:t>‹n.º›</a:t>
            </a:fld>
            <a:endParaRPr lang="pt-B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chartAndTx" preserve="1">
  <p:cSld name="Título, gráfico e text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sz="half" idx="1"/>
          </p:nvPr>
        </p:nvSpPr>
        <p:spPr>
          <a:xfrm>
            <a:off x="457200" y="1600206"/>
            <a:ext cx="4038600" cy="4525963"/>
          </a:xfrm>
        </p:spPr>
        <p:txBody>
          <a:bodyPr/>
          <a:lstStyle/>
          <a:p>
            <a:pPr lvl="0"/>
            <a:endParaRPr lang="pt-BR" noProof="0" smtClean="0"/>
          </a:p>
        </p:txBody>
      </p:sp>
      <p:sp>
        <p:nvSpPr>
          <p:cNvPr id="4" name="Espaço Reservado para Texto 3"/>
          <p:cNvSpPr>
            <a:spLocks noGrp="1"/>
          </p:cNvSpPr>
          <p:nvPr>
            <p:ph type="body" sz="half" idx="2"/>
          </p:nvPr>
        </p:nvSpPr>
        <p:spPr>
          <a:xfrm>
            <a:off x="4648200" y="1600206"/>
            <a:ext cx="4038600" cy="4525963"/>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p:txBody>
          <a:bodyPr/>
          <a:lstStyle>
            <a:lvl1pPr>
              <a:defRPr/>
            </a:lvl1pPr>
          </a:lstStyle>
          <a:p>
            <a:pPr>
              <a:defRPr/>
            </a:pPr>
            <a:endParaRPr lang="pt-BR"/>
          </a:p>
        </p:txBody>
      </p:sp>
      <p:sp>
        <p:nvSpPr>
          <p:cNvPr id="6" name="Rectangle 5"/>
          <p:cNvSpPr>
            <a:spLocks noGrp="1" noChangeArrowheads="1"/>
          </p:cNvSpPr>
          <p:nvPr>
            <p:ph type="ftr" sz="quarter" idx="11"/>
          </p:nvPr>
        </p:nvSpPr>
        <p:spPr/>
        <p:txBody>
          <a:bodyPr/>
          <a:lstStyle>
            <a:lvl1pPr>
              <a:defRPr/>
            </a:lvl1pPr>
          </a:lstStyle>
          <a:p>
            <a:pPr>
              <a:defRPr/>
            </a:pPr>
            <a:endParaRPr lang="pt-BR"/>
          </a:p>
        </p:txBody>
      </p:sp>
      <p:sp>
        <p:nvSpPr>
          <p:cNvPr id="7" name="Rectangle 6"/>
          <p:cNvSpPr>
            <a:spLocks noGrp="1" noChangeArrowheads="1"/>
          </p:cNvSpPr>
          <p:nvPr>
            <p:ph type="sldNum" sz="quarter" idx="12"/>
          </p:nvPr>
        </p:nvSpPr>
        <p:spPr/>
        <p:txBody>
          <a:bodyPr/>
          <a:lstStyle>
            <a:lvl1pPr>
              <a:defRPr>
                <a:latin typeface="Arial" charset="0"/>
              </a:defRPr>
            </a:lvl1pPr>
          </a:lstStyle>
          <a:p>
            <a:pPr>
              <a:defRPr/>
            </a:pPr>
            <a:fld id="{FFC8393D-275B-4CCD-958A-8857A20A422E}" type="slidenum">
              <a:rPr lang="pt-BR"/>
              <a:pPr>
                <a:defRPr/>
              </a:pPr>
              <a:t>‹n.º›</a:t>
            </a:fld>
            <a:endParaRPr lang="pt-B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chart" preserve="1">
  <p:cSld name="Título e gráfic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idx="1"/>
          </p:nvPr>
        </p:nvSpPr>
        <p:spPr>
          <a:xfrm>
            <a:off x="457200" y="1600206"/>
            <a:ext cx="8229600" cy="4525963"/>
          </a:xfrm>
        </p:spPr>
        <p:txBody>
          <a:bodyPr/>
          <a:lstStyle/>
          <a:p>
            <a:pPr lvl="0"/>
            <a:endParaRPr lang="pt-BR" noProof="0" smtClean="0"/>
          </a:p>
        </p:txBody>
      </p:sp>
      <p:sp>
        <p:nvSpPr>
          <p:cNvPr id="4" name="Rectangle 4"/>
          <p:cNvSpPr>
            <a:spLocks noGrp="1" noChangeArrowheads="1"/>
          </p:cNvSpPr>
          <p:nvPr>
            <p:ph type="dt" sz="half" idx="10"/>
          </p:nvPr>
        </p:nvSpPr>
        <p:spPr/>
        <p:txBody>
          <a:bodyPr/>
          <a:lstStyle>
            <a:lvl1pPr>
              <a:defRPr/>
            </a:lvl1pPr>
          </a:lstStyle>
          <a:p>
            <a:pPr>
              <a:defRPr/>
            </a:pPr>
            <a:endParaRPr lang="pt-BR"/>
          </a:p>
        </p:txBody>
      </p:sp>
      <p:sp>
        <p:nvSpPr>
          <p:cNvPr id="5" name="Rectangle 5"/>
          <p:cNvSpPr>
            <a:spLocks noGrp="1" noChangeArrowheads="1"/>
          </p:cNvSpPr>
          <p:nvPr>
            <p:ph type="ftr" sz="quarter" idx="11"/>
          </p:nvPr>
        </p:nvSpPr>
        <p:spPr/>
        <p:txBody>
          <a:bodyPr/>
          <a:lstStyle>
            <a:lvl1pPr>
              <a:defRPr/>
            </a:lvl1pPr>
          </a:lstStyle>
          <a:p>
            <a:pPr>
              <a:defRPr/>
            </a:pPr>
            <a:endParaRPr lang="pt-BR"/>
          </a:p>
        </p:txBody>
      </p:sp>
      <p:sp>
        <p:nvSpPr>
          <p:cNvPr id="6" name="Rectangle 6"/>
          <p:cNvSpPr>
            <a:spLocks noGrp="1" noChangeArrowheads="1"/>
          </p:cNvSpPr>
          <p:nvPr>
            <p:ph type="sldNum" sz="quarter" idx="12"/>
          </p:nvPr>
        </p:nvSpPr>
        <p:spPr/>
        <p:txBody>
          <a:bodyPr/>
          <a:lstStyle>
            <a:lvl1pPr>
              <a:defRPr>
                <a:latin typeface="Arial" charset="0"/>
              </a:defRPr>
            </a:lvl1pPr>
          </a:lstStyle>
          <a:p>
            <a:pPr>
              <a:defRPr/>
            </a:pPr>
            <a:fld id="{8135B96A-3B6E-4586-BB7B-350D8D6AAB0E}" type="slidenum">
              <a:rPr lang="pt-BR"/>
              <a:pPr>
                <a:defRPr/>
              </a:pPr>
              <a:t>‹n.º›</a:t>
            </a:fld>
            <a:endParaRPr lang="pt-B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44"/>
            <a:ext cx="8229600" cy="5851525"/>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3" name="Rectangle 4"/>
          <p:cNvSpPr>
            <a:spLocks noGrp="1" noChangeArrowheads="1"/>
          </p:cNvSpPr>
          <p:nvPr>
            <p:ph type="dt" sz="half" idx="10"/>
          </p:nvPr>
        </p:nvSpPr>
        <p:spPr/>
        <p:txBody>
          <a:bodyPr/>
          <a:lstStyle>
            <a:lvl1pPr>
              <a:defRPr/>
            </a:lvl1pPr>
          </a:lstStyle>
          <a:p>
            <a:pPr>
              <a:defRPr/>
            </a:pPr>
            <a:endParaRPr lang="pt-BR"/>
          </a:p>
        </p:txBody>
      </p:sp>
      <p:sp>
        <p:nvSpPr>
          <p:cNvPr id="4" name="Rectangle 5"/>
          <p:cNvSpPr>
            <a:spLocks noGrp="1" noChangeArrowheads="1"/>
          </p:cNvSpPr>
          <p:nvPr>
            <p:ph type="ftr" sz="quarter" idx="11"/>
          </p:nvPr>
        </p:nvSpPr>
        <p:spPr/>
        <p:txBody>
          <a:bodyPr/>
          <a:lstStyle>
            <a:lvl1pPr>
              <a:defRPr/>
            </a:lvl1pPr>
          </a:lstStyle>
          <a:p>
            <a:pPr>
              <a:defRPr/>
            </a:pPr>
            <a:endParaRPr lang="pt-BR"/>
          </a:p>
        </p:txBody>
      </p:sp>
      <p:sp>
        <p:nvSpPr>
          <p:cNvPr id="5" name="Rectangle 6"/>
          <p:cNvSpPr>
            <a:spLocks noGrp="1" noChangeArrowheads="1"/>
          </p:cNvSpPr>
          <p:nvPr>
            <p:ph type="sldNum" sz="quarter" idx="12"/>
          </p:nvPr>
        </p:nvSpPr>
        <p:spPr/>
        <p:txBody>
          <a:bodyPr/>
          <a:lstStyle>
            <a:lvl1pPr>
              <a:defRPr>
                <a:latin typeface="Arial" charset="0"/>
              </a:defRPr>
            </a:lvl1pPr>
          </a:lstStyle>
          <a:p>
            <a:pPr>
              <a:defRPr/>
            </a:pPr>
            <a:fld id="{09ABB38A-ED44-4E96-BC75-D25AB55B4251}" type="slidenum">
              <a:rPr lang="pt-BR"/>
              <a:pPr>
                <a:defRPr/>
              </a:pPr>
              <a:t>‹n.º›</a:t>
            </a:fld>
            <a:endParaRPr lang="pt-B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smtClean="0"/>
              <a:t>Clique para editar o estilo do subtítulo mestre</a:t>
            </a:r>
            <a:endParaRPr lang="pt-BR"/>
          </a:p>
        </p:txBody>
      </p:sp>
      <p:sp>
        <p:nvSpPr>
          <p:cNvPr id="4" name="Rectangle 5"/>
          <p:cNvSpPr>
            <a:spLocks noGrp="1" noChangeArrowheads="1"/>
          </p:cNvSpPr>
          <p:nvPr>
            <p:ph type="ftr" sz="quarter" idx="10"/>
          </p:nvPr>
        </p:nvSpPr>
        <p:spPr/>
        <p:txBody>
          <a:bodyPr/>
          <a:lstStyle>
            <a:lvl1pPr>
              <a:defRPr>
                <a:cs typeface="Arial" pitchFamily="34" charset="0"/>
              </a:defRPr>
            </a:lvl1pPr>
          </a:lstStyle>
          <a:p>
            <a:pPr>
              <a:defRPr/>
            </a:pPr>
            <a:endParaRPr lang="pt-BR"/>
          </a:p>
        </p:txBody>
      </p:sp>
      <p:sp>
        <p:nvSpPr>
          <p:cNvPr id="5" name="Rectangle 6"/>
          <p:cNvSpPr>
            <a:spLocks noGrp="1" noChangeArrowheads="1"/>
          </p:cNvSpPr>
          <p:nvPr>
            <p:ph type="sldNum" sz="quarter" idx="11"/>
          </p:nvPr>
        </p:nvSpPr>
        <p:spPr/>
        <p:txBody>
          <a:bodyPr/>
          <a:lstStyle>
            <a:lvl1pPr>
              <a:defRPr>
                <a:cs typeface="Arial" pitchFamily="34" charset="0"/>
              </a:defRPr>
            </a:lvl1pPr>
          </a:lstStyle>
          <a:p>
            <a:pPr>
              <a:defRPr/>
            </a:pPr>
            <a:fld id="{DEBAA048-E16D-4F78-B91D-31861F6FB3CB}" type="slidenum">
              <a:rPr lang="pt-BR"/>
              <a:pPr>
                <a:defRPr/>
              </a:pPr>
              <a:t>‹n.º›</a:t>
            </a:fld>
            <a:endParaRPr lang="pt-B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5"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6" name="Rectangle 6"/>
          <p:cNvSpPr>
            <a:spLocks noGrp="1" noChangeArrowheads="1"/>
          </p:cNvSpPr>
          <p:nvPr>
            <p:ph type="sldNum" sz="quarter" idx="12"/>
          </p:nvPr>
        </p:nvSpPr>
        <p:spPr/>
        <p:txBody>
          <a:bodyPr/>
          <a:lstStyle>
            <a:lvl1pPr>
              <a:defRPr>
                <a:cs typeface="Arial" pitchFamily="34" charset="0"/>
              </a:defRPr>
            </a:lvl1pPr>
          </a:lstStyle>
          <a:p>
            <a:pPr>
              <a:defRPr/>
            </a:pPr>
            <a:fld id="{85CA26A8-DD69-47D7-8480-B80188E13DC8}" type="slidenum">
              <a:rPr lang="pt-BR"/>
              <a:pPr>
                <a:defRPr/>
              </a:pPr>
              <a:t>‹n.º›</a:t>
            </a:fld>
            <a:endParaRPr lang="pt-B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smtClean="0"/>
              <a:t>Clique para editar os estilos do texto mestre</a:t>
            </a:r>
          </a:p>
        </p:txBody>
      </p:sp>
      <p:sp>
        <p:nvSpPr>
          <p:cNvPr id="4"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5"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6" name="Rectangle 6"/>
          <p:cNvSpPr>
            <a:spLocks noGrp="1" noChangeArrowheads="1"/>
          </p:cNvSpPr>
          <p:nvPr>
            <p:ph type="sldNum" sz="quarter" idx="12"/>
          </p:nvPr>
        </p:nvSpPr>
        <p:spPr/>
        <p:txBody>
          <a:bodyPr/>
          <a:lstStyle>
            <a:lvl1pPr>
              <a:defRPr>
                <a:cs typeface="Arial" pitchFamily="34" charset="0"/>
              </a:defRPr>
            </a:lvl1pPr>
          </a:lstStyle>
          <a:p>
            <a:pPr>
              <a:defRPr/>
            </a:pPr>
            <a:fld id="{09C32622-5D4E-42DC-B91D-D2B574E8AFDA}" type="slidenum">
              <a:rPr lang="pt-BR"/>
              <a:pPr>
                <a:defRPr/>
              </a:pPr>
              <a:t>‹n.º›</a:t>
            </a:fld>
            <a:endParaRPr lang="pt-B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6"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7" name="Rectangle 6"/>
          <p:cNvSpPr>
            <a:spLocks noGrp="1" noChangeArrowheads="1"/>
          </p:cNvSpPr>
          <p:nvPr>
            <p:ph type="sldNum" sz="quarter" idx="12"/>
          </p:nvPr>
        </p:nvSpPr>
        <p:spPr/>
        <p:txBody>
          <a:bodyPr/>
          <a:lstStyle>
            <a:lvl1pPr>
              <a:defRPr>
                <a:cs typeface="Arial" pitchFamily="34" charset="0"/>
              </a:defRPr>
            </a:lvl1pPr>
          </a:lstStyle>
          <a:p>
            <a:pPr>
              <a:defRPr/>
            </a:pPr>
            <a:fld id="{8D9A39DC-BE35-4CB4-83EC-FD8C576BD8D4}" type="slidenum">
              <a:rPr lang="pt-BR"/>
              <a:pPr>
                <a:defRPr/>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5" name="Retângulo 4"/>
          <p:cNvSpPr/>
          <p:nvPr userDrawn="1"/>
        </p:nvSpPr>
        <p:spPr>
          <a:xfrm>
            <a:off x="0" y="0"/>
            <a:ext cx="9144000" cy="685800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6" name="Rectangle 4"/>
          <p:cNvSpPr>
            <a:spLocks noGrp="1" noChangeArrowheads="1"/>
          </p:cNvSpPr>
          <p:nvPr>
            <p:ph type="dt" sz="half" idx="10"/>
          </p:nvPr>
        </p:nvSpPr>
        <p:spPr/>
        <p:txBody>
          <a:bodyPr/>
          <a:lstStyle>
            <a:lvl1pPr>
              <a:defRPr/>
            </a:lvl1pPr>
          </a:lstStyle>
          <a:p>
            <a:pPr>
              <a:defRPr/>
            </a:pPr>
            <a:endParaRPr lang="pt-BR"/>
          </a:p>
        </p:txBody>
      </p:sp>
      <p:sp>
        <p:nvSpPr>
          <p:cNvPr id="7" name="Rectangle 5"/>
          <p:cNvSpPr>
            <a:spLocks noGrp="1" noChangeArrowheads="1"/>
          </p:cNvSpPr>
          <p:nvPr>
            <p:ph type="ftr" sz="quarter" idx="11"/>
          </p:nvPr>
        </p:nvSpPr>
        <p:spPr/>
        <p:txBody>
          <a:bodyPr/>
          <a:lstStyle>
            <a:lvl1pPr>
              <a:defRPr/>
            </a:lvl1pPr>
          </a:lstStyle>
          <a:p>
            <a:pPr>
              <a:defRPr/>
            </a:pPr>
            <a:endParaRPr lang="pt-BR"/>
          </a:p>
        </p:txBody>
      </p:sp>
      <p:sp>
        <p:nvSpPr>
          <p:cNvPr id="8" name="Rectangle 6"/>
          <p:cNvSpPr>
            <a:spLocks noGrp="1" noChangeArrowheads="1"/>
          </p:cNvSpPr>
          <p:nvPr>
            <p:ph type="sldNum" sz="quarter" idx="12"/>
          </p:nvPr>
        </p:nvSpPr>
        <p:spPr/>
        <p:txBody>
          <a:bodyPr/>
          <a:lstStyle>
            <a:lvl1pPr>
              <a:defRPr/>
            </a:lvl1pPr>
          </a:lstStyle>
          <a:p>
            <a:pPr>
              <a:defRPr/>
            </a:pPr>
            <a:fld id="{6FC8774A-B4AE-4DD1-9154-2AE2BBB16F66}" type="slidenum">
              <a:rPr lang="pt-BR"/>
              <a:pPr>
                <a:defRPr/>
              </a:pPr>
              <a:t>‹n.º›</a:t>
            </a:fld>
            <a:endParaRPr lang="pt-B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8"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9" name="Rectangle 6"/>
          <p:cNvSpPr>
            <a:spLocks noGrp="1" noChangeArrowheads="1"/>
          </p:cNvSpPr>
          <p:nvPr>
            <p:ph type="sldNum" sz="quarter" idx="12"/>
          </p:nvPr>
        </p:nvSpPr>
        <p:spPr/>
        <p:txBody>
          <a:bodyPr/>
          <a:lstStyle>
            <a:lvl1pPr>
              <a:defRPr>
                <a:cs typeface="Arial" pitchFamily="34" charset="0"/>
              </a:defRPr>
            </a:lvl1pPr>
          </a:lstStyle>
          <a:p>
            <a:pPr>
              <a:defRPr/>
            </a:pPr>
            <a:fld id="{73B2263F-0F50-4BFD-8050-0D4A52D341E2}" type="slidenum">
              <a:rPr lang="pt-BR"/>
              <a:pPr>
                <a:defRPr/>
              </a:pPr>
              <a:t>‹n.º›</a:t>
            </a:fld>
            <a:endParaRPr lang="pt-B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4"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5" name="Rectangle 6"/>
          <p:cNvSpPr>
            <a:spLocks noGrp="1" noChangeArrowheads="1"/>
          </p:cNvSpPr>
          <p:nvPr>
            <p:ph type="sldNum" sz="quarter" idx="12"/>
          </p:nvPr>
        </p:nvSpPr>
        <p:spPr/>
        <p:txBody>
          <a:bodyPr/>
          <a:lstStyle>
            <a:lvl1pPr>
              <a:defRPr>
                <a:cs typeface="Arial" pitchFamily="34" charset="0"/>
              </a:defRPr>
            </a:lvl1pPr>
          </a:lstStyle>
          <a:p>
            <a:pPr>
              <a:defRPr/>
            </a:pPr>
            <a:fld id="{77BBCA89-F53A-4A70-8C44-C401FFCF1438}" type="slidenum">
              <a:rPr lang="pt-BR"/>
              <a:pPr>
                <a:defRPr/>
              </a:pPr>
              <a:t>‹n.º›</a:t>
            </a:fld>
            <a:endParaRPr lang="pt-B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3"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4" name="Rectangle 6"/>
          <p:cNvSpPr>
            <a:spLocks noGrp="1" noChangeArrowheads="1"/>
          </p:cNvSpPr>
          <p:nvPr>
            <p:ph type="sldNum" sz="quarter" idx="12"/>
          </p:nvPr>
        </p:nvSpPr>
        <p:spPr/>
        <p:txBody>
          <a:bodyPr/>
          <a:lstStyle>
            <a:lvl1pPr>
              <a:defRPr>
                <a:cs typeface="Arial" pitchFamily="34" charset="0"/>
              </a:defRPr>
            </a:lvl1pPr>
          </a:lstStyle>
          <a:p>
            <a:pPr>
              <a:defRPr/>
            </a:pPr>
            <a:fld id="{BD2E61B9-9469-4A31-AC0B-5771C8E0D2CC}" type="slidenum">
              <a:rPr lang="pt-BR"/>
              <a:pPr>
                <a:defRPr/>
              </a:pPr>
              <a:t>‹n.º›</a:t>
            </a:fld>
            <a:endParaRPr lang="pt-B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6"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7" name="Rectangle 6"/>
          <p:cNvSpPr>
            <a:spLocks noGrp="1" noChangeArrowheads="1"/>
          </p:cNvSpPr>
          <p:nvPr>
            <p:ph type="sldNum" sz="quarter" idx="12"/>
          </p:nvPr>
        </p:nvSpPr>
        <p:spPr/>
        <p:txBody>
          <a:bodyPr/>
          <a:lstStyle>
            <a:lvl1pPr>
              <a:defRPr>
                <a:cs typeface="Arial" pitchFamily="34" charset="0"/>
              </a:defRPr>
            </a:lvl1pPr>
          </a:lstStyle>
          <a:p>
            <a:pPr>
              <a:defRPr/>
            </a:pPr>
            <a:fld id="{FC7FDD5F-0C76-4841-8E7A-5CA71BCF0AF9}" type="slidenum">
              <a:rPr lang="pt-BR"/>
              <a:pPr>
                <a:defRPr/>
              </a:pPr>
              <a:t>‹n.º›</a:t>
            </a:fld>
            <a:endParaRPr lang="pt-B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smtClean="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6"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7" name="Rectangle 6"/>
          <p:cNvSpPr>
            <a:spLocks noGrp="1" noChangeArrowheads="1"/>
          </p:cNvSpPr>
          <p:nvPr>
            <p:ph type="sldNum" sz="quarter" idx="12"/>
          </p:nvPr>
        </p:nvSpPr>
        <p:spPr/>
        <p:txBody>
          <a:bodyPr/>
          <a:lstStyle>
            <a:lvl1pPr>
              <a:defRPr>
                <a:cs typeface="Arial" pitchFamily="34" charset="0"/>
              </a:defRPr>
            </a:lvl1pPr>
          </a:lstStyle>
          <a:p>
            <a:pPr>
              <a:defRPr/>
            </a:pPr>
            <a:fld id="{77E59779-31FB-4271-84C9-CB654764A48A}" type="slidenum">
              <a:rPr lang="pt-BR"/>
              <a:pPr>
                <a:defRPr/>
              </a:pPr>
              <a:t>‹n.º›</a:t>
            </a:fld>
            <a:endParaRPr lang="pt-B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5"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6" name="Rectangle 6"/>
          <p:cNvSpPr>
            <a:spLocks noGrp="1" noChangeArrowheads="1"/>
          </p:cNvSpPr>
          <p:nvPr>
            <p:ph type="sldNum" sz="quarter" idx="12"/>
          </p:nvPr>
        </p:nvSpPr>
        <p:spPr/>
        <p:txBody>
          <a:bodyPr/>
          <a:lstStyle>
            <a:lvl1pPr>
              <a:defRPr>
                <a:cs typeface="Arial" pitchFamily="34" charset="0"/>
              </a:defRPr>
            </a:lvl1pPr>
          </a:lstStyle>
          <a:p>
            <a:pPr>
              <a:defRPr/>
            </a:pPr>
            <a:fld id="{AF630858-40F6-4F99-A881-69ADA839D22B}" type="slidenum">
              <a:rPr lang="pt-BR"/>
              <a:pPr>
                <a:defRPr/>
              </a:pPr>
              <a:t>‹n.º›</a:t>
            </a:fld>
            <a:endParaRPr lang="pt-B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5"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6" name="Rectangle 6"/>
          <p:cNvSpPr>
            <a:spLocks noGrp="1" noChangeArrowheads="1"/>
          </p:cNvSpPr>
          <p:nvPr>
            <p:ph type="sldNum" sz="quarter" idx="12"/>
          </p:nvPr>
        </p:nvSpPr>
        <p:spPr/>
        <p:txBody>
          <a:bodyPr/>
          <a:lstStyle>
            <a:lvl1pPr>
              <a:defRPr>
                <a:cs typeface="Arial" pitchFamily="34" charset="0"/>
              </a:defRPr>
            </a:lvl1pPr>
          </a:lstStyle>
          <a:p>
            <a:pPr>
              <a:defRPr/>
            </a:pPr>
            <a:fld id="{9A943DDB-01FD-4364-9931-62FD0E86274A}" type="slidenum">
              <a:rPr lang="pt-BR"/>
              <a:pPr>
                <a:defRPr/>
              </a:pPr>
              <a:t>‹n.º›</a:t>
            </a:fld>
            <a:endParaRPr lang="pt-B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bl" preserve="1">
  <p:cSld name="Título e tabel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Tabela 2"/>
          <p:cNvSpPr>
            <a:spLocks noGrp="1"/>
          </p:cNvSpPr>
          <p:nvPr>
            <p:ph type="tbl" idx="1"/>
          </p:nvPr>
        </p:nvSpPr>
        <p:spPr>
          <a:xfrm>
            <a:off x="457200" y="1600200"/>
            <a:ext cx="8229600" cy="4525963"/>
          </a:xfrm>
        </p:spPr>
        <p:txBody>
          <a:bodyPr/>
          <a:lstStyle/>
          <a:p>
            <a:pPr lvl="0"/>
            <a:endParaRPr lang="pt-BR" noProof="0" smtClean="0"/>
          </a:p>
        </p:txBody>
      </p:sp>
      <p:sp>
        <p:nvSpPr>
          <p:cNvPr id="4"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5"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6" name="Rectangle 6"/>
          <p:cNvSpPr>
            <a:spLocks noGrp="1" noChangeArrowheads="1"/>
          </p:cNvSpPr>
          <p:nvPr>
            <p:ph type="sldNum" sz="quarter" idx="12"/>
          </p:nvPr>
        </p:nvSpPr>
        <p:spPr/>
        <p:txBody>
          <a:bodyPr/>
          <a:lstStyle>
            <a:lvl1pPr>
              <a:defRPr>
                <a:cs typeface="Arial" pitchFamily="34" charset="0"/>
              </a:defRPr>
            </a:lvl1pPr>
          </a:lstStyle>
          <a:p>
            <a:pPr>
              <a:defRPr/>
            </a:pPr>
            <a:fld id="{851C6656-1E05-4B38-988D-D61A71C2B9C1}" type="slidenum">
              <a:rPr lang="pt-BR"/>
              <a:pPr>
                <a:defRPr/>
              </a:pPr>
              <a:t>‹n.º›</a:t>
            </a:fld>
            <a:endParaRPr lang="pt-B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chartAndTx" preserve="1">
  <p:cSld name="Título, gráfico e text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sz="half" idx="1"/>
          </p:nvPr>
        </p:nvSpPr>
        <p:spPr>
          <a:xfrm>
            <a:off x="457200" y="1600200"/>
            <a:ext cx="4038600" cy="4525963"/>
          </a:xfrm>
        </p:spPr>
        <p:txBody>
          <a:bodyPr/>
          <a:lstStyle/>
          <a:p>
            <a:pPr lvl="0"/>
            <a:endParaRPr lang="pt-BR" noProof="0" smtClean="0"/>
          </a:p>
        </p:txBody>
      </p:sp>
      <p:sp>
        <p:nvSpPr>
          <p:cNvPr id="4" name="Espaço Reservado para Texto 3"/>
          <p:cNvSpPr>
            <a:spLocks noGrp="1"/>
          </p:cNvSpPr>
          <p:nvPr>
            <p:ph type="body" sz="half" idx="2"/>
          </p:nvPr>
        </p:nvSpPr>
        <p:spPr>
          <a:xfrm>
            <a:off x="4648200" y="1600200"/>
            <a:ext cx="4038600" cy="4525963"/>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6"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7" name="Rectangle 6"/>
          <p:cNvSpPr>
            <a:spLocks noGrp="1" noChangeArrowheads="1"/>
          </p:cNvSpPr>
          <p:nvPr>
            <p:ph type="sldNum" sz="quarter" idx="12"/>
          </p:nvPr>
        </p:nvSpPr>
        <p:spPr/>
        <p:txBody>
          <a:bodyPr/>
          <a:lstStyle>
            <a:lvl1pPr>
              <a:defRPr>
                <a:cs typeface="Arial" pitchFamily="34" charset="0"/>
              </a:defRPr>
            </a:lvl1pPr>
          </a:lstStyle>
          <a:p>
            <a:pPr>
              <a:defRPr/>
            </a:pPr>
            <a:fld id="{CEA270FD-3A14-4EFA-8541-E87C012236F7}" type="slidenum">
              <a:rPr lang="pt-BR"/>
              <a:pPr>
                <a:defRPr/>
              </a:pPr>
              <a:t>‹n.º›</a:t>
            </a:fld>
            <a:endParaRPr lang="pt-B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chart" preserve="1">
  <p:cSld name="Título e gráfic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idx="1"/>
          </p:nvPr>
        </p:nvSpPr>
        <p:spPr>
          <a:xfrm>
            <a:off x="457200" y="1600200"/>
            <a:ext cx="8229600" cy="4525963"/>
          </a:xfrm>
        </p:spPr>
        <p:txBody>
          <a:bodyPr/>
          <a:lstStyle/>
          <a:p>
            <a:pPr lvl="0"/>
            <a:endParaRPr lang="pt-BR" noProof="0" smtClean="0"/>
          </a:p>
        </p:txBody>
      </p:sp>
      <p:sp>
        <p:nvSpPr>
          <p:cNvPr id="4"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5"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6" name="Rectangle 6"/>
          <p:cNvSpPr>
            <a:spLocks noGrp="1" noChangeArrowheads="1"/>
          </p:cNvSpPr>
          <p:nvPr>
            <p:ph type="sldNum" sz="quarter" idx="12"/>
          </p:nvPr>
        </p:nvSpPr>
        <p:spPr/>
        <p:txBody>
          <a:bodyPr/>
          <a:lstStyle>
            <a:lvl1pPr>
              <a:defRPr>
                <a:cs typeface="Arial" pitchFamily="34" charset="0"/>
              </a:defRPr>
            </a:lvl1pPr>
          </a:lstStyle>
          <a:p>
            <a:pPr>
              <a:defRPr/>
            </a:pPr>
            <a:fld id="{0501D2B3-AA94-47AD-95CF-DA50A8D6690E}" type="slidenum">
              <a:rPr lang="pt-BR"/>
              <a:pPr>
                <a:defRPr/>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smtClean="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D3B9ED09-BA72-464B-874D-718818930860}" type="slidenum">
              <a:rPr lang="pt-BR"/>
              <a:pPr>
                <a:defRPr/>
              </a:pPr>
              <a:t>‹n.º›</a:t>
            </a:fld>
            <a:endParaRPr lang="pt-B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3"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4"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5" name="Rectangle 6"/>
          <p:cNvSpPr>
            <a:spLocks noGrp="1" noChangeArrowheads="1"/>
          </p:cNvSpPr>
          <p:nvPr>
            <p:ph type="sldNum" sz="quarter" idx="12"/>
          </p:nvPr>
        </p:nvSpPr>
        <p:spPr/>
        <p:txBody>
          <a:bodyPr/>
          <a:lstStyle>
            <a:lvl1pPr>
              <a:defRPr>
                <a:cs typeface="Arial" pitchFamily="34" charset="0"/>
              </a:defRPr>
            </a:lvl1pPr>
          </a:lstStyle>
          <a:p>
            <a:pPr>
              <a:defRPr/>
            </a:pPr>
            <a:fld id="{8337DEF0-B7F5-4D24-92F9-208D79005B52}" type="slidenum">
              <a:rPr lang="pt-BR"/>
              <a:pPr>
                <a:defRPr/>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theme" Target="../theme/theme2.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theme" Target="../theme/theme3.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Relationship Id="rId16" Type="http://schemas.openxmlformats.org/officeDocument/2006/relationships/theme" Target="../theme/theme4.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theme" Target="../theme/theme5.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9" Type="http://schemas.openxmlformats.org/officeDocument/2006/relationships/slideLayout" Target="../slideLayouts/slideLayout69.xml"/><Relationship Id="rId10"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86.xml"/><Relationship Id="rId12" Type="http://schemas.openxmlformats.org/officeDocument/2006/relationships/slideLayout" Target="../slideLayouts/slideLayout87.xml"/><Relationship Id="rId13" Type="http://schemas.openxmlformats.org/officeDocument/2006/relationships/slideLayout" Target="../slideLayouts/slideLayout88.xml"/><Relationship Id="rId14" Type="http://schemas.openxmlformats.org/officeDocument/2006/relationships/slideLayout" Target="../slideLayouts/slideLayout89.xml"/><Relationship Id="rId15" Type="http://schemas.openxmlformats.org/officeDocument/2006/relationships/slideLayout" Target="../slideLayouts/slideLayout90.xml"/><Relationship Id="rId16" Type="http://schemas.openxmlformats.org/officeDocument/2006/relationships/theme" Target="../theme/theme6.xml"/><Relationship Id="rId1" Type="http://schemas.openxmlformats.org/officeDocument/2006/relationships/slideLayout" Target="../slideLayouts/slideLayout76.xml"/><Relationship Id="rId2" Type="http://schemas.openxmlformats.org/officeDocument/2006/relationships/slideLayout" Target="../slideLayouts/slideLayout77.xml"/><Relationship Id="rId3" Type="http://schemas.openxmlformats.org/officeDocument/2006/relationships/slideLayout" Target="../slideLayouts/slideLayout78.xml"/><Relationship Id="rId4" Type="http://schemas.openxmlformats.org/officeDocument/2006/relationships/slideLayout" Target="../slideLayouts/slideLayout79.xml"/><Relationship Id="rId5" Type="http://schemas.openxmlformats.org/officeDocument/2006/relationships/slideLayout" Target="../slideLayouts/slideLayout80.xml"/><Relationship Id="rId6" Type="http://schemas.openxmlformats.org/officeDocument/2006/relationships/slideLayout" Target="../slideLayouts/slideLayout81.xml"/><Relationship Id="rId7" Type="http://schemas.openxmlformats.org/officeDocument/2006/relationships/slideLayout" Target="../slideLayouts/slideLayout82.xml"/><Relationship Id="rId8" Type="http://schemas.openxmlformats.org/officeDocument/2006/relationships/slideLayout" Target="../slideLayouts/slideLayout83.xml"/><Relationship Id="rId9" Type="http://schemas.openxmlformats.org/officeDocument/2006/relationships/slideLayout" Target="../slideLayouts/slideLayout84.xml"/><Relationship Id="rId10"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smtClean="0"/>
              <a:t>Clique para editar o estilo do título mestre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mn-ea"/>
                <a:cs typeface="+mn-cs"/>
              </a:defRPr>
            </a:lvl1pPr>
          </a:lstStyle>
          <a:p>
            <a:pPr>
              <a:defRPr/>
            </a:pPr>
            <a:endParaRPr lang="pt-B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mn-ea"/>
                <a:cs typeface="+mn-cs"/>
              </a:defRPr>
            </a:lvl1pPr>
          </a:lstStyle>
          <a:p>
            <a:pPr>
              <a:defRPr/>
            </a:pPr>
            <a:endParaRPr lang="pt-B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ＭＳ Ｐゴシック" charset="-128"/>
                <a:cs typeface="+mn-cs"/>
              </a:defRPr>
            </a:lvl1pPr>
          </a:lstStyle>
          <a:p>
            <a:pPr>
              <a:defRPr/>
            </a:pPr>
            <a:fld id="{B1F37835-E1A2-4EEA-A503-5FBC48730FDC}" type="slidenum">
              <a:rPr lang="pt-BR"/>
              <a:pPr>
                <a:defRPr/>
              </a:pPr>
              <a:t>‹n.º›</a:t>
            </a:fld>
            <a:endParaRPr lang="pt-BR"/>
          </a:p>
        </p:txBody>
      </p:sp>
      <p:sp>
        <p:nvSpPr>
          <p:cNvPr id="7" name="Retângulo 6"/>
          <p:cNvSpPr/>
          <p:nvPr userDrawn="1"/>
        </p:nvSpPr>
        <p:spPr>
          <a:xfrm>
            <a:off x="0" y="0"/>
            <a:ext cx="9144000" cy="685800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 bg1="lt1" tx1="dk1" bg2="lt2" tx2="dk2" accent1="accent1" accent2="accent2" accent3="accent3" accent4="accent4" accent5="accent5" accent6="accent6" hlink="hlink" folHlink="folHlink"/>
  <p:sldLayoutIdLst>
    <p:sldLayoutId id="2147484721" r:id="rId1"/>
    <p:sldLayoutId id="2147484722" r:id="rId2"/>
    <p:sldLayoutId id="2147484723" r:id="rId3"/>
    <p:sldLayoutId id="2147484724" r:id="rId4"/>
    <p:sldLayoutId id="2147484725" r:id="rId5"/>
    <p:sldLayoutId id="2147484726" r:id="rId6"/>
    <p:sldLayoutId id="2147484779" r:id="rId7"/>
    <p:sldLayoutId id="2147484780" r:id="rId8"/>
    <p:sldLayoutId id="2147484727" r:id="rId9"/>
    <p:sldLayoutId id="2147484728" r:id="rId10"/>
    <p:sldLayoutId id="2147484729" r:id="rId11"/>
    <p:sldLayoutId id="2147484730" r:id="rId12"/>
    <p:sldLayoutId id="2147484731" r:id="rId13"/>
    <p:sldLayoutId id="2147484732" r:id="rId14"/>
    <p:sldLayoutId id="2147484733" r:id="rId15"/>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smtClean="0"/>
              <a:t>Clique para editar o estilo do título mestre</a:t>
            </a:r>
          </a:p>
        </p:txBody>
      </p:sp>
      <p:sp>
        <p:nvSpPr>
          <p:cNvPr id="717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ea typeface="+mn-ea"/>
                <a:cs typeface="+mn-cs"/>
              </a:defRPr>
            </a:lvl1pPr>
          </a:lstStyle>
          <a:p>
            <a:pPr>
              <a:defRPr/>
            </a:pPr>
            <a:endParaRPr lang="pt-B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ea typeface="+mn-ea"/>
                <a:cs typeface="+mn-cs"/>
              </a:defRPr>
            </a:lvl1pPr>
          </a:lstStyle>
          <a:p>
            <a:pPr>
              <a:defRPr/>
            </a:pPr>
            <a:endParaRPr lang="pt-B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charset="0"/>
                <a:ea typeface="ＭＳ Ｐゴシック" charset="-128"/>
                <a:cs typeface="+mn-cs"/>
              </a:defRPr>
            </a:lvl1pPr>
          </a:lstStyle>
          <a:p>
            <a:pPr>
              <a:defRPr/>
            </a:pPr>
            <a:fld id="{F66B9B22-2688-45E6-A127-82663EBF1179}" type="slidenum">
              <a:rPr lang="pt-BR"/>
              <a:pPr>
                <a:defRPr/>
              </a:pPr>
              <a:t>‹n.º›</a:t>
            </a:fld>
            <a:endParaRPr lang="pt-BR"/>
          </a:p>
        </p:txBody>
      </p:sp>
      <p:sp>
        <p:nvSpPr>
          <p:cNvPr id="7" name="Retângulo 6"/>
          <p:cNvSpPr/>
          <p:nvPr userDrawn="1"/>
        </p:nvSpPr>
        <p:spPr>
          <a:xfrm>
            <a:off x="0" y="0"/>
            <a:ext cx="9144000" cy="685800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 bg1="lt1" tx1="dk1" bg2="lt2" tx2="dk2" accent1="accent1" accent2="accent2" accent3="accent3" accent4="accent4" accent5="accent5" accent6="accent6" hlink="hlink" folHlink="folHlink"/>
  <p:sldLayoutIdLst>
    <p:sldLayoutId id="2147484734" r:id="rId1"/>
    <p:sldLayoutId id="2147484735" r:id="rId2"/>
    <p:sldLayoutId id="2147484736" r:id="rId3"/>
    <p:sldLayoutId id="2147484737" r:id="rId4"/>
    <p:sldLayoutId id="2147484738" r:id="rId5"/>
    <p:sldLayoutId id="2147484739" r:id="rId6"/>
    <p:sldLayoutId id="2147484740" r:id="rId7"/>
    <p:sldLayoutId id="2147484741" r:id="rId8"/>
    <p:sldLayoutId id="2147484742" r:id="rId9"/>
    <p:sldLayoutId id="2147484743" r:id="rId10"/>
    <p:sldLayoutId id="2147484744" r:id="rId11"/>
    <p:sldLayoutId id="2147484745" r:id="rId12"/>
    <p:sldLayoutId id="2147484746" r:id="rId13"/>
    <p:sldLayoutId id="2147484747" r:id="rId14"/>
    <p:sldLayoutId id="2147484748" r:id="rId15"/>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smtClean="0"/>
              <a:t>Clique para editar o estilo do título mestre</a:t>
            </a:r>
          </a:p>
        </p:txBody>
      </p:sp>
      <p:sp>
        <p:nvSpPr>
          <p:cNvPr id="8195"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ea typeface="+mn-ea"/>
                <a:cs typeface="+mn-cs"/>
              </a:defRPr>
            </a:lvl1pPr>
          </a:lstStyle>
          <a:p>
            <a:pPr>
              <a:defRPr/>
            </a:pPr>
            <a:endParaRPr lang="pt-B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ea typeface="+mn-ea"/>
                <a:cs typeface="+mn-cs"/>
              </a:defRPr>
            </a:lvl1pPr>
          </a:lstStyle>
          <a:p>
            <a:pPr>
              <a:defRPr/>
            </a:pPr>
            <a:endParaRPr lang="pt-B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charset="0"/>
                <a:ea typeface="ＭＳ Ｐゴシック" charset="-128"/>
                <a:cs typeface="+mn-cs"/>
              </a:defRPr>
            </a:lvl1pPr>
          </a:lstStyle>
          <a:p>
            <a:pPr>
              <a:defRPr/>
            </a:pPr>
            <a:fld id="{BA172B81-3017-4CD6-8E55-1013C40FA394}" type="slidenum">
              <a:rPr lang="pt-BR"/>
              <a:pPr>
                <a:defRPr/>
              </a:pPr>
              <a:t>‹n.º›</a:t>
            </a:fld>
            <a:endParaRPr lang="pt-BR"/>
          </a:p>
        </p:txBody>
      </p:sp>
    </p:spTree>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4" r:id="rId6"/>
    <p:sldLayoutId id="2147484755" r:id="rId7"/>
    <p:sldLayoutId id="2147484756" r:id="rId8"/>
    <p:sldLayoutId id="2147484757" r:id="rId9"/>
    <p:sldLayoutId id="2147484758" r:id="rId10"/>
    <p:sldLayoutId id="2147484759" r:id="rId11"/>
    <p:sldLayoutId id="2147484760" r:id="rId12"/>
    <p:sldLayoutId id="2147484761" r:id="rId13"/>
    <p:sldLayoutId id="2147484762" r:id="rId14"/>
    <p:sldLayoutId id="2147484763" r:id="rId15"/>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smtClean="0"/>
              <a:t>Clique para editar o estilo do título mestre</a:t>
            </a:r>
          </a:p>
        </p:txBody>
      </p:sp>
      <p:sp>
        <p:nvSpPr>
          <p:cNvPr id="921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ea typeface="+mn-ea"/>
                <a:cs typeface="+mn-cs"/>
              </a:defRPr>
            </a:lvl1pPr>
          </a:lstStyle>
          <a:p>
            <a:pPr>
              <a:defRPr/>
            </a:pPr>
            <a:endParaRPr lang="pt-B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ea typeface="+mn-ea"/>
                <a:cs typeface="+mn-cs"/>
              </a:defRPr>
            </a:lvl1pPr>
          </a:lstStyle>
          <a:p>
            <a:pPr>
              <a:defRPr/>
            </a:pPr>
            <a:endParaRPr lang="pt-B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charset="0"/>
                <a:ea typeface="ＭＳ Ｐゴシック" charset="-128"/>
                <a:cs typeface="+mn-cs"/>
              </a:defRPr>
            </a:lvl1pPr>
          </a:lstStyle>
          <a:p>
            <a:pPr>
              <a:defRPr/>
            </a:pPr>
            <a:fld id="{4B3558E6-7607-445B-BB3D-F94F59F65485}" type="slidenum">
              <a:rPr lang="pt-BR"/>
              <a:pPr>
                <a:defRPr/>
              </a:pPr>
              <a:t>‹n.º›</a:t>
            </a:fld>
            <a:endParaRPr lang="pt-BR"/>
          </a:p>
        </p:txBody>
      </p:sp>
      <p:sp>
        <p:nvSpPr>
          <p:cNvPr id="7" name="Retângulo 6"/>
          <p:cNvSpPr/>
          <p:nvPr userDrawn="1"/>
        </p:nvSpPr>
        <p:spPr>
          <a:xfrm>
            <a:off x="0" y="0"/>
            <a:ext cx="9144000" cy="685800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 bg1="lt1" tx1="dk1" bg2="lt2" tx2="dk2" accent1="accent1" accent2="accent2" accent3="accent3" accent4="accent4" accent5="accent5" accent6="accent6" hlink="hlink" folHlink="folHlink"/>
  <p:sldLayoutIdLst>
    <p:sldLayoutId id="2147484764" r:id="rId1"/>
    <p:sldLayoutId id="2147484765" r:id="rId2"/>
    <p:sldLayoutId id="2147484766" r:id="rId3"/>
    <p:sldLayoutId id="2147484767" r:id="rId4"/>
    <p:sldLayoutId id="2147484768" r:id="rId5"/>
    <p:sldLayoutId id="2147484769" r:id="rId6"/>
    <p:sldLayoutId id="2147484770" r:id="rId7"/>
    <p:sldLayoutId id="2147484771" r:id="rId8"/>
    <p:sldLayoutId id="2147484772" r:id="rId9"/>
    <p:sldLayoutId id="2147484773" r:id="rId10"/>
    <p:sldLayoutId id="2147484774" r:id="rId11"/>
    <p:sldLayoutId id="2147484775" r:id="rId12"/>
    <p:sldLayoutId id="2147484776" r:id="rId13"/>
    <p:sldLayoutId id="2147484777" r:id="rId14"/>
    <p:sldLayoutId id="2147484778" r:id="rId15"/>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smtClean="0"/>
              <a:t>Clique para editar o estilo do título mestre</a:t>
            </a:r>
          </a:p>
        </p:txBody>
      </p:sp>
      <p:sp>
        <p:nvSpPr>
          <p:cNvPr id="1024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ea typeface="+mn-ea"/>
                <a:cs typeface="+mn-cs"/>
              </a:defRPr>
            </a:lvl1pPr>
          </a:lstStyle>
          <a:p>
            <a:pPr>
              <a:defRPr/>
            </a:pPr>
            <a:endParaRPr lang="pt-B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ea typeface="+mn-ea"/>
                <a:cs typeface="+mn-cs"/>
              </a:defRPr>
            </a:lvl1pPr>
          </a:lstStyle>
          <a:p>
            <a:pPr>
              <a:defRPr/>
            </a:pPr>
            <a:endParaRPr lang="pt-B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a:ea typeface="ＭＳ Ｐゴシック" charset="-128"/>
                <a:cs typeface="+mn-cs"/>
              </a:defRPr>
            </a:lvl1pPr>
          </a:lstStyle>
          <a:p>
            <a:pPr>
              <a:defRPr/>
            </a:pPr>
            <a:fld id="{D938FB2E-96B0-488F-BDB6-3F00E02F5FEC}" type="slidenum">
              <a:rPr lang="pt-BR"/>
              <a:pPr>
                <a:defRPr/>
              </a:pPr>
              <a:t>‹n.º›</a:t>
            </a:fld>
            <a:endParaRPr lang="pt-BR"/>
          </a:p>
        </p:txBody>
      </p:sp>
      <p:sp>
        <p:nvSpPr>
          <p:cNvPr id="7" name="Retângulo 6"/>
          <p:cNvSpPr/>
          <p:nvPr userDrawn="1"/>
        </p:nvSpPr>
        <p:spPr>
          <a:xfrm>
            <a:off x="0" y="0"/>
            <a:ext cx="9144000" cy="685800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 id="2147484792" r:id="rId12"/>
    <p:sldLayoutId id="2147484793" r:id="rId13"/>
    <p:sldLayoutId id="2147484794" r:id="rId14"/>
    <p:sldLayoutId id="2147484795" r:id="rId15"/>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smtClean="0"/>
              <a:t>Clique para editar o estilo do título mestre</a:t>
            </a:r>
          </a:p>
        </p:txBody>
      </p:sp>
      <p:sp>
        <p:nvSpPr>
          <p:cNvPr id="1126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ea typeface="+mn-ea"/>
                <a:cs typeface="+mn-cs"/>
              </a:defRPr>
            </a:lvl1pPr>
          </a:lstStyle>
          <a:p>
            <a:pPr>
              <a:defRPr/>
            </a:pPr>
            <a:endParaRPr lang="pt-B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ea typeface="+mn-ea"/>
                <a:cs typeface="+mn-cs"/>
              </a:defRPr>
            </a:lvl1pPr>
          </a:lstStyle>
          <a:p>
            <a:pPr>
              <a:defRPr/>
            </a:pPr>
            <a:endParaRPr lang="pt-B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charset="0"/>
                <a:ea typeface="ＭＳ Ｐゴシック" charset="-128"/>
                <a:cs typeface="+mn-cs"/>
              </a:defRPr>
            </a:lvl1pPr>
          </a:lstStyle>
          <a:p>
            <a:pPr>
              <a:defRPr/>
            </a:pPr>
            <a:fld id="{DF7FE727-7C7C-4D32-9C95-FC1F180C77D1}" type="slidenum">
              <a:rPr lang="pt-BR"/>
              <a:pPr>
                <a:defRPr/>
              </a:pPr>
              <a:t>‹n.º›</a:t>
            </a:fld>
            <a:endParaRPr lang="pt-BR"/>
          </a:p>
        </p:txBody>
      </p:sp>
    </p:spTree>
  </p:cSld>
  <p:clrMap bg1="lt1" tx1="dk1" bg2="lt2" tx2="dk2" accent1="accent1" accent2="accent2" accent3="accent3" accent4="accent4" accent5="accent5" accent6="accent6" hlink="hlink" folHlink="folHlink"/>
  <p:sldLayoutIdLst>
    <p:sldLayoutId id="2147484796" r:id="rId1"/>
    <p:sldLayoutId id="2147484797" r:id="rId2"/>
    <p:sldLayoutId id="2147484798" r:id="rId3"/>
    <p:sldLayoutId id="2147484799" r:id="rId4"/>
    <p:sldLayoutId id="2147484800" r:id="rId5"/>
    <p:sldLayoutId id="2147484801" r:id="rId6"/>
    <p:sldLayoutId id="2147484802" r:id="rId7"/>
    <p:sldLayoutId id="2147484803" r:id="rId8"/>
    <p:sldLayoutId id="2147484804" r:id="rId9"/>
    <p:sldLayoutId id="2147484805" r:id="rId10"/>
    <p:sldLayoutId id="2147484806" r:id="rId11"/>
    <p:sldLayoutId id="2147484807" r:id="rId12"/>
    <p:sldLayoutId id="2147484808" r:id="rId13"/>
    <p:sldLayoutId id="2147484809" r:id="rId14"/>
    <p:sldLayoutId id="2147484810" r:id="rId15"/>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png"/><Relationship Id="rId5" Type="http://schemas.openxmlformats.org/officeDocument/2006/relationships/image" Target="../media/image3.png"/><Relationship Id="rId6" Type="http://schemas.microsoft.com/office/2007/relationships/hdphoto" Target="../media/hdphoto2.wdp"/><Relationship Id="rId7" Type="http://schemas.openxmlformats.org/officeDocument/2006/relationships/image" Target="../media/image4.jpeg"/><Relationship Id="rId8" Type="http://schemas.microsoft.com/office/2007/relationships/hdphoto" Target="../media/hdphoto3.wdp"/><Relationship Id="rId9" Type="http://schemas.openxmlformats.org/officeDocument/2006/relationships/image" Target="../media/image5.JPG"/><Relationship Id="rId10" Type="http://schemas.openxmlformats.org/officeDocument/2006/relationships/image" Target="../media/image6.jp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jpeg"/><Relationship Id="rId9" Type="http://schemas.openxmlformats.org/officeDocument/2006/relationships/image" Target="../media/image29.png"/><Relationship Id="rId1" Type="http://schemas.openxmlformats.org/officeDocument/2006/relationships/slideLayout" Target="../slideLayouts/slideLayout47.xml"/><Relationship Id="rId2"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47.xml"/><Relationship Id="rId2"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3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eg"/><Relationship Id="rId1" Type="http://schemas.openxmlformats.org/officeDocument/2006/relationships/slideLayout" Target="../slideLayouts/slideLayout47.xml"/><Relationship Id="rId2"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4.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jpe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5.xml"/><Relationship Id="rId3"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wmf"/><Relationship Id="rId4" Type="http://schemas.openxmlformats.org/officeDocument/2006/relationships/image" Target="../media/image52.jpeg"/><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54.png"/><Relationship Id="rId5" Type="http://schemas.openxmlformats.org/officeDocument/2006/relationships/oleObject" Target="../embeddings/oleObject1.bin"/><Relationship Id="rId6" Type="http://schemas.openxmlformats.org/officeDocument/2006/relationships/image" Target="../media/image53.wmf"/><Relationship Id="rId7" Type="http://schemas.openxmlformats.org/officeDocument/2006/relationships/oleObject" Target="../embeddings/oleObject2.bin"/><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4.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56.png"/><Relationship Id="rId5" Type="http://schemas.openxmlformats.org/officeDocument/2006/relationships/oleObject" Target="../embeddings/oleObject3.bin"/><Relationship Id="rId6" Type="http://schemas.openxmlformats.org/officeDocument/2006/relationships/image" Target="../media/image53.w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57.png"/><Relationship Id="rId5" Type="http://schemas.openxmlformats.org/officeDocument/2006/relationships/image" Target="../media/image54.png"/><Relationship Id="rId6" Type="http://schemas.openxmlformats.org/officeDocument/2006/relationships/oleObject" Target="../embeddings/oleObject4.bin"/><Relationship Id="rId7" Type="http://schemas.openxmlformats.org/officeDocument/2006/relationships/image" Target="../media/image53.wmf"/><Relationship Id="rId1" Type="http://schemas.openxmlformats.org/officeDocument/2006/relationships/vmlDrawing" Target="../drawings/vmlDrawing3.vml"/><Relationship Id="rId2"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3.xml"/><Relationship Id="rId3" Type="http://schemas.openxmlformats.org/officeDocument/2006/relationships/image" Target="../media/image5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png"/><Relationship Id="rId1" Type="http://schemas.openxmlformats.org/officeDocument/2006/relationships/slideLayout" Target="../slideLayouts/slideLayout61.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61.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7.xml"/><Relationship Id="rId3"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67.jpe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jpeg"/><Relationship Id="rId7"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image" Target="../media/image6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44.gif"/><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3.png"/><Relationship Id="rId5" Type="http://schemas.openxmlformats.org/officeDocument/2006/relationships/image" Target="../media/image44.gif"/><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oleObject" Target="../embeddings/Planilha_do_Microsoft_Excel_97_-_20041.xls"/><Relationship Id="rId5" Type="http://schemas.openxmlformats.org/officeDocument/2006/relationships/image" Target="../media/image76.png"/><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8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hyperlink" Target="http://www.clinicaltrials.gov/" TargetMode="External"/><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7.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5" Type="http://schemas.openxmlformats.org/officeDocument/2006/relationships/image" Target="../media/image2.png"/><Relationship Id="rId6" Type="http://schemas.openxmlformats.org/officeDocument/2006/relationships/image" Target="../media/image3.png"/><Relationship Id="rId7" Type="http://schemas.microsoft.com/office/2007/relationships/hdphoto" Target="../media/hdphoto2.wdp"/><Relationship Id="rId8" Type="http://schemas.openxmlformats.org/officeDocument/2006/relationships/image" Target="../media/image6.jpg"/><Relationship Id="rId9" Type="http://schemas.openxmlformats.org/officeDocument/2006/relationships/image" Target="../media/image4.jpeg"/><Relationship Id="rId10"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4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Rectangle 11"/>
          <p:cNvSpPr>
            <a:spLocks noChangeArrowheads="1"/>
          </p:cNvSpPr>
          <p:nvPr/>
        </p:nvSpPr>
        <p:spPr bwMode="auto">
          <a:xfrm>
            <a:off x="3" y="90102"/>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1200" b="1">
                <a:solidFill>
                  <a:schemeClr val="tx1"/>
                </a:solidFill>
                <a:latin typeface="Arial" charset="0"/>
                <a:ea typeface="Arial" charset="0"/>
                <a:cs typeface="Arial" charset="0"/>
              </a:defRPr>
            </a:lvl1pPr>
            <a:lvl2pPr marL="742950" indent="-285750">
              <a:defRPr sz="1200" b="1">
                <a:solidFill>
                  <a:schemeClr val="tx1"/>
                </a:solidFill>
                <a:latin typeface="Arial" charset="0"/>
                <a:ea typeface="Arial" charset="0"/>
                <a:cs typeface="Arial" charset="0"/>
              </a:defRPr>
            </a:lvl2pPr>
            <a:lvl3pPr marL="1143000" indent="-228600">
              <a:defRPr sz="1200" b="1">
                <a:solidFill>
                  <a:schemeClr val="tx1"/>
                </a:solidFill>
                <a:latin typeface="Arial" charset="0"/>
                <a:ea typeface="Arial" charset="0"/>
                <a:cs typeface="Arial" charset="0"/>
              </a:defRPr>
            </a:lvl3pPr>
            <a:lvl4pPr marL="1600200" indent="-228600">
              <a:defRPr sz="1200" b="1">
                <a:solidFill>
                  <a:schemeClr val="tx1"/>
                </a:solidFill>
                <a:latin typeface="Arial" charset="0"/>
                <a:ea typeface="Arial" charset="0"/>
                <a:cs typeface="Arial" charset="0"/>
              </a:defRPr>
            </a:lvl4pPr>
            <a:lvl5pPr marL="2057400" indent="-228600">
              <a:defRPr sz="12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12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12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12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1200" b="1">
                <a:solidFill>
                  <a:schemeClr val="tx1"/>
                </a:solidFill>
                <a:latin typeface="Arial" charset="0"/>
                <a:ea typeface="Arial" charset="0"/>
                <a:cs typeface="Arial" charset="0"/>
              </a:defRPr>
            </a:lvl9pPr>
          </a:lstStyle>
          <a:p>
            <a:endParaRPr lang="pt-BR" altLang="x-none"/>
          </a:p>
        </p:txBody>
      </p:sp>
      <p:sp>
        <p:nvSpPr>
          <p:cNvPr id="3" name="Rectangle 12"/>
          <p:cNvSpPr>
            <a:spLocks noChangeArrowheads="1"/>
          </p:cNvSpPr>
          <p:nvPr/>
        </p:nvSpPr>
        <p:spPr bwMode="auto">
          <a:xfrm>
            <a:off x="3" y="547302"/>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1200" b="1">
                <a:solidFill>
                  <a:schemeClr val="tx1"/>
                </a:solidFill>
                <a:latin typeface="Arial" charset="0"/>
                <a:ea typeface="Arial" charset="0"/>
                <a:cs typeface="Arial" charset="0"/>
              </a:defRPr>
            </a:lvl1pPr>
            <a:lvl2pPr marL="742950" indent="-285750">
              <a:defRPr sz="1200" b="1">
                <a:solidFill>
                  <a:schemeClr val="tx1"/>
                </a:solidFill>
                <a:latin typeface="Arial" charset="0"/>
                <a:ea typeface="Arial" charset="0"/>
                <a:cs typeface="Arial" charset="0"/>
              </a:defRPr>
            </a:lvl2pPr>
            <a:lvl3pPr marL="1143000" indent="-228600">
              <a:defRPr sz="1200" b="1">
                <a:solidFill>
                  <a:schemeClr val="tx1"/>
                </a:solidFill>
                <a:latin typeface="Arial" charset="0"/>
                <a:ea typeface="Arial" charset="0"/>
                <a:cs typeface="Arial" charset="0"/>
              </a:defRPr>
            </a:lvl3pPr>
            <a:lvl4pPr marL="1600200" indent="-228600">
              <a:defRPr sz="1200" b="1">
                <a:solidFill>
                  <a:schemeClr val="tx1"/>
                </a:solidFill>
                <a:latin typeface="Arial" charset="0"/>
                <a:ea typeface="Arial" charset="0"/>
                <a:cs typeface="Arial" charset="0"/>
              </a:defRPr>
            </a:lvl4pPr>
            <a:lvl5pPr marL="2057400" indent="-228600">
              <a:defRPr sz="12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12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12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12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1200" b="1">
                <a:solidFill>
                  <a:schemeClr val="tx1"/>
                </a:solidFill>
                <a:latin typeface="Arial" charset="0"/>
                <a:ea typeface="Arial" charset="0"/>
                <a:cs typeface="Arial" charset="0"/>
              </a:defRPr>
            </a:lvl9pPr>
          </a:lstStyle>
          <a:p>
            <a:endParaRPr lang="pt-BR" altLang="x-none"/>
          </a:p>
        </p:txBody>
      </p:sp>
      <p:sp>
        <p:nvSpPr>
          <p:cNvPr id="5" name="Rectangle 13"/>
          <p:cNvSpPr>
            <a:spLocks noChangeArrowheads="1"/>
          </p:cNvSpPr>
          <p:nvPr/>
        </p:nvSpPr>
        <p:spPr bwMode="auto">
          <a:xfrm>
            <a:off x="3" y="819838"/>
            <a:ext cx="20313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1200" b="1">
                <a:solidFill>
                  <a:schemeClr val="tx1"/>
                </a:solidFill>
                <a:latin typeface="Arial" charset="0"/>
                <a:ea typeface="Arial" charset="0"/>
                <a:cs typeface="Arial" charset="0"/>
              </a:defRPr>
            </a:lvl1pPr>
            <a:lvl2pPr marL="742950" indent="-285750">
              <a:defRPr sz="1200" b="1">
                <a:solidFill>
                  <a:schemeClr val="tx1"/>
                </a:solidFill>
                <a:latin typeface="Arial" charset="0"/>
                <a:ea typeface="Arial" charset="0"/>
                <a:cs typeface="Arial" charset="0"/>
              </a:defRPr>
            </a:lvl2pPr>
            <a:lvl3pPr marL="1143000" indent="-228600">
              <a:defRPr sz="1200" b="1">
                <a:solidFill>
                  <a:schemeClr val="tx1"/>
                </a:solidFill>
                <a:latin typeface="Arial" charset="0"/>
                <a:ea typeface="Arial" charset="0"/>
                <a:cs typeface="Arial" charset="0"/>
              </a:defRPr>
            </a:lvl3pPr>
            <a:lvl4pPr marL="1600200" indent="-228600">
              <a:defRPr sz="1200" b="1">
                <a:solidFill>
                  <a:schemeClr val="tx1"/>
                </a:solidFill>
                <a:latin typeface="Arial" charset="0"/>
                <a:ea typeface="Arial" charset="0"/>
                <a:cs typeface="Arial" charset="0"/>
              </a:defRPr>
            </a:lvl4pPr>
            <a:lvl5pPr marL="2057400" indent="-228600">
              <a:defRPr sz="12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12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12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12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1200" b="1">
                <a:solidFill>
                  <a:schemeClr val="tx1"/>
                </a:solidFill>
                <a:latin typeface="Arial" charset="0"/>
                <a:ea typeface="Arial" charset="0"/>
                <a:cs typeface="Arial" charset="0"/>
              </a:defRPr>
            </a:lvl9pPr>
          </a:lstStyle>
          <a:p>
            <a:pPr eaLnBrk="1" hangingPunct="1"/>
            <a:r>
              <a:rPr lang="pt-BR" altLang="pt-BR" sz="1800">
                <a:latin typeface="Calibri" charset="0"/>
              </a:rPr>
              <a:t>		</a:t>
            </a:r>
            <a:endParaRPr lang="pt-BR" altLang="pt-BR" sz="1800" b="0">
              <a:latin typeface="Calibri" charset="0"/>
            </a:endParaRPr>
          </a:p>
          <a:p>
            <a:endParaRPr lang="pt-BR" altLang="pt-BR" sz="1800" b="0">
              <a:latin typeface="Calibri" charset="0"/>
            </a:endParaRPr>
          </a:p>
        </p:txBody>
      </p:sp>
      <p:sp>
        <p:nvSpPr>
          <p:cNvPr id="14" name="CaixaDeTexto 13"/>
          <p:cNvSpPr txBox="1"/>
          <p:nvPr/>
        </p:nvSpPr>
        <p:spPr>
          <a:xfrm>
            <a:off x="259554" y="2609617"/>
            <a:ext cx="8642351" cy="1200329"/>
          </a:xfrm>
          <a:prstGeom prst="rect">
            <a:avLst/>
          </a:prstGeom>
          <a:noFill/>
        </p:spPr>
        <p:txBody>
          <a:bodyPr>
            <a:spAutoFit/>
          </a:bodyPr>
          <a:lstStyle/>
          <a:p>
            <a:pPr algn="ctr" eaLnBrk="1" hangingPunct="1">
              <a:defRPr/>
            </a:pPr>
            <a:r>
              <a:rPr lang="pt-BR" sz="4400" b="1" dirty="0" err="1" smtClean="0">
                <a:solidFill>
                  <a:srgbClr val="FFFF00"/>
                </a:solidFill>
                <a:latin typeface="Al Nile" charset="-78"/>
                <a:ea typeface="Al Nile" charset="-78"/>
                <a:cs typeface="Al Nile" charset="-78"/>
              </a:rPr>
              <a:t>Physical</a:t>
            </a:r>
            <a:r>
              <a:rPr lang="pt-BR" sz="4400" b="1" dirty="0" smtClean="0">
                <a:solidFill>
                  <a:srgbClr val="FFFF00"/>
                </a:solidFill>
                <a:latin typeface="Al Nile" charset="-78"/>
                <a:ea typeface="Al Nile" charset="-78"/>
                <a:cs typeface="Al Nile" charset="-78"/>
              </a:rPr>
              <a:t> </a:t>
            </a:r>
            <a:r>
              <a:rPr lang="pt-BR" sz="4400" b="1" dirty="0" err="1" smtClean="0">
                <a:solidFill>
                  <a:srgbClr val="FFFF00"/>
                </a:solidFill>
                <a:latin typeface="Al Nile" charset="-78"/>
                <a:ea typeface="Al Nile" charset="-78"/>
                <a:cs typeface="Al Nile" charset="-78"/>
              </a:rPr>
              <a:t>exercise</a:t>
            </a:r>
            <a:r>
              <a:rPr lang="pt-BR" sz="4400" b="1" dirty="0" smtClean="0">
                <a:solidFill>
                  <a:srgbClr val="FFFF00"/>
                </a:solidFill>
                <a:latin typeface="Al Nile" charset="-78"/>
                <a:ea typeface="Al Nile" charset="-78"/>
                <a:cs typeface="Al Nile" charset="-78"/>
              </a:rPr>
              <a:t> </a:t>
            </a:r>
            <a:r>
              <a:rPr lang="pt-BR" sz="4400" b="1" dirty="0" err="1" smtClean="0">
                <a:solidFill>
                  <a:srgbClr val="FFFF00"/>
                </a:solidFill>
                <a:latin typeface="Al Nile" charset="-78"/>
                <a:ea typeface="Al Nile" charset="-78"/>
                <a:cs typeface="Al Nile" charset="-78"/>
              </a:rPr>
              <a:t>and</a:t>
            </a:r>
            <a:r>
              <a:rPr lang="pt-BR" sz="4400" b="1" dirty="0" smtClean="0">
                <a:solidFill>
                  <a:srgbClr val="FFFF00"/>
                </a:solidFill>
                <a:latin typeface="Al Nile" charset="-78"/>
                <a:ea typeface="Al Nile" charset="-78"/>
                <a:cs typeface="Al Nile" charset="-78"/>
              </a:rPr>
              <a:t> </a:t>
            </a:r>
            <a:r>
              <a:rPr lang="pt-BR" sz="4400" b="1" dirty="0" err="1" smtClean="0">
                <a:solidFill>
                  <a:srgbClr val="FFFF00"/>
                </a:solidFill>
                <a:latin typeface="Al Nile" charset="-78"/>
                <a:ea typeface="Al Nile" charset="-78"/>
                <a:cs typeface="Al Nile" charset="-78"/>
              </a:rPr>
              <a:t>type</a:t>
            </a:r>
            <a:r>
              <a:rPr lang="pt-BR" sz="4400" b="1" dirty="0" smtClean="0">
                <a:solidFill>
                  <a:srgbClr val="FFFF00"/>
                </a:solidFill>
                <a:latin typeface="Al Nile" charset="-78"/>
                <a:ea typeface="Al Nile" charset="-78"/>
                <a:cs typeface="Al Nile" charset="-78"/>
              </a:rPr>
              <a:t> 2 diabetes </a:t>
            </a:r>
          </a:p>
          <a:p>
            <a:pPr algn="ctr" eaLnBrk="1" hangingPunct="1">
              <a:defRPr/>
            </a:pPr>
            <a:r>
              <a:rPr lang="pt-BR" sz="2800" i="1" dirty="0" err="1" smtClean="0">
                <a:solidFill>
                  <a:srgbClr val="FFFF00"/>
                </a:solidFill>
                <a:latin typeface="Al Nile" charset="-78"/>
                <a:ea typeface="Al Nile" charset="-78"/>
                <a:cs typeface="Al Nile" charset="-78"/>
              </a:rPr>
              <a:t>C</a:t>
            </a:r>
            <a:r>
              <a:rPr lang="pt-BR" sz="2800" i="1" dirty="0" err="1" smtClean="0">
                <a:solidFill>
                  <a:srgbClr val="FFFF00"/>
                </a:solidFill>
                <a:latin typeface="Al Nile" charset="-78"/>
                <a:ea typeface="Al Nile" charset="-78"/>
                <a:cs typeface="Al Nile" charset="-78"/>
              </a:rPr>
              <a:t>urrent</a:t>
            </a:r>
            <a:r>
              <a:rPr lang="pt-BR" sz="2800" i="1" dirty="0" smtClean="0">
                <a:solidFill>
                  <a:srgbClr val="FFFF00"/>
                </a:solidFill>
                <a:latin typeface="Al Nile" charset="-78"/>
                <a:ea typeface="Al Nile" charset="-78"/>
                <a:cs typeface="Al Nile" charset="-78"/>
              </a:rPr>
              <a:t> </a:t>
            </a:r>
            <a:r>
              <a:rPr lang="pt-BR" sz="2800" i="1" dirty="0" err="1" smtClean="0">
                <a:solidFill>
                  <a:srgbClr val="FFFF00"/>
                </a:solidFill>
                <a:latin typeface="Al Nile" charset="-78"/>
                <a:ea typeface="Al Nile" charset="-78"/>
                <a:cs typeface="Al Nile" charset="-78"/>
              </a:rPr>
              <a:t>evidence</a:t>
            </a:r>
            <a:r>
              <a:rPr lang="pt-BR" sz="2800" i="1" dirty="0" smtClean="0">
                <a:solidFill>
                  <a:srgbClr val="FFFF00"/>
                </a:solidFill>
                <a:latin typeface="Al Nile" charset="-78"/>
                <a:ea typeface="Al Nile" charset="-78"/>
                <a:cs typeface="Al Nile" charset="-78"/>
              </a:rPr>
              <a:t> for </a:t>
            </a:r>
            <a:r>
              <a:rPr lang="pt-BR" sz="2800" i="1" dirty="0" err="1" smtClean="0">
                <a:solidFill>
                  <a:srgbClr val="FFFF00"/>
                </a:solidFill>
                <a:latin typeface="Al Nile" charset="-78"/>
                <a:ea typeface="Al Nile" charset="-78"/>
                <a:cs typeface="Al Nile" charset="-78"/>
              </a:rPr>
              <a:t>the</a:t>
            </a:r>
            <a:r>
              <a:rPr lang="pt-BR" sz="2800" i="1" dirty="0" smtClean="0">
                <a:solidFill>
                  <a:srgbClr val="FFFF00"/>
                </a:solidFill>
                <a:latin typeface="Al Nile" charset="-78"/>
                <a:ea typeface="Al Nile" charset="-78"/>
                <a:cs typeface="Al Nile" charset="-78"/>
              </a:rPr>
              <a:t> non-</a:t>
            </a:r>
            <a:r>
              <a:rPr lang="pt-BR" sz="2800" i="1" dirty="0" err="1" smtClean="0">
                <a:solidFill>
                  <a:srgbClr val="FFFF00"/>
                </a:solidFill>
                <a:latin typeface="Al Nile" charset="-78"/>
                <a:ea typeface="Al Nile" charset="-78"/>
                <a:cs typeface="Al Nile" charset="-78"/>
              </a:rPr>
              <a:t>pharmacological</a:t>
            </a:r>
            <a:r>
              <a:rPr lang="pt-BR" sz="2800" i="1" dirty="0" smtClean="0">
                <a:solidFill>
                  <a:srgbClr val="FFFF00"/>
                </a:solidFill>
                <a:latin typeface="Al Nile" charset="-78"/>
                <a:ea typeface="Al Nile" charset="-78"/>
                <a:cs typeface="Al Nile" charset="-78"/>
              </a:rPr>
              <a:t> </a:t>
            </a:r>
            <a:r>
              <a:rPr lang="pt-BR" sz="2800" i="1" dirty="0" err="1" smtClean="0">
                <a:solidFill>
                  <a:srgbClr val="FFFF00"/>
                </a:solidFill>
                <a:latin typeface="Al Nile" charset="-78"/>
                <a:ea typeface="Al Nile" charset="-78"/>
                <a:cs typeface="Al Nile" charset="-78"/>
              </a:rPr>
              <a:t>treatment</a:t>
            </a:r>
            <a:endParaRPr lang="pt-BR" sz="6600" i="1" dirty="0" smtClean="0">
              <a:solidFill>
                <a:srgbClr val="FFFF00"/>
              </a:solidFill>
              <a:latin typeface="Al Nile" charset="-78"/>
              <a:ea typeface="Al Nile" charset="-78"/>
              <a:cs typeface="Al Nile" charset="-78"/>
            </a:endParaRPr>
          </a:p>
        </p:txBody>
      </p:sp>
      <p:sp>
        <p:nvSpPr>
          <p:cNvPr id="21" name="CaixaDeTexto 20"/>
          <p:cNvSpPr txBox="1"/>
          <p:nvPr/>
        </p:nvSpPr>
        <p:spPr>
          <a:xfrm>
            <a:off x="-77787" y="127001"/>
            <a:ext cx="9317039" cy="1569660"/>
          </a:xfrm>
          <a:prstGeom prst="rect">
            <a:avLst/>
          </a:prstGeom>
          <a:noFill/>
        </p:spPr>
        <p:txBody>
          <a:bodyPr>
            <a:spAutoFit/>
          </a:bodyPr>
          <a:lstStyle/>
          <a:p>
            <a:pPr algn="ctr">
              <a:defRPr/>
            </a:pPr>
            <a:r>
              <a:rPr lang="pt-BR" sz="2400" b="1" dirty="0" smtClean="0">
                <a:solidFill>
                  <a:schemeClr val="bg2">
                    <a:lumMod val="20000"/>
                    <a:lumOff val="80000"/>
                  </a:schemeClr>
                </a:solidFill>
                <a:ea typeface="Times New Roman" charset="0"/>
                <a:cs typeface="Times New Roman" charset="0"/>
              </a:rPr>
              <a:t>Federal </a:t>
            </a:r>
            <a:r>
              <a:rPr lang="pt-BR" sz="2400" b="1" dirty="0" err="1" smtClean="0">
                <a:solidFill>
                  <a:schemeClr val="bg2">
                    <a:lumMod val="20000"/>
                    <a:lumOff val="80000"/>
                  </a:schemeClr>
                </a:solidFill>
                <a:ea typeface="Times New Roman" charset="0"/>
                <a:cs typeface="Times New Roman" charset="0"/>
              </a:rPr>
              <a:t>University</a:t>
            </a:r>
            <a:r>
              <a:rPr lang="pt-BR" sz="2400" b="1" dirty="0" smtClean="0">
                <a:solidFill>
                  <a:schemeClr val="bg2">
                    <a:lumMod val="20000"/>
                    <a:lumOff val="80000"/>
                  </a:schemeClr>
                </a:solidFill>
                <a:ea typeface="Times New Roman" charset="0"/>
                <a:cs typeface="Times New Roman" charset="0"/>
              </a:rPr>
              <a:t> </a:t>
            </a:r>
            <a:r>
              <a:rPr lang="pt-BR" sz="2400" b="1" dirty="0" err="1" smtClean="0">
                <a:solidFill>
                  <a:schemeClr val="bg2">
                    <a:lumMod val="20000"/>
                    <a:lumOff val="80000"/>
                  </a:schemeClr>
                </a:solidFill>
                <a:ea typeface="Times New Roman" charset="0"/>
                <a:cs typeface="Times New Roman" charset="0"/>
              </a:rPr>
              <a:t>of</a:t>
            </a:r>
            <a:r>
              <a:rPr lang="pt-BR" sz="2400" b="1" dirty="0" smtClean="0">
                <a:solidFill>
                  <a:schemeClr val="bg2">
                    <a:lumMod val="20000"/>
                    <a:lumOff val="80000"/>
                  </a:schemeClr>
                </a:solidFill>
                <a:ea typeface="Times New Roman" charset="0"/>
                <a:cs typeface="Times New Roman" charset="0"/>
              </a:rPr>
              <a:t> Rio Grande do Sul</a:t>
            </a:r>
          </a:p>
          <a:p>
            <a:pPr algn="ctr">
              <a:defRPr/>
            </a:pPr>
            <a:r>
              <a:rPr lang="pt-BR" sz="2400" b="1" dirty="0" err="1" smtClean="0">
                <a:solidFill>
                  <a:schemeClr val="bg2">
                    <a:lumMod val="20000"/>
                    <a:lumOff val="80000"/>
                  </a:schemeClr>
                </a:solidFill>
                <a:ea typeface="Times New Roman" charset="0"/>
                <a:cs typeface="Times New Roman" charset="0"/>
              </a:rPr>
              <a:t>School</a:t>
            </a:r>
            <a:r>
              <a:rPr lang="pt-BR" sz="2400" b="1" dirty="0" smtClean="0">
                <a:solidFill>
                  <a:schemeClr val="bg2">
                    <a:lumMod val="20000"/>
                    <a:lumOff val="80000"/>
                  </a:schemeClr>
                </a:solidFill>
                <a:ea typeface="Times New Roman" charset="0"/>
                <a:cs typeface="Times New Roman" charset="0"/>
              </a:rPr>
              <a:t> </a:t>
            </a:r>
            <a:r>
              <a:rPr lang="pt-BR" sz="2400" b="1" dirty="0" err="1" smtClean="0">
                <a:solidFill>
                  <a:schemeClr val="bg2">
                    <a:lumMod val="20000"/>
                    <a:lumOff val="80000"/>
                  </a:schemeClr>
                </a:solidFill>
                <a:ea typeface="Times New Roman" charset="0"/>
                <a:cs typeface="Times New Roman" charset="0"/>
              </a:rPr>
              <a:t>of</a:t>
            </a:r>
            <a:r>
              <a:rPr lang="pt-BR" sz="2400" b="1" dirty="0" smtClean="0">
                <a:solidFill>
                  <a:schemeClr val="bg2">
                    <a:lumMod val="20000"/>
                    <a:lumOff val="80000"/>
                  </a:schemeClr>
                </a:solidFill>
                <a:ea typeface="Times New Roman" charset="0"/>
                <a:cs typeface="Times New Roman" charset="0"/>
              </a:rPr>
              <a:t> Medicine</a:t>
            </a:r>
            <a:endParaRPr lang="pt-BR" sz="2400" b="1" dirty="0">
              <a:solidFill>
                <a:schemeClr val="bg2">
                  <a:lumMod val="20000"/>
                  <a:lumOff val="80000"/>
                </a:schemeClr>
              </a:solidFill>
              <a:ea typeface="Times New Roman" charset="0"/>
              <a:cs typeface="Times New Roman" charset="0"/>
            </a:endParaRPr>
          </a:p>
          <a:p>
            <a:pPr algn="ctr">
              <a:defRPr/>
            </a:pPr>
            <a:r>
              <a:rPr lang="pt-BR" sz="1600" dirty="0" err="1" smtClean="0">
                <a:solidFill>
                  <a:schemeClr val="bg2">
                    <a:lumMod val="20000"/>
                    <a:lumOff val="80000"/>
                  </a:schemeClr>
                </a:solidFill>
                <a:ea typeface="Times New Roman" charset="0"/>
                <a:cs typeface="Times New Roman" charset="0"/>
              </a:rPr>
              <a:t>Graduation</a:t>
            </a:r>
            <a:r>
              <a:rPr lang="pt-BR" sz="1600" dirty="0" smtClean="0">
                <a:solidFill>
                  <a:schemeClr val="bg2">
                    <a:lumMod val="20000"/>
                    <a:lumOff val="80000"/>
                  </a:schemeClr>
                </a:solidFill>
                <a:ea typeface="Times New Roman" charset="0"/>
                <a:cs typeface="Times New Roman" charset="0"/>
              </a:rPr>
              <a:t> </a:t>
            </a:r>
            <a:r>
              <a:rPr lang="pt-BR" sz="1600" dirty="0" err="1" smtClean="0">
                <a:solidFill>
                  <a:schemeClr val="bg2">
                    <a:lumMod val="20000"/>
                    <a:lumOff val="80000"/>
                  </a:schemeClr>
                </a:solidFill>
                <a:ea typeface="Times New Roman" charset="0"/>
                <a:cs typeface="Times New Roman" charset="0"/>
              </a:rPr>
              <a:t>Program</a:t>
            </a:r>
            <a:r>
              <a:rPr lang="pt-BR" sz="1600" dirty="0" smtClean="0">
                <a:solidFill>
                  <a:schemeClr val="bg2">
                    <a:lumMod val="20000"/>
                    <a:lumOff val="80000"/>
                  </a:schemeClr>
                </a:solidFill>
                <a:ea typeface="Times New Roman" charset="0"/>
                <a:cs typeface="Times New Roman" charset="0"/>
              </a:rPr>
              <a:t> </a:t>
            </a:r>
            <a:r>
              <a:rPr lang="pt-BR" sz="1600" dirty="0" err="1" smtClean="0">
                <a:solidFill>
                  <a:schemeClr val="bg2">
                    <a:lumMod val="20000"/>
                    <a:lumOff val="80000"/>
                  </a:schemeClr>
                </a:solidFill>
                <a:ea typeface="Times New Roman" charset="0"/>
                <a:cs typeface="Times New Roman" charset="0"/>
              </a:rPr>
              <a:t>on</a:t>
            </a:r>
            <a:r>
              <a:rPr lang="pt-BR" sz="1600" dirty="0" smtClean="0">
                <a:solidFill>
                  <a:schemeClr val="bg2">
                    <a:lumMod val="20000"/>
                    <a:lumOff val="80000"/>
                  </a:schemeClr>
                </a:solidFill>
                <a:ea typeface="Times New Roman" charset="0"/>
                <a:cs typeface="Times New Roman" charset="0"/>
              </a:rPr>
              <a:t> </a:t>
            </a:r>
            <a:r>
              <a:rPr lang="pt-BR" sz="1600" dirty="0" err="1" smtClean="0">
                <a:solidFill>
                  <a:schemeClr val="bg2">
                    <a:lumMod val="20000"/>
                    <a:lumOff val="80000"/>
                  </a:schemeClr>
                </a:solidFill>
                <a:ea typeface="Times New Roman" charset="0"/>
                <a:cs typeface="Times New Roman" charset="0"/>
              </a:rPr>
              <a:t>Cardiology</a:t>
            </a:r>
            <a:r>
              <a:rPr lang="pt-BR" sz="1600" dirty="0" smtClean="0">
                <a:solidFill>
                  <a:schemeClr val="bg2">
                    <a:lumMod val="20000"/>
                    <a:lumOff val="80000"/>
                  </a:schemeClr>
                </a:solidFill>
                <a:ea typeface="Times New Roman" charset="0"/>
                <a:cs typeface="Times New Roman" charset="0"/>
              </a:rPr>
              <a:t> </a:t>
            </a:r>
            <a:r>
              <a:rPr lang="pt-BR" sz="1600" dirty="0" err="1" smtClean="0">
                <a:solidFill>
                  <a:schemeClr val="bg2">
                    <a:lumMod val="20000"/>
                    <a:lumOff val="80000"/>
                  </a:schemeClr>
                </a:solidFill>
                <a:ea typeface="Times New Roman" charset="0"/>
                <a:cs typeface="Times New Roman" charset="0"/>
              </a:rPr>
              <a:t>and</a:t>
            </a:r>
            <a:r>
              <a:rPr lang="pt-BR" sz="1600" dirty="0" smtClean="0">
                <a:solidFill>
                  <a:schemeClr val="bg2">
                    <a:lumMod val="20000"/>
                    <a:lumOff val="80000"/>
                  </a:schemeClr>
                </a:solidFill>
                <a:ea typeface="Times New Roman" charset="0"/>
                <a:cs typeface="Times New Roman" charset="0"/>
              </a:rPr>
              <a:t> Cardiovascular </a:t>
            </a:r>
            <a:r>
              <a:rPr lang="pt-BR" sz="1600" dirty="0" err="1" smtClean="0">
                <a:solidFill>
                  <a:schemeClr val="bg2">
                    <a:lumMod val="20000"/>
                    <a:lumOff val="80000"/>
                  </a:schemeClr>
                </a:solidFill>
                <a:ea typeface="Times New Roman" charset="0"/>
                <a:cs typeface="Times New Roman" charset="0"/>
              </a:rPr>
              <a:t>Sciences</a:t>
            </a:r>
            <a:endParaRPr lang="pt-BR" sz="1600" dirty="0">
              <a:solidFill>
                <a:schemeClr val="bg2">
                  <a:lumMod val="20000"/>
                  <a:lumOff val="80000"/>
                </a:schemeClr>
              </a:solidFill>
              <a:ea typeface="Times New Roman" charset="0"/>
              <a:cs typeface="Times New Roman" charset="0"/>
            </a:endParaRPr>
          </a:p>
          <a:p>
            <a:pPr algn="ctr">
              <a:defRPr/>
            </a:pPr>
            <a:r>
              <a:rPr lang="pt-BR" sz="1600" dirty="0">
                <a:solidFill>
                  <a:schemeClr val="bg2">
                    <a:lumMod val="20000"/>
                    <a:lumOff val="80000"/>
                  </a:schemeClr>
                </a:solidFill>
                <a:ea typeface="Times New Roman" charset="0"/>
                <a:cs typeface="Times New Roman" charset="0"/>
              </a:rPr>
              <a:t>Hospital de Clinicas de Porto Alegre</a:t>
            </a:r>
          </a:p>
          <a:p>
            <a:pPr algn="ctr">
              <a:defRPr/>
            </a:pPr>
            <a:r>
              <a:rPr lang="pt-BR" sz="1600" dirty="0" err="1" smtClean="0">
                <a:solidFill>
                  <a:schemeClr val="bg2">
                    <a:lumMod val="20000"/>
                    <a:lumOff val="80000"/>
                  </a:schemeClr>
                </a:solidFill>
                <a:ea typeface="Times New Roman" charset="0"/>
                <a:cs typeface="Times New Roman" charset="0"/>
              </a:rPr>
              <a:t>Exercise</a:t>
            </a:r>
            <a:r>
              <a:rPr lang="pt-BR" sz="1600" dirty="0" smtClean="0">
                <a:solidFill>
                  <a:schemeClr val="bg2">
                    <a:lumMod val="20000"/>
                    <a:lumOff val="80000"/>
                  </a:schemeClr>
                </a:solidFill>
                <a:ea typeface="Times New Roman" charset="0"/>
                <a:cs typeface="Times New Roman" charset="0"/>
              </a:rPr>
              <a:t> </a:t>
            </a:r>
            <a:r>
              <a:rPr lang="pt-BR" sz="1600" dirty="0" err="1" smtClean="0">
                <a:solidFill>
                  <a:schemeClr val="bg2">
                    <a:lumMod val="20000"/>
                    <a:lumOff val="80000"/>
                  </a:schemeClr>
                </a:solidFill>
                <a:ea typeface="Times New Roman" charset="0"/>
                <a:cs typeface="Times New Roman" charset="0"/>
              </a:rPr>
              <a:t>Pathophysiology</a:t>
            </a:r>
            <a:r>
              <a:rPr lang="pt-BR" sz="1600" dirty="0" smtClean="0">
                <a:solidFill>
                  <a:schemeClr val="bg2">
                    <a:lumMod val="20000"/>
                    <a:lumOff val="80000"/>
                  </a:schemeClr>
                </a:solidFill>
                <a:ea typeface="Times New Roman" charset="0"/>
                <a:cs typeface="Times New Roman" charset="0"/>
              </a:rPr>
              <a:t> </a:t>
            </a:r>
            <a:r>
              <a:rPr lang="pt-BR" sz="1600" dirty="0" err="1" smtClean="0">
                <a:solidFill>
                  <a:schemeClr val="bg2">
                    <a:lumMod val="20000"/>
                    <a:lumOff val="80000"/>
                  </a:schemeClr>
                </a:solidFill>
                <a:ea typeface="Times New Roman" charset="0"/>
                <a:cs typeface="Times New Roman" charset="0"/>
              </a:rPr>
              <a:t>Laboratory</a:t>
            </a:r>
            <a:endParaRPr lang="pt-BR" sz="1600" dirty="0">
              <a:solidFill>
                <a:schemeClr val="bg2">
                  <a:lumMod val="20000"/>
                  <a:lumOff val="80000"/>
                </a:schemeClr>
              </a:solidFill>
              <a:ea typeface="Times New Roman" charset="0"/>
              <a:cs typeface="Times New Roman" charset="0"/>
            </a:endParaRPr>
          </a:p>
        </p:txBody>
      </p:sp>
      <p:sp>
        <p:nvSpPr>
          <p:cNvPr id="22" name="Rounded Rectangle 15"/>
          <p:cNvSpPr/>
          <p:nvPr/>
        </p:nvSpPr>
        <p:spPr>
          <a:xfrm>
            <a:off x="-445168" y="6112042"/>
            <a:ext cx="9841831" cy="6617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ângulo 22"/>
          <p:cNvSpPr/>
          <p:nvPr/>
        </p:nvSpPr>
        <p:spPr>
          <a:xfrm flipV="1">
            <a:off x="358774" y="1809131"/>
            <a:ext cx="8443913" cy="46037"/>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200" b="1">
                <a:solidFill>
                  <a:schemeClr val="tx1"/>
                </a:solidFill>
                <a:latin typeface="Arial" charset="0"/>
                <a:ea typeface="Arial" charset="0"/>
                <a:cs typeface="Arial" charset="0"/>
              </a:defRPr>
            </a:lvl1pPr>
            <a:lvl2pPr marL="742950" indent="-285750">
              <a:defRPr sz="1200" b="1">
                <a:solidFill>
                  <a:schemeClr val="tx1"/>
                </a:solidFill>
                <a:latin typeface="Arial" charset="0"/>
                <a:ea typeface="Arial" charset="0"/>
                <a:cs typeface="Arial" charset="0"/>
              </a:defRPr>
            </a:lvl2pPr>
            <a:lvl3pPr marL="1143000" indent="-228600">
              <a:defRPr sz="1200" b="1">
                <a:solidFill>
                  <a:schemeClr val="tx1"/>
                </a:solidFill>
                <a:latin typeface="Arial" charset="0"/>
                <a:ea typeface="Arial" charset="0"/>
                <a:cs typeface="Arial" charset="0"/>
              </a:defRPr>
            </a:lvl3pPr>
            <a:lvl4pPr marL="1600200" indent="-228600">
              <a:defRPr sz="1200" b="1">
                <a:solidFill>
                  <a:schemeClr val="tx1"/>
                </a:solidFill>
                <a:latin typeface="Arial" charset="0"/>
                <a:ea typeface="Arial" charset="0"/>
                <a:cs typeface="Arial" charset="0"/>
              </a:defRPr>
            </a:lvl4pPr>
            <a:lvl5pPr marL="2057400" indent="-228600">
              <a:defRPr sz="12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12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12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12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1200" b="1">
                <a:solidFill>
                  <a:schemeClr val="tx1"/>
                </a:solidFill>
                <a:latin typeface="Arial" charset="0"/>
                <a:ea typeface="Arial" charset="0"/>
                <a:cs typeface="Arial" charset="0"/>
              </a:defRPr>
            </a:lvl9pPr>
          </a:lstStyle>
          <a:p>
            <a:pPr algn="ctr" eaLnBrk="1" hangingPunct="1"/>
            <a:endParaRPr lang="pt-BR" altLang="x-none" sz="1300">
              <a:solidFill>
                <a:srgbClr val="FFFFFF"/>
              </a:solidFill>
            </a:endParaRPr>
          </a:p>
        </p:txBody>
      </p:sp>
      <p:pic>
        <p:nvPicPr>
          <p:cNvPr id="24" name="Imagem 60"/>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419544" y="6160167"/>
            <a:ext cx="666954" cy="55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agem 61"/>
          <p:cNvPicPr>
            <a:picLocks noChangeAspect="1" noChangeArrowheads="1"/>
          </p:cNvPicPr>
          <p:nvPr/>
        </p:nvPicPr>
        <p:blipFill>
          <a:blip r:embed="rId4">
            <a:extLst>
              <a:ext uri="{28A0092B-C50C-407E-A947-70E740481C1C}">
                <a14:useLocalDpi xmlns:a14="http://schemas.microsoft.com/office/drawing/2010/main" val="0"/>
              </a:ext>
            </a:extLst>
          </a:blip>
          <a:srcRect l="9129" t="2522" r="6638" b="3143"/>
          <a:stretch>
            <a:fillRect/>
          </a:stretch>
        </p:blipFill>
        <p:spPr bwMode="auto">
          <a:xfrm>
            <a:off x="6085069" y="6205649"/>
            <a:ext cx="479374" cy="539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Imagem 26"/>
          <p:cNvPicPr>
            <a:picLocks noChangeAspect="1"/>
          </p:cNvPicPr>
          <p:nvPr/>
        </p:nvPicPr>
        <p:blipFill rotWithShape="1">
          <a:blip r:embed="rId5" cstate="print">
            <a:clrChange>
              <a:clrFrom>
                <a:srgbClr val="D8D8D7">
                  <a:alpha val="85098"/>
                </a:srgbClr>
              </a:clrFrom>
              <a:clrTo>
                <a:srgbClr val="D8D8D7">
                  <a:alpha val="0"/>
                </a:srgbClr>
              </a:clrTo>
            </a:clrChange>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l="5686" t="7932" r="7239" b="6381"/>
          <a:stretch/>
        </p:blipFill>
        <p:spPr>
          <a:xfrm>
            <a:off x="4870894" y="6176256"/>
            <a:ext cx="707390" cy="554123"/>
          </a:xfrm>
          <a:prstGeom prst="rect">
            <a:avLst/>
          </a:prstGeom>
          <a:effectLst/>
        </p:spPr>
      </p:pic>
      <p:pic>
        <p:nvPicPr>
          <p:cNvPr id="16" name="Imagem 15"/>
          <p:cNvPicPr/>
          <p:nvPr/>
        </p:nvPicPr>
        <p:blipFill rotWithShape="1">
          <a:blip r:embed="rId7">
            <a:alphaModFix/>
            <a:duotone>
              <a:schemeClr val="accent1">
                <a:shade val="45000"/>
                <a:satMod val="135000"/>
              </a:schemeClr>
              <a:prstClr val="white"/>
            </a:duotone>
            <a:extLst>
              <a:ext uri="{BEBA8EAE-BF5A-486C-A8C5-ECC9F3942E4B}">
                <a14:imgProps xmlns:a14="http://schemas.microsoft.com/office/drawing/2010/main">
                  <a14:imgLayer r:embed="rId8">
                    <a14:imgEffect>
                      <a14:sharpenSoften amount="100000"/>
                    </a14:imgEffect>
                    <a14:imgEffect>
                      <a14:colorTemperature colorTemp="1500"/>
                    </a14:imgEffect>
                    <a14:imgEffect>
                      <a14:saturation sat="400000"/>
                    </a14:imgEffect>
                    <a14:imgEffect>
                      <a14:brightnessContrast contrast="68000"/>
                    </a14:imgEffect>
                  </a14:imgLayer>
                </a14:imgProps>
              </a:ext>
              <a:ext uri="{28A0092B-C50C-407E-A947-70E740481C1C}">
                <a14:useLocalDpi xmlns:a14="http://schemas.microsoft.com/office/drawing/2010/main" val="0"/>
              </a:ext>
            </a:extLst>
          </a:blip>
          <a:srcRect l="13199" t="1" r="13522" b="7343"/>
          <a:stretch/>
        </p:blipFill>
        <p:spPr bwMode="auto">
          <a:xfrm>
            <a:off x="3481854" y="6229088"/>
            <a:ext cx="1090146" cy="458492"/>
          </a:xfrm>
          <a:prstGeom prst="rect">
            <a:avLst/>
          </a:prstGeom>
          <a:ln>
            <a:noFill/>
          </a:ln>
          <a:extLst>
            <a:ext uri="{53640926-AAD7-44D8-BBD7-CCE9431645EC}">
              <a14:shadowObscured xmlns:a14="http://schemas.microsoft.com/office/drawing/2010/main"/>
            </a:ext>
          </a:extLst>
        </p:spPr>
      </p:pic>
      <p:sp>
        <p:nvSpPr>
          <p:cNvPr id="18" name="TextBox 5"/>
          <p:cNvSpPr txBox="1"/>
          <p:nvPr/>
        </p:nvSpPr>
        <p:spPr>
          <a:xfrm>
            <a:off x="3196966" y="4399364"/>
            <a:ext cx="2815194" cy="1261884"/>
          </a:xfrm>
          <a:prstGeom prst="rect">
            <a:avLst/>
          </a:prstGeom>
          <a:noFill/>
        </p:spPr>
        <p:txBody>
          <a:bodyPr wrap="none" rtlCol="0">
            <a:spAutoFit/>
          </a:bodyPr>
          <a:lstStyle/>
          <a:p>
            <a:r>
              <a:rPr lang="en-US" sz="2800" dirty="0" smtClean="0">
                <a:solidFill>
                  <a:srgbClr val="FFFF00"/>
                </a:solidFill>
              </a:rPr>
              <a:t>Lucas </a:t>
            </a:r>
            <a:r>
              <a:rPr lang="en-US" sz="2800" dirty="0" smtClean="0">
                <a:solidFill>
                  <a:srgbClr val="FFFF00"/>
                </a:solidFill>
              </a:rPr>
              <a:t>Helal</a:t>
            </a:r>
          </a:p>
          <a:p>
            <a:r>
              <a:rPr lang="en-US" sz="1200" dirty="0">
                <a:solidFill>
                  <a:schemeClr val="bg1"/>
                </a:solidFill>
              </a:rPr>
              <a:t>Open Science Framework: osf.io/6xzyf</a:t>
            </a:r>
          </a:p>
          <a:p>
            <a:r>
              <a:rPr lang="en-US" sz="1200" dirty="0" smtClean="0">
                <a:solidFill>
                  <a:schemeClr val="bg1"/>
                </a:solidFill>
              </a:rPr>
              <a:t>GitHub:</a:t>
            </a:r>
            <a:r>
              <a:rPr lang="en-US" sz="1200" dirty="0">
                <a:solidFill>
                  <a:schemeClr val="bg1"/>
                </a:solidFill>
              </a:rPr>
              <a:t> https://github.com/lhelal</a:t>
            </a:r>
          </a:p>
          <a:p>
            <a:r>
              <a:rPr lang="en-US" sz="1200" dirty="0">
                <a:solidFill>
                  <a:schemeClr val="bg1"/>
                </a:solidFill>
              </a:rPr>
              <a:t>Twitter: @lucas_helal</a:t>
            </a:r>
            <a:r>
              <a:rPr lang="en-US" sz="1200" dirty="0"/>
              <a:t/>
            </a:r>
            <a:br>
              <a:rPr lang="en-US" sz="1200" dirty="0"/>
            </a:br>
            <a:r>
              <a:rPr lang="en-US" sz="1200" dirty="0" err="1" smtClean="0">
                <a:solidFill>
                  <a:srgbClr val="E614D1"/>
                </a:solidFill>
              </a:rPr>
              <a:t>lucas.helal@ufrgs.br</a:t>
            </a:r>
            <a:endParaRPr lang="en-US" sz="1200" dirty="0">
              <a:solidFill>
                <a:srgbClr val="E614D1"/>
              </a:solidFill>
            </a:endParaRPr>
          </a:p>
        </p:txBody>
      </p:sp>
      <p:pic>
        <p:nvPicPr>
          <p:cNvPr id="19" name="Imagem 7"/>
          <p:cNvPicPr>
            <a:picLocks noChangeAspect="1"/>
          </p:cNvPicPr>
          <p:nvPr/>
        </p:nvPicPr>
        <p:blipFill rotWithShape="1">
          <a:blip r:embed="rId9">
            <a:extLst>
              <a:ext uri="{28A0092B-C50C-407E-A947-70E740481C1C}">
                <a14:useLocalDpi xmlns:a14="http://schemas.microsoft.com/office/drawing/2010/main" val="0"/>
              </a:ext>
            </a:extLst>
          </a:blip>
          <a:srcRect l="18623" t="1926" r="15870" b="271"/>
          <a:stretch/>
        </p:blipFill>
        <p:spPr>
          <a:xfrm>
            <a:off x="1489718" y="4364630"/>
            <a:ext cx="1282082" cy="1296618"/>
          </a:xfrm>
          <a:prstGeom prst="ellipse">
            <a:avLst/>
          </a:prstGeom>
          <a:noFill/>
          <a:ln>
            <a:solidFill>
              <a:schemeClr val="bg2">
                <a:lumMod val="50000"/>
              </a:schemeClr>
            </a:solidFill>
          </a:ln>
        </p:spPr>
      </p:pic>
      <p:pic>
        <p:nvPicPr>
          <p:cNvPr id="20" name="Imagem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73900" y="4429454"/>
            <a:ext cx="1269380" cy="1269380"/>
          </a:xfrm>
          <a:prstGeom prst="rect">
            <a:avLst/>
          </a:prstGeom>
        </p:spPr>
      </p:pic>
    </p:spTree>
    <p:extLst>
      <p:ext uri="{BB962C8B-B14F-4D97-AF65-F5344CB8AC3E}">
        <p14:creationId xmlns:p14="http://schemas.microsoft.com/office/powerpoint/2010/main" val="6347099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cstate="print"/>
          <a:srcRect/>
          <a:stretch>
            <a:fillRect/>
          </a:stretch>
        </p:blipFill>
        <p:spPr bwMode="auto">
          <a:xfrm>
            <a:off x="3132138" y="-26988"/>
            <a:ext cx="2735262" cy="6818313"/>
          </a:xfrm>
          <a:prstGeom prst="rect">
            <a:avLst/>
          </a:prstGeom>
          <a:noFill/>
          <a:ln w="9525">
            <a:noFill/>
            <a:miter lim="800000"/>
            <a:headEnd/>
            <a:tailEnd/>
          </a:ln>
        </p:spPr>
      </p:pic>
      <p:pic>
        <p:nvPicPr>
          <p:cNvPr id="52227" name="Picture 5"/>
          <p:cNvPicPr>
            <a:picLocks noChangeAspect="1" noChangeArrowheads="1"/>
          </p:cNvPicPr>
          <p:nvPr/>
        </p:nvPicPr>
        <p:blipFill>
          <a:blip r:embed="rId3" cstate="print"/>
          <a:srcRect/>
          <a:stretch>
            <a:fillRect/>
          </a:stretch>
        </p:blipFill>
        <p:spPr bwMode="auto">
          <a:xfrm>
            <a:off x="6427788" y="115888"/>
            <a:ext cx="1960562" cy="1225550"/>
          </a:xfrm>
          <a:prstGeom prst="rect">
            <a:avLst/>
          </a:prstGeom>
          <a:noFill/>
          <a:ln w="9525">
            <a:noFill/>
            <a:miter lim="800000"/>
            <a:headEnd/>
            <a:tailEnd/>
          </a:ln>
        </p:spPr>
      </p:pic>
      <p:pic>
        <p:nvPicPr>
          <p:cNvPr id="52228" name="Picture 6"/>
          <p:cNvPicPr>
            <a:picLocks noChangeAspect="1" noChangeArrowheads="1"/>
          </p:cNvPicPr>
          <p:nvPr/>
        </p:nvPicPr>
        <p:blipFill>
          <a:blip r:embed="rId4" cstate="print"/>
          <a:srcRect/>
          <a:stretch>
            <a:fillRect/>
          </a:stretch>
        </p:blipFill>
        <p:spPr bwMode="auto">
          <a:xfrm>
            <a:off x="6742113" y="4868863"/>
            <a:ext cx="2222500" cy="1008062"/>
          </a:xfrm>
          <a:prstGeom prst="rect">
            <a:avLst/>
          </a:prstGeom>
          <a:noFill/>
          <a:ln w="9525">
            <a:noFill/>
            <a:miter lim="800000"/>
            <a:headEnd/>
            <a:tailEnd/>
          </a:ln>
        </p:spPr>
      </p:pic>
      <p:pic>
        <p:nvPicPr>
          <p:cNvPr id="52229" name="Picture 7"/>
          <p:cNvPicPr>
            <a:picLocks noChangeAspect="1" noChangeArrowheads="1"/>
          </p:cNvPicPr>
          <p:nvPr/>
        </p:nvPicPr>
        <p:blipFill>
          <a:blip r:embed="rId5" cstate="print"/>
          <a:srcRect/>
          <a:stretch>
            <a:fillRect/>
          </a:stretch>
        </p:blipFill>
        <p:spPr bwMode="auto">
          <a:xfrm>
            <a:off x="350838" y="4221163"/>
            <a:ext cx="1584325" cy="604837"/>
          </a:xfrm>
          <a:prstGeom prst="rect">
            <a:avLst/>
          </a:prstGeom>
          <a:noFill/>
          <a:ln w="9525">
            <a:noFill/>
            <a:miter lim="800000"/>
            <a:headEnd/>
            <a:tailEnd/>
          </a:ln>
        </p:spPr>
      </p:pic>
      <p:pic>
        <p:nvPicPr>
          <p:cNvPr id="52230" name="Picture 8"/>
          <p:cNvPicPr>
            <a:picLocks noChangeAspect="1" noChangeArrowheads="1"/>
          </p:cNvPicPr>
          <p:nvPr/>
        </p:nvPicPr>
        <p:blipFill>
          <a:blip r:embed="rId6" cstate="print"/>
          <a:srcRect/>
          <a:stretch>
            <a:fillRect/>
          </a:stretch>
        </p:blipFill>
        <p:spPr bwMode="auto">
          <a:xfrm>
            <a:off x="6732588" y="1862138"/>
            <a:ext cx="1498600" cy="1854200"/>
          </a:xfrm>
          <a:prstGeom prst="rect">
            <a:avLst/>
          </a:prstGeom>
          <a:noFill/>
          <a:ln w="9525">
            <a:noFill/>
            <a:miter lim="800000"/>
            <a:headEnd/>
            <a:tailEnd/>
          </a:ln>
        </p:spPr>
      </p:pic>
      <p:pic>
        <p:nvPicPr>
          <p:cNvPr id="52231" name="Picture 9"/>
          <p:cNvPicPr>
            <a:picLocks noChangeAspect="1" noChangeArrowheads="1"/>
          </p:cNvPicPr>
          <p:nvPr/>
        </p:nvPicPr>
        <p:blipFill>
          <a:blip r:embed="rId7" cstate="print"/>
          <a:srcRect/>
          <a:stretch>
            <a:fillRect/>
          </a:stretch>
        </p:blipFill>
        <p:spPr bwMode="auto">
          <a:xfrm>
            <a:off x="900113" y="188913"/>
            <a:ext cx="1301750" cy="1092200"/>
          </a:xfrm>
          <a:prstGeom prst="rect">
            <a:avLst/>
          </a:prstGeom>
          <a:noFill/>
          <a:ln w="9525">
            <a:noFill/>
            <a:miter lim="800000"/>
            <a:headEnd/>
            <a:tailEnd/>
          </a:ln>
        </p:spPr>
      </p:pic>
      <p:pic>
        <p:nvPicPr>
          <p:cNvPr id="52232" name="Picture 10"/>
          <p:cNvPicPr>
            <a:picLocks noChangeAspect="1" noChangeArrowheads="1"/>
          </p:cNvPicPr>
          <p:nvPr/>
        </p:nvPicPr>
        <p:blipFill>
          <a:blip r:embed="rId8" cstate="print"/>
          <a:srcRect/>
          <a:stretch>
            <a:fillRect/>
          </a:stretch>
        </p:blipFill>
        <p:spPr bwMode="auto">
          <a:xfrm>
            <a:off x="611188" y="2133600"/>
            <a:ext cx="1152525" cy="1562100"/>
          </a:xfrm>
          <a:prstGeom prst="rect">
            <a:avLst/>
          </a:prstGeom>
          <a:noFill/>
          <a:ln w="9525">
            <a:noFill/>
            <a:miter lim="800000"/>
            <a:headEnd/>
            <a:tailEnd/>
          </a:ln>
        </p:spPr>
      </p:pic>
      <p:sp>
        <p:nvSpPr>
          <p:cNvPr id="12" name="Elipse 11"/>
          <p:cNvSpPr/>
          <p:nvPr/>
        </p:nvSpPr>
        <p:spPr>
          <a:xfrm>
            <a:off x="4211638" y="620713"/>
            <a:ext cx="144462" cy="144462"/>
          </a:xfrm>
          <a:prstGeom prst="ellipse">
            <a:avLst/>
          </a:prstGeom>
          <a:solidFill>
            <a:schemeClr val="bg1">
              <a:alpha val="87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3" name="Elipse 12"/>
          <p:cNvSpPr/>
          <p:nvPr/>
        </p:nvSpPr>
        <p:spPr>
          <a:xfrm>
            <a:off x="4427538" y="333375"/>
            <a:ext cx="144462" cy="142875"/>
          </a:xfrm>
          <a:prstGeom prst="ellipse">
            <a:avLst/>
          </a:prstGeom>
          <a:solidFill>
            <a:schemeClr val="bg1">
              <a:alpha val="87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4" name="Elipse 13"/>
          <p:cNvSpPr/>
          <p:nvPr/>
        </p:nvSpPr>
        <p:spPr>
          <a:xfrm>
            <a:off x="4572000" y="1916113"/>
            <a:ext cx="144463" cy="144462"/>
          </a:xfrm>
          <a:prstGeom prst="ellipse">
            <a:avLst/>
          </a:prstGeom>
          <a:solidFill>
            <a:schemeClr val="bg1">
              <a:alpha val="87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5" name="Elipse 14"/>
          <p:cNvSpPr/>
          <p:nvPr/>
        </p:nvSpPr>
        <p:spPr>
          <a:xfrm>
            <a:off x="4067175" y="2492375"/>
            <a:ext cx="144463" cy="144463"/>
          </a:xfrm>
          <a:prstGeom prst="ellipse">
            <a:avLst/>
          </a:prstGeom>
          <a:solidFill>
            <a:schemeClr val="bg1">
              <a:alpha val="87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6" name="Elipse 15"/>
          <p:cNvSpPr/>
          <p:nvPr/>
        </p:nvSpPr>
        <p:spPr>
          <a:xfrm>
            <a:off x="3924300" y="4365625"/>
            <a:ext cx="142875" cy="142875"/>
          </a:xfrm>
          <a:prstGeom prst="ellipse">
            <a:avLst/>
          </a:prstGeom>
          <a:solidFill>
            <a:schemeClr val="bg1">
              <a:alpha val="87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7" name="Elipse 16"/>
          <p:cNvSpPr/>
          <p:nvPr/>
        </p:nvSpPr>
        <p:spPr>
          <a:xfrm>
            <a:off x="4787900" y="5229225"/>
            <a:ext cx="144463" cy="144463"/>
          </a:xfrm>
          <a:prstGeom prst="ellipse">
            <a:avLst/>
          </a:prstGeom>
          <a:solidFill>
            <a:schemeClr val="bg1">
              <a:alpha val="87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8" name="Elipse 17"/>
          <p:cNvSpPr/>
          <p:nvPr/>
        </p:nvSpPr>
        <p:spPr>
          <a:xfrm>
            <a:off x="3708400" y="6308725"/>
            <a:ext cx="142875" cy="144463"/>
          </a:xfrm>
          <a:prstGeom prst="ellipse">
            <a:avLst/>
          </a:prstGeom>
          <a:solidFill>
            <a:schemeClr val="bg1">
              <a:alpha val="87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pic>
        <p:nvPicPr>
          <p:cNvPr id="52240" name="Picture 11"/>
          <p:cNvPicPr>
            <a:picLocks noChangeAspect="1" noChangeArrowheads="1"/>
          </p:cNvPicPr>
          <p:nvPr/>
        </p:nvPicPr>
        <p:blipFill>
          <a:blip r:embed="rId9" cstate="print">
            <a:lum contrast="10000"/>
          </a:blip>
          <a:srcRect/>
          <a:stretch>
            <a:fillRect/>
          </a:stretch>
        </p:blipFill>
        <p:spPr bwMode="auto">
          <a:xfrm>
            <a:off x="395288" y="5445125"/>
            <a:ext cx="1549400" cy="1223963"/>
          </a:xfrm>
          <a:prstGeom prst="rect">
            <a:avLst/>
          </a:prstGeom>
          <a:noFill/>
          <a:ln w="9525">
            <a:noFill/>
            <a:miter lim="800000"/>
            <a:headEnd/>
            <a:tailEnd/>
          </a:ln>
        </p:spPr>
      </p:pic>
      <p:cxnSp>
        <p:nvCxnSpPr>
          <p:cNvPr id="21" name="Conector reto 20"/>
          <p:cNvCxnSpPr/>
          <p:nvPr/>
        </p:nvCxnSpPr>
        <p:spPr>
          <a:xfrm>
            <a:off x="4716463" y="404813"/>
            <a:ext cx="1655762"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Conector reto 23"/>
          <p:cNvCxnSpPr/>
          <p:nvPr/>
        </p:nvCxnSpPr>
        <p:spPr>
          <a:xfrm>
            <a:off x="2411413" y="692150"/>
            <a:ext cx="1655762"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Conector reto 24"/>
          <p:cNvCxnSpPr/>
          <p:nvPr/>
        </p:nvCxnSpPr>
        <p:spPr>
          <a:xfrm>
            <a:off x="4787900" y="2060575"/>
            <a:ext cx="1800225"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Conector reto 26"/>
          <p:cNvCxnSpPr/>
          <p:nvPr/>
        </p:nvCxnSpPr>
        <p:spPr>
          <a:xfrm>
            <a:off x="1979613" y="2565400"/>
            <a:ext cx="2016125"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 name="Conector reto 28"/>
          <p:cNvCxnSpPr/>
          <p:nvPr/>
        </p:nvCxnSpPr>
        <p:spPr>
          <a:xfrm>
            <a:off x="2051050" y="4437063"/>
            <a:ext cx="1728788"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Conector reto 30"/>
          <p:cNvCxnSpPr/>
          <p:nvPr/>
        </p:nvCxnSpPr>
        <p:spPr>
          <a:xfrm>
            <a:off x="1908175" y="6381750"/>
            <a:ext cx="1727200"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Conector reto 31"/>
          <p:cNvCxnSpPr/>
          <p:nvPr/>
        </p:nvCxnSpPr>
        <p:spPr>
          <a:xfrm>
            <a:off x="5003800" y="5300663"/>
            <a:ext cx="1655763"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tângulo 3"/>
          <p:cNvSpPr>
            <a:spLocks noChangeArrowheads="1"/>
          </p:cNvSpPr>
          <p:nvPr/>
        </p:nvSpPr>
        <p:spPr bwMode="auto">
          <a:xfrm>
            <a:off x="4760913" y="6521450"/>
            <a:ext cx="4203700" cy="292100"/>
          </a:xfrm>
          <a:prstGeom prst="rect">
            <a:avLst/>
          </a:prstGeom>
          <a:noFill/>
          <a:ln w="9525">
            <a:noFill/>
            <a:miter lim="800000"/>
            <a:headEnd/>
            <a:tailEnd/>
          </a:ln>
        </p:spPr>
        <p:txBody>
          <a:bodyPr wrap="none">
            <a:spAutoFit/>
          </a:bodyPr>
          <a:lstStyle/>
          <a:p>
            <a:r>
              <a:rPr lang="pt-BR" sz="1300" b="1"/>
              <a:t>Trujillo-Santos AJ. Diabetes Care 26:211–215, 2003</a:t>
            </a:r>
          </a:p>
        </p:txBody>
      </p:sp>
      <p:pic>
        <p:nvPicPr>
          <p:cNvPr id="53251" name="Picture 10"/>
          <p:cNvPicPr>
            <a:picLocks noChangeAspect="1" noChangeArrowheads="1"/>
          </p:cNvPicPr>
          <p:nvPr/>
        </p:nvPicPr>
        <p:blipFill>
          <a:blip r:embed="rId2" cstate="print"/>
          <a:srcRect/>
          <a:stretch>
            <a:fillRect/>
          </a:stretch>
        </p:blipFill>
        <p:spPr bwMode="auto">
          <a:xfrm>
            <a:off x="1331913" y="188913"/>
            <a:ext cx="6480175" cy="1455737"/>
          </a:xfrm>
          <a:prstGeom prst="rect">
            <a:avLst/>
          </a:prstGeom>
          <a:noFill/>
          <a:ln w="9525">
            <a:noFill/>
            <a:miter lim="800000"/>
            <a:headEnd/>
            <a:tailEnd/>
          </a:ln>
        </p:spPr>
      </p:pic>
      <p:pic>
        <p:nvPicPr>
          <p:cNvPr id="52235" name="Picture 11"/>
          <p:cNvPicPr>
            <a:picLocks noChangeAspect="1" noChangeArrowheads="1"/>
          </p:cNvPicPr>
          <p:nvPr/>
        </p:nvPicPr>
        <p:blipFill>
          <a:blip r:embed="rId3" cstate="print"/>
          <a:srcRect/>
          <a:stretch>
            <a:fillRect/>
          </a:stretch>
        </p:blipFill>
        <p:spPr bwMode="auto">
          <a:xfrm>
            <a:off x="107504" y="2420888"/>
            <a:ext cx="4229009" cy="2952328"/>
          </a:xfrm>
          <a:prstGeom prst="roundRect">
            <a:avLst>
              <a:gd name="adj" fmla="val 2262"/>
            </a:avLst>
          </a:prstGeom>
          <a:noFill/>
          <a:ln w="9525">
            <a:noFill/>
            <a:miter lim="800000"/>
            <a:headEnd/>
            <a:tailEnd/>
          </a:ln>
        </p:spPr>
      </p:pic>
      <p:pic>
        <p:nvPicPr>
          <p:cNvPr id="52236" name="Picture 12"/>
          <p:cNvPicPr>
            <a:picLocks noChangeAspect="1" noChangeArrowheads="1"/>
          </p:cNvPicPr>
          <p:nvPr/>
        </p:nvPicPr>
        <p:blipFill>
          <a:blip r:embed="rId4" cstate="print"/>
          <a:srcRect/>
          <a:stretch>
            <a:fillRect/>
          </a:stretch>
        </p:blipFill>
        <p:spPr bwMode="auto">
          <a:xfrm>
            <a:off x="4499992" y="2420888"/>
            <a:ext cx="4548339" cy="2952328"/>
          </a:xfrm>
          <a:prstGeom prst="roundRect">
            <a:avLst>
              <a:gd name="adj" fmla="val 1541"/>
            </a:avLst>
          </a:prstGeom>
          <a:noFill/>
          <a:ln w="9525">
            <a:noFill/>
            <a:miter lim="800000"/>
            <a:headEnd/>
            <a:tailEnd/>
          </a:ln>
        </p:spPr>
      </p:pic>
      <p:cxnSp>
        <p:nvCxnSpPr>
          <p:cNvPr id="15" name="Conector de seta reta 14"/>
          <p:cNvCxnSpPr/>
          <p:nvPr/>
        </p:nvCxnSpPr>
        <p:spPr>
          <a:xfrm flipH="1">
            <a:off x="1476375" y="3429000"/>
            <a:ext cx="215900" cy="360363"/>
          </a:xfrm>
          <a:prstGeom prst="straightConnector1">
            <a:avLst/>
          </a:prstGeom>
          <a:ln w="57150">
            <a:solidFill>
              <a:srgbClr val="40D70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cstate="print">
            <a:lum contrast="20000"/>
          </a:blip>
          <a:srcRect/>
          <a:stretch>
            <a:fillRect/>
          </a:stretch>
        </p:blipFill>
        <p:spPr bwMode="auto">
          <a:xfrm>
            <a:off x="1547813" y="2132608"/>
            <a:ext cx="5892800" cy="4176712"/>
          </a:xfrm>
          <a:prstGeom prst="rect">
            <a:avLst/>
          </a:prstGeom>
          <a:noFill/>
          <a:ln w="9525">
            <a:noFill/>
            <a:miter lim="800000"/>
            <a:headEnd/>
            <a:tailEnd/>
          </a:ln>
        </p:spPr>
      </p:pic>
      <p:sp>
        <p:nvSpPr>
          <p:cNvPr id="54275" name="Retângulo 3"/>
          <p:cNvSpPr>
            <a:spLocks noChangeArrowheads="1"/>
          </p:cNvSpPr>
          <p:nvPr/>
        </p:nvSpPr>
        <p:spPr bwMode="auto">
          <a:xfrm>
            <a:off x="5364163" y="6521450"/>
            <a:ext cx="3717925" cy="292100"/>
          </a:xfrm>
          <a:prstGeom prst="rect">
            <a:avLst/>
          </a:prstGeom>
          <a:noFill/>
          <a:ln w="9525">
            <a:noFill/>
            <a:miter lim="800000"/>
            <a:headEnd/>
            <a:tailEnd/>
          </a:ln>
        </p:spPr>
        <p:txBody>
          <a:bodyPr wrap="none">
            <a:spAutoFit/>
          </a:bodyPr>
          <a:lstStyle/>
          <a:p>
            <a:r>
              <a:rPr lang="pt-BR" sz="1300" b="1"/>
              <a:t>Andersen et al. Diabetes 53:1543–1548, 2004</a:t>
            </a:r>
          </a:p>
        </p:txBody>
      </p:sp>
      <p:sp>
        <p:nvSpPr>
          <p:cNvPr id="54276" name="CaixaDeTexto 4"/>
          <p:cNvSpPr txBox="1">
            <a:spLocks noChangeArrowheads="1"/>
          </p:cNvSpPr>
          <p:nvPr/>
        </p:nvSpPr>
        <p:spPr bwMode="auto">
          <a:xfrm>
            <a:off x="215900" y="138113"/>
            <a:ext cx="8532813" cy="554037"/>
          </a:xfrm>
          <a:prstGeom prst="rect">
            <a:avLst/>
          </a:prstGeom>
          <a:noFill/>
          <a:ln w="9525">
            <a:noFill/>
            <a:miter lim="800000"/>
            <a:headEnd/>
            <a:tailEnd/>
          </a:ln>
        </p:spPr>
        <p:txBody>
          <a:bodyPr>
            <a:spAutoFit/>
          </a:bodyPr>
          <a:lstStyle/>
          <a:p>
            <a:pPr algn="ctr"/>
            <a:r>
              <a:rPr lang="pt-BR" sz="3000" b="1">
                <a:solidFill>
                  <a:srgbClr val="000000"/>
                </a:solidFill>
              </a:rPr>
              <a:t>Type 2 Diabetes and Muscle Strength</a:t>
            </a:r>
          </a:p>
        </p:txBody>
      </p:sp>
      <p:cxnSp>
        <p:nvCxnSpPr>
          <p:cNvPr id="6" name="Conector reto 5"/>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4278" name="Retângulo 10"/>
          <p:cNvSpPr>
            <a:spLocks noChangeArrowheads="1"/>
          </p:cNvSpPr>
          <p:nvPr/>
        </p:nvSpPr>
        <p:spPr bwMode="auto">
          <a:xfrm>
            <a:off x="468313" y="981075"/>
            <a:ext cx="3459601" cy="698717"/>
          </a:xfrm>
          <a:prstGeom prst="rect">
            <a:avLst/>
          </a:prstGeom>
          <a:noFill/>
          <a:ln w="9525">
            <a:noFill/>
            <a:miter lim="800000"/>
            <a:headEnd/>
            <a:tailEnd/>
          </a:ln>
        </p:spPr>
        <p:txBody>
          <a:bodyPr wrap="none">
            <a:spAutoFit/>
          </a:bodyPr>
          <a:lstStyle/>
          <a:p>
            <a:pPr>
              <a:lnSpc>
                <a:spcPct val="150000"/>
              </a:lnSpc>
            </a:pPr>
            <a:r>
              <a:rPr lang="pt-BR" sz="1400" b="1">
                <a:solidFill>
                  <a:schemeClr val="bg2">
                    <a:lumMod val="75000"/>
                  </a:schemeClr>
                </a:solidFill>
              </a:rPr>
              <a:t>Patients with T2DM (N=36;  h/m: 23/13)</a:t>
            </a:r>
          </a:p>
          <a:p>
            <a:pPr>
              <a:lnSpc>
                <a:spcPct val="150000"/>
              </a:lnSpc>
            </a:pPr>
            <a:r>
              <a:rPr lang="pt-BR" sz="1400" b="1">
                <a:solidFill>
                  <a:schemeClr val="bg2">
                    <a:lumMod val="75000"/>
                  </a:schemeClr>
                </a:solidFill>
              </a:rPr>
              <a:t>Healthy controls (N=36;  h/m: 23/13)</a:t>
            </a: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1"/>
          <p:cNvPicPr>
            <a:picLocks noChangeAspect="1" noChangeArrowheads="1"/>
          </p:cNvPicPr>
          <p:nvPr/>
        </p:nvPicPr>
        <p:blipFill>
          <a:blip r:embed="rId2" cstate="print">
            <a:lum contrast="10000"/>
          </a:blip>
          <a:srcRect/>
          <a:stretch>
            <a:fillRect/>
          </a:stretch>
        </p:blipFill>
        <p:spPr bwMode="auto">
          <a:xfrm>
            <a:off x="971550" y="1468438"/>
            <a:ext cx="7169150" cy="4552950"/>
          </a:xfrm>
          <a:prstGeom prst="rect">
            <a:avLst/>
          </a:prstGeom>
          <a:noFill/>
          <a:ln w="9525">
            <a:noFill/>
            <a:miter lim="800000"/>
            <a:headEnd/>
            <a:tailEnd/>
          </a:ln>
        </p:spPr>
      </p:pic>
      <p:sp>
        <p:nvSpPr>
          <p:cNvPr id="55299" name="Retângulo 3"/>
          <p:cNvSpPr>
            <a:spLocks noChangeArrowheads="1"/>
          </p:cNvSpPr>
          <p:nvPr/>
        </p:nvSpPr>
        <p:spPr bwMode="auto">
          <a:xfrm>
            <a:off x="5003800" y="6521450"/>
            <a:ext cx="3948113" cy="292100"/>
          </a:xfrm>
          <a:prstGeom prst="rect">
            <a:avLst/>
          </a:prstGeom>
          <a:noFill/>
          <a:ln w="9525">
            <a:noFill/>
            <a:miter lim="800000"/>
            <a:headEnd/>
            <a:tailEnd/>
          </a:ln>
        </p:spPr>
        <p:txBody>
          <a:bodyPr wrap="none">
            <a:spAutoFit/>
          </a:bodyPr>
          <a:lstStyle/>
          <a:p>
            <a:r>
              <a:rPr lang="pt-BR" sz="1300" b="1"/>
              <a:t>Volpato et al. Diabetes Care 35:1672–1679, 2012</a:t>
            </a:r>
          </a:p>
        </p:txBody>
      </p:sp>
      <p:sp>
        <p:nvSpPr>
          <p:cNvPr id="55300" name="CaixaDeTexto 4"/>
          <p:cNvSpPr txBox="1">
            <a:spLocks noChangeArrowheads="1"/>
          </p:cNvSpPr>
          <p:nvPr/>
        </p:nvSpPr>
        <p:spPr bwMode="auto">
          <a:xfrm>
            <a:off x="250825" y="115888"/>
            <a:ext cx="8497888" cy="523875"/>
          </a:xfrm>
          <a:prstGeom prst="rect">
            <a:avLst/>
          </a:prstGeom>
          <a:noFill/>
          <a:ln w="9525">
            <a:noFill/>
            <a:miter lim="800000"/>
            <a:headEnd/>
            <a:tailEnd/>
          </a:ln>
        </p:spPr>
        <p:txBody>
          <a:bodyPr>
            <a:spAutoFit/>
          </a:bodyPr>
          <a:lstStyle/>
          <a:p>
            <a:pPr algn="ctr"/>
            <a:r>
              <a:rPr lang="pt-BR" sz="2800" b="1">
                <a:solidFill>
                  <a:srgbClr val="000000"/>
                </a:solidFill>
              </a:rPr>
              <a:t>Diabetic Myopathy and Functional Impairments</a:t>
            </a:r>
          </a:p>
        </p:txBody>
      </p:sp>
      <p:cxnSp>
        <p:nvCxnSpPr>
          <p:cNvPr id="6" name="Conector reto 5"/>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5302" name="Grupo 12"/>
          <p:cNvGrpSpPr>
            <a:grpSpLocks/>
          </p:cNvGrpSpPr>
          <p:nvPr/>
        </p:nvGrpSpPr>
        <p:grpSpPr bwMode="auto">
          <a:xfrm>
            <a:off x="5548313" y="1555750"/>
            <a:ext cx="2168525" cy="577850"/>
            <a:chOff x="6228184" y="1010211"/>
            <a:chExt cx="2168675" cy="576421"/>
          </a:xfrm>
        </p:grpSpPr>
        <p:sp>
          <p:nvSpPr>
            <p:cNvPr id="12" name="Retângulo 11"/>
            <p:cNvSpPr/>
            <p:nvPr/>
          </p:nvSpPr>
          <p:spPr>
            <a:xfrm>
              <a:off x="6228184" y="1010211"/>
              <a:ext cx="2160736" cy="576421"/>
            </a:xfrm>
            <a:prstGeom prst="rect">
              <a:avLst/>
            </a:prstGeom>
            <a:solidFill>
              <a:schemeClr val="bg1"/>
            </a:solidFill>
            <a:ln w="19050">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7" name="Retângulo 6"/>
            <p:cNvSpPr/>
            <p:nvPr/>
          </p:nvSpPr>
          <p:spPr>
            <a:xfrm>
              <a:off x="6299626" y="1083055"/>
              <a:ext cx="142885" cy="14252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8" name="Retângulo 7"/>
            <p:cNvSpPr/>
            <p:nvPr/>
          </p:nvSpPr>
          <p:spPr>
            <a:xfrm>
              <a:off x="6299626" y="1371266"/>
              <a:ext cx="142885" cy="1441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55307" name="Retângulo 8"/>
            <p:cNvSpPr>
              <a:spLocks noChangeArrowheads="1"/>
            </p:cNvSpPr>
            <p:nvPr/>
          </p:nvSpPr>
          <p:spPr bwMode="auto">
            <a:xfrm>
              <a:off x="6516216" y="1010211"/>
              <a:ext cx="1739579" cy="246221"/>
            </a:xfrm>
            <a:prstGeom prst="rect">
              <a:avLst/>
            </a:prstGeom>
            <a:noFill/>
            <a:ln w="9525">
              <a:noFill/>
              <a:miter lim="800000"/>
              <a:headEnd/>
              <a:tailEnd/>
            </a:ln>
          </p:spPr>
          <p:txBody>
            <a:bodyPr wrap="none">
              <a:spAutoFit/>
            </a:bodyPr>
            <a:lstStyle/>
            <a:p>
              <a:r>
                <a:rPr lang="pt-BR" sz="1000" b="1"/>
                <a:t>Gait speed (4-m distance)</a:t>
              </a:r>
            </a:p>
          </p:txBody>
        </p:sp>
        <p:sp>
          <p:nvSpPr>
            <p:cNvPr id="55308" name="Retângulo 9"/>
            <p:cNvSpPr>
              <a:spLocks noChangeArrowheads="1"/>
            </p:cNvSpPr>
            <p:nvPr/>
          </p:nvSpPr>
          <p:spPr bwMode="auto">
            <a:xfrm>
              <a:off x="6516216" y="1340411"/>
              <a:ext cx="1880643" cy="246221"/>
            </a:xfrm>
            <a:prstGeom prst="rect">
              <a:avLst/>
            </a:prstGeom>
            <a:noFill/>
            <a:ln w="9525">
              <a:noFill/>
              <a:miter lim="800000"/>
              <a:headEnd/>
              <a:tailEnd/>
            </a:ln>
          </p:spPr>
          <p:txBody>
            <a:bodyPr wrap="none">
              <a:spAutoFit/>
            </a:bodyPr>
            <a:lstStyle/>
            <a:p>
              <a:r>
                <a:rPr lang="pt-BR" sz="1000" b="1"/>
                <a:t>Gait speed (400-m distance)</a:t>
              </a:r>
            </a:p>
          </p:txBody>
        </p:sp>
      </p:grpSp>
      <p:cxnSp>
        <p:nvCxnSpPr>
          <p:cNvPr id="15" name="Conector reto 14"/>
          <p:cNvCxnSpPr/>
          <p:nvPr/>
        </p:nvCxnSpPr>
        <p:spPr>
          <a:xfrm flipV="1">
            <a:off x="5651500" y="4365625"/>
            <a:ext cx="0" cy="1223963"/>
          </a:xfrm>
          <a:prstGeom prst="line">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ppt_x"/>
                                          </p:val>
                                        </p:tav>
                                        <p:tav tm="100000">
                                          <p:val>
                                            <p:strVal val="#ppt_x"/>
                                          </p:val>
                                        </p:tav>
                                      </p:tavLst>
                                    </p:anim>
                                    <p:anim calcmode="lin" valueType="num">
                                      <p:cBhvr>
                                        <p:cTn id="8" dur="500" fill="hold"/>
                                        <p:tgtEl>
                                          <p:spTgt spid="15"/>
                                        </p:tgtEl>
                                        <p:attrNameLst>
                                          <p:attrName>ppt_y</p:attrName>
                                        </p:attrNameLst>
                                      </p:cBhvr>
                                      <p:tavLst>
                                        <p:tav tm="0">
                                          <p:val>
                                            <p:strVal val="#ppt_y-#ppt_h/2"/>
                                          </p:val>
                                        </p:tav>
                                        <p:tav tm="100000">
                                          <p:val>
                                            <p:strVal val="#ppt_y"/>
                                          </p:val>
                                        </p:tav>
                                      </p:tavLst>
                                    </p:anim>
                                    <p:anim calcmode="lin" valueType="num">
                                      <p:cBhvr>
                                        <p:cTn id="9" dur="500" fill="hold"/>
                                        <p:tgtEl>
                                          <p:spTgt spid="15"/>
                                        </p:tgtEl>
                                        <p:attrNameLst>
                                          <p:attrName>ppt_w</p:attrName>
                                        </p:attrNameLst>
                                      </p:cBhvr>
                                      <p:tavLst>
                                        <p:tav tm="0">
                                          <p:val>
                                            <p:strVal val="#ppt_w"/>
                                          </p:val>
                                        </p:tav>
                                        <p:tav tm="100000">
                                          <p:val>
                                            <p:strVal val="#ppt_w"/>
                                          </p:val>
                                        </p:tav>
                                      </p:tavLst>
                                    </p:anim>
                                    <p:anim calcmode="lin" valueType="num">
                                      <p:cBhvr>
                                        <p:cTn id="10"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tângulo 3"/>
          <p:cNvSpPr>
            <a:spLocks noChangeArrowheads="1"/>
          </p:cNvSpPr>
          <p:nvPr/>
        </p:nvSpPr>
        <p:spPr bwMode="auto">
          <a:xfrm>
            <a:off x="5003800" y="6521450"/>
            <a:ext cx="3948113" cy="292100"/>
          </a:xfrm>
          <a:prstGeom prst="rect">
            <a:avLst/>
          </a:prstGeom>
          <a:noFill/>
          <a:ln w="9525">
            <a:noFill/>
            <a:miter lim="800000"/>
            <a:headEnd/>
            <a:tailEnd/>
          </a:ln>
        </p:spPr>
        <p:txBody>
          <a:bodyPr wrap="none">
            <a:spAutoFit/>
          </a:bodyPr>
          <a:lstStyle/>
          <a:p>
            <a:r>
              <a:rPr lang="pt-BR" sz="1300" b="1"/>
              <a:t>Volpato et al. Diabetes Care 35:1672–1679, 2012</a:t>
            </a:r>
          </a:p>
        </p:txBody>
      </p:sp>
      <p:sp>
        <p:nvSpPr>
          <p:cNvPr id="56324" name="CaixaDeTexto 4"/>
          <p:cNvSpPr txBox="1">
            <a:spLocks noChangeArrowheads="1"/>
          </p:cNvSpPr>
          <p:nvPr/>
        </p:nvSpPr>
        <p:spPr bwMode="auto">
          <a:xfrm>
            <a:off x="215900" y="138113"/>
            <a:ext cx="8388548" cy="523220"/>
          </a:xfrm>
          <a:prstGeom prst="rect">
            <a:avLst/>
          </a:prstGeom>
          <a:noFill/>
          <a:ln w="9525">
            <a:noFill/>
            <a:miter lim="800000"/>
            <a:headEnd/>
            <a:tailEnd/>
          </a:ln>
        </p:spPr>
        <p:txBody>
          <a:bodyPr wrap="square">
            <a:spAutoFit/>
          </a:bodyPr>
          <a:lstStyle/>
          <a:p>
            <a:r>
              <a:rPr lang="pt-BR" sz="2600" b="1" dirty="0" err="1" smtClean="0">
                <a:solidFill>
                  <a:srgbClr val="000000"/>
                </a:solidFill>
              </a:rPr>
              <a:t>Muscles</a:t>
            </a:r>
            <a:r>
              <a:rPr lang="pt-BR" sz="2600" b="1" dirty="0" smtClean="0">
                <a:solidFill>
                  <a:srgbClr val="000000"/>
                </a:solidFill>
              </a:rPr>
              <a:t> </a:t>
            </a:r>
            <a:r>
              <a:rPr lang="pt-BR" sz="2600" b="1" dirty="0" err="1" smtClean="0">
                <a:solidFill>
                  <a:srgbClr val="000000"/>
                </a:solidFill>
              </a:rPr>
              <a:t>and</a:t>
            </a:r>
            <a:r>
              <a:rPr lang="pt-BR" sz="2600" b="1" dirty="0" smtClean="0">
                <a:solidFill>
                  <a:srgbClr val="000000"/>
                </a:solidFill>
              </a:rPr>
              <a:t> Diabetes in </a:t>
            </a:r>
            <a:r>
              <a:rPr lang="pt-BR" sz="2600" b="1" dirty="0" err="1" smtClean="0">
                <a:solidFill>
                  <a:srgbClr val="000000"/>
                </a:solidFill>
              </a:rPr>
              <a:t>the</a:t>
            </a:r>
            <a:r>
              <a:rPr lang="pt-BR" sz="2600" b="1" dirty="0" smtClean="0">
                <a:solidFill>
                  <a:srgbClr val="000000"/>
                </a:solidFill>
              </a:rPr>
              <a:t> </a:t>
            </a:r>
            <a:r>
              <a:rPr lang="pt-BR" sz="2600" b="1" dirty="0" err="1" smtClean="0">
                <a:solidFill>
                  <a:srgbClr val="000000"/>
                </a:solidFill>
              </a:rPr>
              <a:t>Elderly</a:t>
            </a:r>
            <a:r>
              <a:rPr lang="pt-BR" sz="2600" b="1" dirty="0" smtClean="0">
                <a:solidFill>
                  <a:srgbClr val="000000"/>
                </a:solidFill>
              </a:rPr>
              <a:t>:</a:t>
            </a:r>
            <a:r>
              <a:rPr lang="pt-BR" sz="2800" b="1" dirty="0" smtClean="0">
                <a:solidFill>
                  <a:srgbClr val="000000"/>
                </a:solidFill>
              </a:rPr>
              <a:t> </a:t>
            </a:r>
            <a:r>
              <a:rPr lang="pt-BR" sz="2100" i="1" dirty="0" smtClean="0">
                <a:solidFill>
                  <a:srgbClr val="000000"/>
                </a:solidFill>
              </a:rPr>
              <a:t>DM vs. </a:t>
            </a:r>
            <a:r>
              <a:rPr lang="pt-BR" sz="2100" i="1" dirty="0" err="1" smtClean="0">
                <a:solidFill>
                  <a:srgbClr val="000000"/>
                </a:solidFill>
              </a:rPr>
              <a:t>Non-DM</a:t>
            </a:r>
            <a:endParaRPr lang="pt-BR" sz="2100" b="1" i="1" dirty="0">
              <a:solidFill>
                <a:srgbClr val="000000"/>
              </a:solidFill>
            </a:endParaRPr>
          </a:p>
        </p:txBody>
      </p:sp>
      <p:cxnSp>
        <p:nvCxnSpPr>
          <p:cNvPr id="6" name="Conector reto 5"/>
          <p:cNvCxnSpPr/>
          <p:nvPr/>
        </p:nvCxnSpPr>
        <p:spPr>
          <a:xfrm flipV="1">
            <a:off x="250825" y="764704"/>
            <a:ext cx="7849567" cy="4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6326" name="Retângulo 10"/>
          <p:cNvSpPr>
            <a:spLocks noChangeArrowheads="1"/>
          </p:cNvSpPr>
          <p:nvPr/>
        </p:nvSpPr>
        <p:spPr bwMode="auto">
          <a:xfrm>
            <a:off x="3203848" y="1009035"/>
            <a:ext cx="2807179" cy="1915909"/>
          </a:xfrm>
          <a:prstGeom prst="rect">
            <a:avLst/>
          </a:prstGeom>
          <a:noFill/>
          <a:ln w="9525">
            <a:noFill/>
            <a:miter lim="800000"/>
            <a:headEnd/>
            <a:tailEnd/>
          </a:ln>
        </p:spPr>
        <p:txBody>
          <a:bodyPr wrap="none">
            <a:spAutoFit/>
          </a:bodyPr>
          <a:lstStyle/>
          <a:p>
            <a:pPr>
              <a:lnSpc>
                <a:spcPct val="150000"/>
              </a:lnSpc>
            </a:pPr>
            <a:r>
              <a:rPr lang="pt-BR" sz="2000" dirty="0" err="1"/>
              <a:t>InCHIANTI</a:t>
            </a:r>
            <a:r>
              <a:rPr lang="pt-BR" sz="2000" dirty="0"/>
              <a:t> </a:t>
            </a:r>
            <a:r>
              <a:rPr lang="pt-BR" sz="2000" dirty="0" err="1" smtClean="0"/>
              <a:t>Study</a:t>
            </a:r>
            <a:endParaRPr lang="pt-BR" sz="2000" dirty="0" smtClean="0"/>
          </a:p>
          <a:p>
            <a:pPr>
              <a:lnSpc>
                <a:spcPct val="150000"/>
              </a:lnSpc>
            </a:pPr>
            <a:r>
              <a:rPr lang="it-IT" sz="1700" i="1" dirty="0" smtClean="0">
                <a:solidFill>
                  <a:schemeClr val="tx1">
                    <a:lumMod val="75000"/>
                    <a:lumOff val="25000"/>
                  </a:schemeClr>
                </a:solidFill>
              </a:rPr>
              <a:t>Invecchiare in Chianti</a:t>
            </a:r>
            <a:endParaRPr lang="pt-BR" sz="1700" i="1" dirty="0" smtClean="0">
              <a:solidFill>
                <a:schemeClr val="tx1">
                  <a:lumMod val="75000"/>
                  <a:lumOff val="25000"/>
                </a:schemeClr>
              </a:solidFill>
            </a:endParaRPr>
          </a:p>
          <a:p>
            <a:pPr>
              <a:lnSpc>
                <a:spcPct val="150000"/>
              </a:lnSpc>
            </a:pPr>
            <a:endParaRPr lang="pt-BR" sz="1000" dirty="0"/>
          </a:p>
          <a:p>
            <a:pPr>
              <a:lnSpc>
                <a:spcPct val="150000"/>
              </a:lnSpc>
            </a:pPr>
            <a:r>
              <a:rPr lang="pt-BR" sz="1600" dirty="0"/>
              <a:t>865 </a:t>
            </a:r>
            <a:r>
              <a:rPr lang="pt-BR" sz="1600" dirty="0" err="1"/>
              <a:t>participants</a:t>
            </a:r>
            <a:r>
              <a:rPr lang="pt-BR" sz="1600" dirty="0"/>
              <a:t>  ≥ 65 </a:t>
            </a:r>
            <a:r>
              <a:rPr lang="pt-BR" sz="1600" dirty="0" err="1"/>
              <a:t>yrs</a:t>
            </a:r>
            <a:r>
              <a:rPr lang="pt-BR" sz="1600" dirty="0"/>
              <a:t> </a:t>
            </a:r>
            <a:r>
              <a:rPr lang="pt-BR" sz="1600" dirty="0" err="1"/>
              <a:t>old</a:t>
            </a:r>
            <a:endParaRPr lang="pt-BR" sz="1600" dirty="0"/>
          </a:p>
          <a:p>
            <a:pPr>
              <a:lnSpc>
                <a:spcPct val="150000"/>
              </a:lnSpc>
            </a:pPr>
            <a:r>
              <a:rPr lang="pt-BR" sz="1600" b="1" dirty="0"/>
              <a:t>DM </a:t>
            </a:r>
            <a:r>
              <a:rPr lang="pt-BR" sz="1600" b="1" dirty="0" err="1"/>
              <a:t>group</a:t>
            </a:r>
            <a:r>
              <a:rPr lang="pt-BR" sz="1600" b="1" dirty="0"/>
              <a:t>: N=95 </a:t>
            </a:r>
            <a:r>
              <a:rPr lang="pt-BR" sz="1600" b="1" dirty="0" err="1" smtClean="0"/>
              <a:t>subjects</a:t>
            </a:r>
            <a:endParaRPr lang="pt-BR" sz="1600" b="1" dirty="0" smtClean="0"/>
          </a:p>
        </p:txBody>
      </p:sp>
      <p:sp>
        <p:nvSpPr>
          <p:cNvPr id="20" name="Retângulo 10"/>
          <p:cNvSpPr>
            <a:spLocks noChangeArrowheads="1"/>
          </p:cNvSpPr>
          <p:nvPr/>
        </p:nvSpPr>
        <p:spPr bwMode="auto">
          <a:xfrm>
            <a:off x="2843808" y="5261786"/>
            <a:ext cx="3456384" cy="863676"/>
          </a:xfrm>
          <a:prstGeom prst="roundRect">
            <a:avLst>
              <a:gd name="adj" fmla="val 6823"/>
            </a:avLst>
          </a:prstGeom>
          <a:solidFill>
            <a:schemeClr val="bg1">
              <a:lumMod val="95000"/>
            </a:schemeClr>
          </a:solidFill>
          <a:ln w="9525">
            <a:solidFill>
              <a:schemeClr val="bg2">
                <a:lumMod val="60000"/>
                <a:lumOff val="40000"/>
              </a:schemeClr>
            </a:solidFill>
            <a:miter lim="800000"/>
            <a:headEnd/>
            <a:tailEnd/>
          </a:ln>
        </p:spPr>
        <p:txBody>
          <a:bodyPr wrap="square">
            <a:spAutoFit/>
          </a:bodyPr>
          <a:lstStyle/>
          <a:p>
            <a:pPr algn="ctr">
              <a:lnSpc>
                <a:spcPct val="150000"/>
              </a:lnSpc>
            </a:pPr>
            <a:r>
              <a:rPr lang="pt-BR" b="1" dirty="0" smtClean="0">
                <a:solidFill>
                  <a:srgbClr val="004A82"/>
                </a:solidFill>
              </a:rPr>
              <a:t>Similar </a:t>
            </a:r>
            <a:r>
              <a:rPr lang="pt-BR" b="1" dirty="0" err="1" smtClean="0">
                <a:solidFill>
                  <a:srgbClr val="004A82"/>
                </a:solidFill>
              </a:rPr>
              <a:t>values</a:t>
            </a:r>
            <a:r>
              <a:rPr lang="pt-BR" sz="1600" dirty="0" smtClean="0"/>
              <a:t> </a:t>
            </a:r>
          </a:p>
          <a:p>
            <a:pPr algn="ctr">
              <a:lnSpc>
                <a:spcPct val="150000"/>
              </a:lnSpc>
            </a:pPr>
            <a:r>
              <a:rPr lang="pt-BR" sz="1600" dirty="0" smtClean="0"/>
              <a:t>DM </a:t>
            </a:r>
            <a:r>
              <a:rPr lang="pt-BR" sz="1600" dirty="0" err="1" smtClean="0"/>
              <a:t>not</a:t>
            </a:r>
            <a:r>
              <a:rPr lang="pt-BR" sz="1600" dirty="0" smtClean="0"/>
              <a:t> </a:t>
            </a:r>
            <a:r>
              <a:rPr lang="pt-BR" sz="1600" dirty="0" err="1" smtClean="0"/>
              <a:t>on</a:t>
            </a:r>
            <a:r>
              <a:rPr lang="pt-BR" sz="1600" dirty="0" smtClean="0"/>
              <a:t> </a:t>
            </a:r>
            <a:r>
              <a:rPr lang="pt-BR" sz="1600" dirty="0" err="1" smtClean="0"/>
              <a:t>meds</a:t>
            </a:r>
            <a:r>
              <a:rPr lang="pt-BR" sz="1600" dirty="0" smtClean="0"/>
              <a:t> </a:t>
            </a:r>
            <a:r>
              <a:rPr lang="pt-BR" sz="1600" dirty="0" err="1" smtClean="0"/>
              <a:t>and</a:t>
            </a:r>
            <a:r>
              <a:rPr lang="pt-BR" sz="1600" dirty="0" smtClean="0"/>
              <a:t> </a:t>
            </a:r>
            <a:r>
              <a:rPr lang="pt-BR" sz="1600" dirty="0" err="1" smtClean="0"/>
              <a:t>non-DM</a:t>
            </a:r>
            <a:r>
              <a:rPr lang="pt-BR" sz="1600" dirty="0" smtClean="0"/>
              <a:t> </a:t>
            </a:r>
            <a:r>
              <a:rPr lang="pt-BR" sz="1600" dirty="0" err="1" smtClean="0"/>
              <a:t>older</a:t>
            </a:r>
            <a:endParaRPr lang="pt-BR" sz="1600" b="1" dirty="0" smtClean="0"/>
          </a:p>
        </p:txBody>
      </p:sp>
      <p:pic>
        <p:nvPicPr>
          <p:cNvPr id="25" name="Picture 2" descr="http://inchiantistudy.net/wp/wp-content/uploads/2014/01/Copia-di-fotogre11.png"/>
          <p:cNvPicPr>
            <a:picLocks noChangeAspect="1" noChangeArrowheads="1"/>
          </p:cNvPicPr>
          <p:nvPr/>
        </p:nvPicPr>
        <p:blipFill>
          <a:blip r:embed="rId2" cstate="print"/>
          <a:srcRect/>
          <a:stretch>
            <a:fillRect/>
          </a:stretch>
        </p:blipFill>
        <p:spPr bwMode="auto">
          <a:xfrm>
            <a:off x="323527" y="1124744"/>
            <a:ext cx="2664297" cy="1585565"/>
          </a:xfrm>
          <a:prstGeom prst="roundRect">
            <a:avLst>
              <a:gd name="adj" fmla="val 12117"/>
            </a:avLst>
          </a:prstGeom>
          <a:noFill/>
        </p:spPr>
      </p:pic>
      <p:pic>
        <p:nvPicPr>
          <p:cNvPr id="173060" name="Picture 4" descr="http://www.spcc.edu/uploads/Corporate%20and%20Continuing%20Education/CT/man-entering-ct-scan.jpg"/>
          <p:cNvPicPr>
            <a:picLocks noChangeAspect="1" noChangeArrowheads="1"/>
          </p:cNvPicPr>
          <p:nvPr/>
        </p:nvPicPr>
        <p:blipFill>
          <a:blip r:embed="rId3" cstate="print">
            <a:lum bright="10000"/>
          </a:blip>
          <a:srcRect/>
          <a:stretch>
            <a:fillRect/>
          </a:stretch>
        </p:blipFill>
        <p:spPr bwMode="auto">
          <a:xfrm>
            <a:off x="1763688" y="3356991"/>
            <a:ext cx="2376264" cy="1573473"/>
          </a:xfrm>
          <a:prstGeom prst="rect">
            <a:avLst/>
          </a:prstGeom>
          <a:noFill/>
        </p:spPr>
      </p:pic>
      <p:pic>
        <p:nvPicPr>
          <p:cNvPr id="173062" name="Picture 6" descr="http://www.bu.edu/bostonroc/files/2010/12/chair-guy1.jpg"/>
          <p:cNvPicPr>
            <a:picLocks noChangeAspect="1" noChangeArrowheads="1"/>
          </p:cNvPicPr>
          <p:nvPr/>
        </p:nvPicPr>
        <p:blipFill>
          <a:blip r:embed="rId4" cstate="print"/>
          <a:srcRect/>
          <a:stretch>
            <a:fillRect/>
          </a:stretch>
        </p:blipFill>
        <p:spPr bwMode="auto">
          <a:xfrm>
            <a:off x="5090201" y="3284984"/>
            <a:ext cx="2218103" cy="1656184"/>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de cantos arredondados 18"/>
          <p:cNvSpPr/>
          <p:nvPr/>
        </p:nvSpPr>
        <p:spPr>
          <a:xfrm>
            <a:off x="3707904" y="1772816"/>
            <a:ext cx="5256584" cy="4608512"/>
          </a:xfrm>
          <a:prstGeom prst="roundRect">
            <a:avLst>
              <a:gd name="adj" fmla="val 2380"/>
            </a:avLst>
          </a:prstGeom>
          <a:solidFill>
            <a:schemeClr val="bg1">
              <a:lumMod val="95000"/>
            </a:schemeClr>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323" name="Retângulo 3"/>
          <p:cNvSpPr>
            <a:spLocks noChangeArrowheads="1"/>
          </p:cNvSpPr>
          <p:nvPr/>
        </p:nvSpPr>
        <p:spPr bwMode="auto">
          <a:xfrm>
            <a:off x="5003800" y="6521450"/>
            <a:ext cx="3948113" cy="292100"/>
          </a:xfrm>
          <a:prstGeom prst="rect">
            <a:avLst/>
          </a:prstGeom>
          <a:noFill/>
          <a:ln w="9525">
            <a:noFill/>
            <a:miter lim="800000"/>
            <a:headEnd/>
            <a:tailEnd/>
          </a:ln>
        </p:spPr>
        <p:txBody>
          <a:bodyPr wrap="none">
            <a:spAutoFit/>
          </a:bodyPr>
          <a:lstStyle/>
          <a:p>
            <a:r>
              <a:rPr lang="pt-BR" sz="1300" b="1"/>
              <a:t>Volpato et al. Diabetes Care 35:1672–1679, 2012</a:t>
            </a:r>
          </a:p>
        </p:txBody>
      </p:sp>
      <p:sp>
        <p:nvSpPr>
          <p:cNvPr id="56324" name="CaixaDeTexto 4"/>
          <p:cNvSpPr txBox="1">
            <a:spLocks noChangeArrowheads="1"/>
          </p:cNvSpPr>
          <p:nvPr/>
        </p:nvSpPr>
        <p:spPr bwMode="auto">
          <a:xfrm>
            <a:off x="215900" y="138113"/>
            <a:ext cx="8388548" cy="523220"/>
          </a:xfrm>
          <a:prstGeom prst="rect">
            <a:avLst/>
          </a:prstGeom>
          <a:noFill/>
          <a:ln w="9525">
            <a:noFill/>
            <a:miter lim="800000"/>
            <a:headEnd/>
            <a:tailEnd/>
          </a:ln>
        </p:spPr>
        <p:txBody>
          <a:bodyPr wrap="square">
            <a:spAutoFit/>
          </a:bodyPr>
          <a:lstStyle/>
          <a:p>
            <a:r>
              <a:rPr lang="pt-BR" sz="2600" b="1" dirty="0" err="1" smtClean="0">
                <a:solidFill>
                  <a:srgbClr val="000000"/>
                </a:solidFill>
              </a:rPr>
              <a:t>Muscles</a:t>
            </a:r>
            <a:r>
              <a:rPr lang="pt-BR" sz="2600" b="1" dirty="0" smtClean="0">
                <a:solidFill>
                  <a:srgbClr val="000000"/>
                </a:solidFill>
              </a:rPr>
              <a:t> </a:t>
            </a:r>
            <a:r>
              <a:rPr lang="pt-BR" sz="2600" b="1" dirty="0" err="1" smtClean="0">
                <a:solidFill>
                  <a:srgbClr val="000000"/>
                </a:solidFill>
              </a:rPr>
              <a:t>and</a:t>
            </a:r>
            <a:r>
              <a:rPr lang="pt-BR" sz="2600" b="1" dirty="0" smtClean="0">
                <a:solidFill>
                  <a:srgbClr val="000000"/>
                </a:solidFill>
              </a:rPr>
              <a:t> Diabetes in </a:t>
            </a:r>
            <a:r>
              <a:rPr lang="pt-BR" sz="2600" b="1" dirty="0" err="1" smtClean="0">
                <a:solidFill>
                  <a:srgbClr val="000000"/>
                </a:solidFill>
              </a:rPr>
              <a:t>the</a:t>
            </a:r>
            <a:r>
              <a:rPr lang="pt-BR" sz="2600" b="1" dirty="0" smtClean="0">
                <a:solidFill>
                  <a:srgbClr val="000000"/>
                </a:solidFill>
              </a:rPr>
              <a:t> </a:t>
            </a:r>
            <a:r>
              <a:rPr lang="pt-BR" sz="2600" b="1" dirty="0" err="1" smtClean="0">
                <a:solidFill>
                  <a:srgbClr val="000000"/>
                </a:solidFill>
              </a:rPr>
              <a:t>Elderly</a:t>
            </a:r>
            <a:r>
              <a:rPr lang="pt-BR" sz="2600" b="1" dirty="0" smtClean="0">
                <a:solidFill>
                  <a:srgbClr val="000000"/>
                </a:solidFill>
              </a:rPr>
              <a:t>:</a:t>
            </a:r>
            <a:r>
              <a:rPr lang="pt-BR" sz="2800" b="1" dirty="0" smtClean="0">
                <a:solidFill>
                  <a:srgbClr val="000000"/>
                </a:solidFill>
              </a:rPr>
              <a:t> </a:t>
            </a:r>
            <a:r>
              <a:rPr lang="pt-BR" sz="2100" i="1" dirty="0" smtClean="0">
                <a:solidFill>
                  <a:srgbClr val="000000"/>
                </a:solidFill>
              </a:rPr>
              <a:t>DM vs. </a:t>
            </a:r>
            <a:r>
              <a:rPr lang="pt-BR" sz="2100" i="1" dirty="0" err="1" smtClean="0">
                <a:solidFill>
                  <a:srgbClr val="000000"/>
                </a:solidFill>
              </a:rPr>
              <a:t>Non-DM</a:t>
            </a:r>
            <a:endParaRPr lang="pt-BR" sz="2100" b="1" i="1" dirty="0">
              <a:solidFill>
                <a:srgbClr val="000000"/>
              </a:solidFill>
            </a:endParaRPr>
          </a:p>
        </p:txBody>
      </p:sp>
      <p:cxnSp>
        <p:nvCxnSpPr>
          <p:cNvPr id="6" name="Conector reto 5"/>
          <p:cNvCxnSpPr/>
          <p:nvPr/>
        </p:nvCxnSpPr>
        <p:spPr>
          <a:xfrm flipV="1">
            <a:off x="250825" y="764704"/>
            <a:ext cx="7849567" cy="4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6326" name="Retângulo 10"/>
          <p:cNvSpPr>
            <a:spLocks noChangeArrowheads="1"/>
          </p:cNvSpPr>
          <p:nvPr/>
        </p:nvSpPr>
        <p:spPr bwMode="auto">
          <a:xfrm>
            <a:off x="250825" y="932527"/>
            <a:ext cx="2807179" cy="1292662"/>
          </a:xfrm>
          <a:prstGeom prst="rect">
            <a:avLst/>
          </a:prstGeom>
          <a:noFill/>
          <a:ln w="9525">
            <a:noFill/>
            <a:miter lim="800000"/>
            <a:headEnd/>
            <a:tailEnd/>
          </a:ln>
        </p:spPr>
        <p:txBody>
          <a:bodyPr wrap="none">
            <a:spAutoFit/>
          </a:bodyPr>
          <a:lstStyle/>
          <a:p>
            <a:pPr>
              <a:lnSpc>
                <a:spcPct val="150000"/>
              </a:lnSpc>
            </a:pPr>
            <a:r>
              <a:rPr lang="pt-BR" sz="2000" dirty="0" err="1"/>
              <a:t>InCHIANTI</a:t>
            </a:r>
            <a:r>
              <a:rPr lang="pt-BR" sz="2000" dirty="0"/>
              <a:t> </a:t>
            </a:r>
            <a:r>
              <a:rPr lang="pt-BR" sz="2000" dirty="0" err="1" smtClean="0"/>
              <a:t>Study</a:t>
            </a:r>
            <a:endParaRPr lang="pt-BR" sz="2000" dirty="0"/>
          </a:p>
          <a:p>
            <a:pPr>
              <a:lnSpc>
                <a:spcPct val="150000"/>
              </a:lnSpc>
            </a:pPr>
            <a:r>
              <a:rPr lang="pt-BR" sz="1600" dirty="0"/>
              <a:t>865 </a:t>
            </a:r>
            <a:r>
              <a:rPr lang="pt-BR" sz="1600" dirty="0" err="1"/>
              <a:t>participants</a:t>
            </a:r>
            <a:r>
              <a:rPr lang="pt-BR" sz="1600" dirty="0"/>
              <a:t>  ≥ 65 </a:t>
            </a:r>
            <a:r>
              <a:rPr lang="pt-BR" sz="1600" dirty="0" err="1"/>
              <a:t>yrs</a:t>
            </a:r>
            <a:r>
              <a:rPr lang="pt-BR" sz="1600" dirty="0"/>
              <a:t> </a:t>
            </a:r>
            <a:r>
              <a:rPr lang="pt-BR" sz="1600" dirty="0" err="1"/>
              <a:t>old</a:t>
            </a:r>
            <a:endParaRPr lang="pt-BR" sz="1600" dirty="0"/>
          </a:p>
          <a:p>
            <a:pPr>
              <a:lnSpc>
                <a:spcPct val="150000"/>
              </a:lnSpc>
            </a:pPr>
            <a:r>
              <a:rPr lang="pt-BR" sz="1600" b="1" dirty="0"/>
              <a:t>DM </a:t>
            </a:r>
            <a:r>
              <a:rPr lang="pt-BR" sz="1600" b="1" dirty="0" err="1"/>
              <a:t>group</a:t>
            </a:r>
            <a:r>
              <a:rPr lang="pt-BR" sz="1600" b="1" dirty="0"/>
              <a:t>: N=95 </a:t>
            </a:r>
            <a:r>
              <a:rPr lang="pt-BR" sz="1600" b="1" dirty="0" err="1" smtClean="0"/>
              <a:t>subjects</a:t>
            </a:r>
            <a:endParaRPr lang="pt-BR" sz="1600" b="1" dirty="0" smtClean="0"/>
          </a:p>
        </p:txBody>
      </p:sp>
      <p:sp>
        <p:nvSpPr>
          <p:cNvPr id="12" name="Retângulo 10"/>
          <p:cNvSpPr>
            <a:spLocks noChangeArrowheads="1"/>
          </p:cNvSpPr>
          <p:nvPr/>
        </p:nvSpPr>
        <p:spPr bwMode="auto">
          <a:xfrm>
            <a:off x="3707904" y="1772816"/>
            <a:ext cx="4968552" cy="4550798"/>
          </a:xfrm>
          <a:prstGeom prst="rect">
            <a:avLst/>
          </a:prstGeom>
          <a:noFill/>
          <a:ln w="9525">
            <a:noFill/>
            <a:miter lim="800000"/>
            <a:headEnd/>
            <a:tailEnd/>
          </a:ln>
        </p:spPr>
        <p:txBody>
          <a:bodyPr wrap="square">
            <a:spAutoFit/>
          </a:bodyPr>
          <a:lstStyle/>
          <a:p>
            <a:pPr>
              <a:lnSpc>
                <a:spcPct val="150000"/>
              </a:lnSpc>
            </a:pPr>
            <a:r>
              <a:rPr lang="pt-BR" sz="1500" b="1" dirty="0" err="1" smtClean="0"/>
              <a:t>Muscle</a:t>
            </a:r>
            <a:r>
              <a:rPr lang="pt-BR" sz="1500" b="1" dirty="0" smtClean="0"/>
              <a:t> </a:t>
            </a:r>
            <a:r>
              <a:rPr lang="pt-BR" sz="1500" b="1" dirty="0" err="1" smtClean="0"/>
              <a:t>density</a:t>
            </a:r>
            <a:r>
              <a:rPr lang="pt-BR" sz="1500" b="1" dirty="0" smtClean="0"/>
              <a:t> </a:t>
            </a:r>
            <a:r>
              <a:rPr lang="en-US" sz="1500" b="1" dirty="0" smtClean="0"/>
              <a:t>(mg/cm</a:t>
            </a:r>
            <a:r>
              <a:rPr lang="en-US" sz="1500" b="1" baseline="30000" dirty="0" smtClean="0"/>
              <a:t>3</a:t>
            </a:r>
            <a:r>
              <a:rPr lang="en-US" sz="1500" b="1" dirty="0" smtClean="0"/>
              <a:t>) </a:t>
            </a:r>
            <a:endParaRPr lang="pt-BR" sz="1500" b="1" dirty="0" smtClean="0"/>
          </a:p>
          <a:p>
            <a:pPr>
              <a:lnSpc>
                <a:spcPct val="150000"/>
              </a:lnSpc>
            </a:pPr>
            <a:r>
              <a:rPr lang="en-US" sz="1500" b="1" dirty="0" smtClean="0"/>
              <a:t> </a:t>
            </a:r>
            <a:endParaRPr lang="pt-BR" sz="1500" b="1" dirty="0" smtClean="0"/>
          </a:p>
          <a:p>
            <a:pPr>
              <a:lnSpc>
                <a:spcPct val="150000"/>
              </a:lnSpc>
            </a:pPr>
            <a:r>
              <a:rPr lang="pt-BR" sz="1500" b="1" dirty="0" smtClean="0"/>
              <a:t>Hip </a:t>
            </a:r>
            <a:r>
              <a:rPr lang="pt-BR" sz="1500" b="1" dirty="0" err="1" smtClean="0"/>
              <a:t>abduction</a:t>
            </a:r>
            <a:r>
              <a:rPr lang="pt-BR" sz="1500" b="1" dirty="0" smtClean="0"/>
              <a:t> / </a:t>
            </a:r>
            <a:r>
              <a:rPr lang="pt-BR" sz="1500" b="1" dirty="0" err="1" smtClean="0"/>
              <a:t>adduction</a:t>
            </a:r>
            <a:r>
              <a:rPr lang="pt-BR" sz="1500" b="1" dirty="0" smtClean="0"/>
              <a:t> </a:t>
            </a:r>
            <a:r>
              <a:rPr lang="pt-BR" sz="1500" b="1" dirty="0" err="1" smtClean="0"/>
              <a:t>strength</a:t>
            </a:r>
            <a:r>
              <a:rPr lang="pt-BR" sz="1500" b="1" dirty="0" smtClean="0"/>
              <a:t> (kg)</a:t>
            </a:r>
          </a:p>
          <a:p>
            <a:pPr>
              <a:lnSpc>
                <a:spcPct val="150000"/>
              </a:lnSpc>
            </a:pPr>
            <a:endParaRPr lang="pt-BR" sz="1500" b="1" dirty="0" smtClean="0"/>
          </a:p>
          <a:p>
            <a:pPr>
              <a:lnSpc>
                <a:spcPct val="150000"/>
              </a:lnSpc>
            </a:pPr>
            <a:r>
              <a:rPr lang="pt-BR" sz="1500" b="1" dirty="0" smtClean="0"/>
              <a:t>Hip </a:t>
            </a:r>
            <a:r>
              <a:rPr lang="pt-BR" sz="1500" b="1" dirty="0" err="1" smtClean="0"/>
              <a:t>flexion</a:t>
            </a:r>
            <a:r>
              <a:rPr lang="pt-BR" sz="1500" b="1" dirty="0" smtClean="0"/>
              <a:t> / </a:t>
            </a:r>
            <a:r>
              <a:rPr lang="pt-BR" sz="1500" b="1" dirty="0" err="1" smtClean="0"/>
              <a:t>extension</a:t>
            </a:r>
            <a:r>
              <a:rPr lang="pt-BR" sz="1500" b="1" dirty="0" smtClean="0"/>
              <a:t> </a:t>
            </a:r>
            <a:r>
              <a:rPr lang="pt-BR" sz="1500" b="1" dirty="0" err="1" smtClean="0"/>
              <a:t>strength</a:t>
            </a:r>
            <a:r>
              <a:rPr lang="pt-BR" sz="1500" b="1" dirty="0" smtClean="0"/>
              <a:t> (kg)</a:t>
            </a:r>
          </a:p>
          <a:p>
            <a:pPr>
              <a:lnSpc>
                <a:spcPct val="150000"/>
              </a:lnSpc>
            </a:pPr>
            <a:endParaRPr lang="pt-BR" sz="1500" b="1" dirty="0" smtClean="0"/>
          </a:p>
          <a:p>
            <a:pPr>
              <a:lnSpc>
                <a:spcPct val="150000"/>
              </a:lnSpc>
            </a:pPr>
            <a:r>
              <a:rPr lang="pt-BR" sz="1500" b="1" dirty="0" err="1" smtClean="0"/>
              <a:t>Knee-extension</a:t>
            </a:r>
            <a:r>
              <a:rPr lang="pt-BR" sz="1500" b="1" dirty="0" smtClean="0"/>
              <a:t> torque (</a:t>
            </a:r>
            <a:r>
              <a:rPr lang="pt-BR" sz="1500" b="1" dirty="0" err="1" smtClean="0"/>
              <a:t>Ndm</a:t>
            </a:r>
            <a:r>
              <a:rPr lang="pt-BR" sz="1500" b="1" dirty="0" smtClean="0"/>
              <a:t>/kg)</a:t>
            </a:r>
          </a:p>
          <a:p>
            <a:pPr>
              <a:lnSpc>
                <a:spcPct val="150000"/>
              </a:lnSpc>
            </a:pPr>
            <a:endParaRPr lang="en-US" sz="1500" b="1" dirty="0" smtClean="0"/>
          </a:p>
          <a:p>
            <a:pPr>
              <a:lnSpc>
                <a:spcPct val="150000"/>
              </a:lnSpc>
            </a:pPr>
            <a:r>
              <a:rPr lang="en-US" sz="1500" b="1" dirty="0" smtClean="0"/>
              <a:t>Ankle strength (kg)</a:t>
            </a:r>
          </a:p>
          <a:p>
            <a:pPr>
              <a:lnSpc>
                <a:spcPct val="150000"/>
              </a:lnSpc>
            </a:pPr>
            <a:endParaRPr lang="en-US" sz="1500" b="1" dirty="0" smtClean="0"/>
          </a:p>
          <a:p>
            <a:pPr>
              <a:lnSpc>
                <a:spcPct val="150000"/>
              </a:lnSpc>
            </a:pPr>
            <a:r>
              <a:rPr lang="en-US" sz="1500" b="1" dirty="0" smtClean="0"/>
              <a:t>Muscle power (W)</a:t>
            </a:r>
          </a:p>
          <a:p>
            <a:pPr>
              <a:lnSpc>
                <a:spcPct val="150000"/>
              </a:lnSpc>
            </a:pPr>
            <a:endParaRPr lang="en-US" sz="1500" b="1" dirty="0" smtClean="0"/>
          </a:p>
          <a:p>
            <a:pPr>
              <a:lnSpc>
                <a:spcPct val="150000"/>
              </a:lnSpc>
            </a:pPr>
            <a:r>
              <a:rPr lang="en-US" sz="1500" b="1" dirty="0" smtClean="0"/>
              <a:t>Muscle quality (kg/cm</a:t>
            </a:r>
            <a:r>
              <a:rPr lang="en-US" sz="1500" b="1" baseline="30000" dirty="0" smtClean="0"/>
              <a:t>2</a:t>
            </a:r>
            <a:r>
              <a:rPr lang="en-US" sz="1500" b="1" dirty="0" smtClean="0"/>
              <a:t>)</a:t>
            </a:r>
            <a:endParaRPr lang="pt-BR" sz="1500" b="1" dirty="0"/>
          </a:p>
        </p:txBody>
      </p:sp>
      <p:sp>
        <p:nvSpPr>
          <p:cNvPr id="18" name="Retângulo 10"/>
          <p:cNvSpPr>
            <a:spLocks noChangeArrowheads="1"/>
          </p:cNvSpPr>
          <p:nvPr/>
        </p:nvSpPr>
        <p:spPr bwMode="auto">
          <a:xfrm>
            <a:off x="7604694" y="1749358"/>
            <a:ext cx="1431802" cy="4640245"/>
          </a:xfrm>
          <a:prstGeom prst="rect">
            <a:avLst/>
          </a:prstGeom>
          <a:noFill/>
          <a:ln w="9525">
            <a:noFill/>
            <a:miter lim="800000"/>
            <a:headEnd/>
            <a:tailEnd/>
          </a:ln>
        </p:spPr>
        <p:txBody>
          <a:bodyPr wrap="none">
            <a:spAutoFit/>
          </a:bodyPr>
          <a:lstStyle/>
          <a:p>
            <a:pPr>
              <a:lnSpc>
                <a:spcPct val="150000"/>
              </a:lnSpc>
            </a:pPr>
            <a:r>
              <a:rPr lang="en-US" sz="1600" b="1" dirty="0" smtClean="0">
                <a:solidFill>
                  <a:srgbClr val="FF0000"/>
                </a:solidFill>
              </a:rPr>
              <a:t>-2%</a:t>
            </a:r>
            <a:endParaRPr lang="pt-BR" sz="1600" b="1" dirty="0" smtClean="0">
              <a:solidFill>
                <a:srgbClr val="FF0000"/>
              </a:solidFill>
            </a:endParaRPr>
          </a:p>
          <a:p>
            <a:pPr>
              <a:lnSpc>
                <a:spcPct val="150000"/>
              </a:lnSpc>
            </a:pPr>
            <a:endParaRPr lang="pt-BR" sz="1400" b="1" dirty="0" smtClean="0">
              <a:solidFill>
                <a:srgbClr val="FF0000"/>
              </a:solidFill>
            </a:endParaRPr>
          </a:p>
          <a:p>
            <a:pPr>
              <a:lnSpc>
                <a:spcPct val="150000"/>
              </a:lnSpc>
            </a:pPr>
            <a:r>
              <a:rPr lang="pt-BR" sz="1600" b="1" dirty="0" smtClean="0">
                <a:solidFill>
                  <a:srgbClr val="FF0000"/>
                </a:solidFill>
              </a:rPr>
              <a:t>- 10%  / -20%</a:t>
            </a:r>
          </a:p>
          <a:p>
            <a:pPr>
              <a:lnSpc>
                <a:spcPct val="150000"/>
              </a:lnSpc>
            </a:pPr>
            <a:endParaRPr lang="pt-BR" sz="1600" b="1" dirty="0" smtClean="0">
              <a:solidFill>
                <a:srgbClr val="FF0000"/>
              </a:solidFill>
            </a:endParaRPr>
          </a:p>
          <a:p>
            <a:pPr>
              <a:lnSpc>
                <a:spcPct val="150000"/>
              </a:lnSpc>
            </a:pPr>
            <a:r>
              <a:rPr lang="pt-BR" sz="1600" b="1" dirty="0" smtClean="0">
                <a:solidFill>
                  <a:srgbClr val="FF0000"/>
                </a:solidFill>
              </a:rPr>
              <a:t>-10% / 13%</a:t>
            </a:r>
          </a:p>
          <a:p>
            <a:pPr>
              <a:lnSpc>
                <a:spcPct val="150000"/>
              </a:lnSpc>
            </a:pPr>
            <a:endParaRPr lang="pt-BR" sz="1300" b="1" dirty="0" smtClean="0">
              <a:solidFill>
                <a:srgbClr val="FF0000"/>
              </a:solidFill>
            </a:endParaRPr>
          </a:p>
          <a:p>
            <a:pPr>
              <a:lnSpc>
                <a:spcPct val="150000"/>
              </a:lnSpc>
            </a:pPr>
            <a:r>
              <a:rPr lang="en-US" sz="1600" b="1" dirty="0" smtClean="0">
                <a:solidFill>
                  <a:srgbClr val="FF0000"/>
                </a:solidFill>
              </a:rPr>
              <a:t>-15%</a:t>
            </a:r>
            <a:endParaRPr lang="pt-BR" sz="1600" b="1" dirty="0" smtClean="0">
              <a:solidFill>
                <a:srgbClr val="FF0000"/>
              </a:solidFill>
            </a:endParaRPr>
          </a:p>
          <a:p>
            <a:pPr>
              <a:lnSpc>
                <a:spcPct val="150000"/>
              </a:lnSpc>
            </a:pPr>
            <a:endParaRPr lang="en-US" sz="1300" b="1" dirty="0" smtClean="0">
              <a:solidFill>
                <a:srgbClr val="FF0000"/>
              </a:solidFill>
            </a:endParaRPr>
          </a:p>
          <a:p>
            <a:pPr>
              <a:lnSpc>
                <a:spcPct val="150000"/>
              </a:lnSpc>
            </a:pPr>
            <a:r>
              <a:rPr lang="en-US" sz="1600" b="1" dirty="0" smtClean="0">
                <a:solidFill>
                  <a:srgbClr val="FF0000"/>
                </a:solidFill>
              </a:rPr>
              <a:t>10%</a:t>
            </a:r>
          </a:p>
          <a:p>
            <a:pPr>
              <a:lnSpc>
                <a:spcPct val="150000"/>
              </a:lnSpc>
            </a:pPr>
            <a:endParaRPr lang="en-US" sz="1400" b="1" dirty="0" smtClean="0">
              <a:solidFill>
                <a:srgbClr val="FF0000"/>
              </a:solidFill>
            </a:endParaRPr>
          </a:p>
          <a:p>
            <a:pPr>
              <a:lnSpc>
                <a:spcPct val="150000"/>
              </a:lnSpc>
            </a:pPr>
            <a:r>
              <a:rPr lang="en-US" sz="1600" b="1" dirty="0" smtClean="0">
                <a:solidFill>
                  <a:srgbClr val="FF0000"/>
                </a:solidFill>
              </a:rPr>
              <a:t>-20%</a:t>
            </a:r>
          </a:p>
          <a:p>
            <a:pPr>
              <a:lnSpc>
                <a:spcPct val="150000"/>
              </a:lnSpc>
            </a:pPr>
            <a:endParaRPr lang="en-US" sz="1400" b="1" dirty="0" smtClean="0">
              <a:solidFill>
                <a:srgbClr val="FF0000"/>
              </a:solidFill>
            </a:endParaRPr>
          </a:p>
          <a:p>
            <a:pPr>
              <a:lnSpc>
                <a:spcPct val="150000"/>
              </a:lnSpc>
            </a:pPr>
            <a:r>
              <a:rPr lang="en-US" sz="1600" b="1" dirty="0" smtClean="0">
                <a:solidFill>
                  <a:srgbClr val="FF0000"/>
                </a:solidFill>
              </a:rPr>
              <a:t>10%</a:t>
            </a:r>
            <a:endParaRPr lang="pt-BR" sz="1600" b="1" dirty="0">
              <a:solidFill>
                <a:srgbClr val="FF0000"/>
              </a:solidFill>
            </a:endParaRPr>
          </a:p>
        </p:txBody>
      </p:sp>
      <p:sp>
        <p:nvSpPr>
          <p:cNvPr id="20" name="Retângulo 10"/>
          <p:cNvSpPr>
            <a:spLocks noChangeArrowheads="1"/>
          </p:cNvSpPr>
          <p:nvPr/>
        </p:nvSpPr>
        <p:spPr bwMode="auto">
          <a:xfrm>
            <a:off x="251520" y="2564904"/>
            <a:ext cx="3456384" cy="877163"/>
          </a:xfrm>
          <a:prstGeom prst="rect">
            <a:avLst/>
          </a:prstGeom>
          <a:noFill/>
          <a:ln w="9525">
            <a:noFill/>
            <a:miter lim="800000"/>
            <a:headEnd/>
            <a:tailEnd/>
          </a:ln>
        </p:spPr>
        <p:txBody>
          <a:bodyPr wrap="square">
            <a:spAutoFit/>
          </a:bodyPr>
          <a:lstStyle/>
          <a:p>
            <a:pPr>
              <a:lnSpc>
                <a:spcPct val="150000"/>
              </a:lnSpc>
            </a:pPr>
            <a:r>
              <a:rPr lang="pt-BR" b="1" dirty="0" smtClean="0">
                <a:solidFill>
                  <a:srgbClr val="004A82"/>
                </a:solidFill>
              </a:rPr>
              <a:t>Similar </a:t>
            </a:r>
            <a:r>
              <a:rPr lang="pt-BR" b="1" dirty="0" err="1" smtClean="0">
                <a:solidFill>
                  <a:srgbClr val="004A82"/>
                </a:solidFill>
              </a:rPr>
              <a:t>values</a:t>
            </a:r>
            <a:r>
              <a:rPr lang="pt-BR" sz="1600" dirty="0" smtClean="0"/>
              <a:t> </a:t>
            </a:r>
          </a:p>
          <a:p>
            <a:pPr>
              <a:lnSpc>
                <a:spcPct val="150000"/>
              </a:lnSpc>
            </a:pPr>
            <a:r>
              <a:rPr lang="pt-BR" sz="1600" dirty="0" smtClean="0"/>
              <a:t>DM </a:t>
            </a:r>
            <a:r>
              <a:rPr lang="pt-BR" sz="1600" dirty="0" err="1" smtClean="0"/>
              <a:t>not</a:t>
            </a:r>
            <a:r>
              <a:rPr lang="pt-BR" sz="1600" dirty="0" smtClean="0"/>
              <a:t> </a:t>
            </a:r>
            <a:r>
              <a:rPr lang="pt-BR" sz="1600" dirty="0" err="1" smtClean="0"/>
              <a:t>on</a:t>
            </a:r>
            <a:r>
              <a:rPr lang="pt-BR" sz="1600" dirty="0" smtClean="0"/>
              <a:t> </a:t>
            </a:r>
            <a:r>
              <a:rPr lang="pt-BR" sz="1600" dirty="0" err="1" smtClean="0"/>
              <a:t>meds</a:t>
            </a:r>
            <a:r>
              <a:rPr lang="pt-BR" sz="1600" dirty="0" smtClean="0"/>
              <a:t> </a:t>
            </a:r>
            <a:r>
              <a:rPr lang="pt-BR" sz="1600" dirty="0" err="1" smtClean="0"/>
              <a:t>and</a:t>
            </a:r>
            <a:r>
              <a:rPr lang="pt-BR" sz="1600" dirty="0" smtClean="0"/>
              <a:t> </a:t>
            </a:r>
            <a:r>
              <a:rPr lang="pt-BR" sz="1600" dirty="0" err="1" smtClean="0"/>
              <a:t>non-DM</a:t>
            </a:r>
            <a:r>
              <a:rPr lang="pt-BR" sz="1600" dirty="0" smtClean="0"/>
              <a:t> </a:t>
            </a:r>
            <a:r>
              <a:rPr lang="pt-BR" sz="1600" dirty="0" err="1" smtClean="0"/>
              <a:t>older</a:t>
            </a:r>
            <a:endParaRPr lang="pt-BR" sz="1600" b="1" dirty="0" smtClean="0"/>
          </a:p>
        </p:txBody>
      </p:sp>
      <p:sp>
        <p:nvSpPr>
          <p:cNvPr id="21" name="Retângulo 10"/>
          <p:cNvSpPr>
            <a:spLocks noChangeArrowheads="1"/>
          </p:cNvSpPr>
          <p:nvPr/>
        </p:nvSpPr>
        <p:spPr bwMode="auto">
          <a:xfrm>
            <a:off x="3707904" y="1316281"/>
            <a:ext cx="5436096" cy="456535"/>
          </a:xfrm>
          <a:prstGeom prst="rect">
            <a:avLst/>
          </a:prstGeom>
          <a:noFill/>
          <a:ln w="9525">
            <a:noFill/>
            <a:miter lim="800000"/>
            <a:headEnd/>
            <a:tailEnd/>
          </a:ln>
        </p:spPr>
        <p:txBody>
          <a:bodyPr wrap="square">
            <a:spAutoFit/>
          </a:bodyPr>
          <a:lstStyle/>
          <a:p>
            <a:pPr>
              <a:lnSpc>
                <a:spcPct val="150000"/>
              </a:lnSpc>
            </a:pPr>
            <a:r>
              <a:rPr lang="pt-BR" i="1" dirty="0" smtClean="0">
                <a:solidFill>
                  <a:srgbClr val="C00000"/>
                </a:solidFill>
              </a:rPr>
              <a:t>DM </a:t>
            </a:r>
            <a:r>
              <a:rPr lang="pt-BR" i="1" dirty="0" err="1" smtClean="0">
                <a:solidFill>
                  <a:srgbClr val="C00000"/>
                </a:solidFill>
              </a:rPr>
              <a:t>patients</a:t>
            </a:r>
            <a:r>
              <a:rPr lang="pt-BR" i="1" dirty="0" smtClean="0">
                <a:solidFill>
                  <a:srgbClr val="C00000"/>
                </a:solidFill>
              </a:rPr>
              <a:t> </a:t>
            </a:r>
            <a:r>
              <a:rPr lang="pt-BR" i="1" dirty="0" err="1" smtClean="0">
                <a:solidFill>
                  <a:srgbClr val="C00000"/>
                </a:solidFill>
              </a:rPr>
              <a:t>on</a:t>
            </a:r>
            <a:r>
              <a:rPr lang="pt-BR" i="1" dirty="0" smtClean="0">
                <a:solidFill>
                  <a:srgbClr val="C00000"/>
                </a:solidFill>
              </a:rPr>
              <a:t> </a:t>
            </a:r>
            <a:r>
              <a:rPr lang="pt-BR" i="1" dirty="0" err="1" smtClean="0">
                <a:solidFill>
                  <a:srgbClr val="C00000"/>
                </a:solidFill>
              </a:rPr>
              <a:t>hypoglycemic</a:t>
            </a:r>
            <a:r>
              <a:rPr lang="pt-BR" i="1" dirty="0" smtClean="0">
                <a:solidFill>
                  <a:srgbClr val="C00000"/>
                </a:solidFill>
              </a:rPr>
              <a:t> </a:t>
            </a:r>
            <a:r>
              <a:rPr lang="pt-BR" i="1" dirty="0" err="1" smtClean="0">
                <a:solidFill>
                  <a:srgbClr val="C00000"/>
                </a:solidFill>
              </a:rPr>
              <a:t>agents</a:t>
            </a:r>
            <a:endParaRPr lang="pt-BR" i="1" dirty="0" smtClean="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3"/>
          <p:cNvPicPr>
            <a:picLocks noChangeAspect="1" noChangeArrowheads="1"/>
          </p:cNvPicPr>
          <p:nvPr/>
        </p:nvPicPr>
        <p:blipFill>
          <a:blip r:embed="rId2" cstate="print"/>
          <a:srcRect/>
          <a:stretch>
            <a:fillRect/>
          </a:stretch>
        </p:blipFill>
        <p:spPr bwMode="auto">
          <a:xfrm>
            <a:off x="250825" y="1989138"/>
            <a:ext cx="5302250" cy="3311525"/>
          </a:xfrm>
          <a:prstGeom prst="rect">
            <a:avLst/>
          </a:prstGeom>
          <a:noFill/>
          <a:ln w="9525">
            <a:noFill/>
            <a:miter lim="800000"/>
            <a:headEnd/>
            <a:tailEnd/>
          </a:ln>
        </p:spPr>
      </p:pic>
      <p:pic>
        <p:nvPicPr>
          <p:cNvPr id="94212" name="Picture 4"/>
          <p:cNvPicPr>
            <a:picLocks noChangeAspect="1" noChangeArrowheads="1"/>
          </p:cNvPicPr>
          <p:nvPr/>
        </p:nvPicPr>
        <p:blipFill>
          <a:blip r:embed="rId3" cstate="print"/>
          <a:srcRect/>
          <a:stretch>
            <a:fillRect/>
          </a:stretch>
        </p:blipFill>
        <p:spPr bwMode="auto">
          <a:xfrm>
            <a:off x="323850" y="188913"/>
            <a:ext cx="5045075" cy="1439862"/>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57348" name="Grupo 23"/>
          <p:cNvGrpSpPr>
            <a:grpSpLocks/>
          </p:cNvGrpSpPr>
          <p:nvPr/>
        </p:nvGrpSpPr>
        <p:grpSpPr bwMode="auto">
          <a:xfrm>
            <a:off x="755650" y="5229226"/>
            <a:ext cx="4752975" cy="576128"/>
            <a:chOff x="755576" y="5229201"/>
            <a:chExt cx="4752528" cy="575929"/>
          </a:xfrm>
        </p:grpSpPr>
        <p:sp>
          <p:nvSpPr>
            <p:cNvPr id="57351" name="CaixaDeTexto 19"/>
            <p:cNvSpPr txBox="1">
              <a:spLocks noChangeArrowheads="1"/>
            </p:cNvSpPr>
            <p:nvPr/>
          </p:nvSpPr>
          <p:spPr bwMode="auto">
            <a:xfrm>
              <a:off x="971600" y="5229201"/>
              <a:ext cx="4535983" cy="246136"/>
            </a:xfrm>
            <a:prstGeom prst="rect">
              <a:avLst/>
            </a:prstGeom>
            <a:noFill/>
            <a:ln w="9525">
              <a:noFill/>
              <a:miter lim="800000"/>
              <a:headEnd/>
              <a:tailEnd/>
            </a:ln>
          </p:spPr>
          <p:txBody>
            <a:bodyPr wrap="square">
              <a:spAutoFit/>
            </a:bodyPr>
            <a:lstStyle/>
            <a:p>
              <a:r>
                <a:rPr lang="pt-BR" sz="1000" b="1" dirty="0" smtClean="0">
                  <a:solidFill>
                    <a:srgbClr val="006C92"/>
                  </a:solidFill>
                </a:rPr>
                <a:t>  </a:t>
              </a:r>
              <a:r>
                <a:rPr lang="pt-BR" sz="1000" b="1" dirty="0" err="1" smtClean="0">
                  <a:solidFill>
                    <a:srgbClr val="006C92"/>
                  </a:solidFill>
                </a:rPr>
                <a:t>Lean</a:t>
              </a:r>
              <a:r>
                <a:rPr lang="pt-BR" sz="1000" b="1" dirty="0" smtClean="0">
                  <a:solidFill>
                    <a:srgbClr val="006C92"/>
                  </a:solidFill>
                </a:rPr>
                <a:t>      </a:t>
              </a:r>
              <a:r>
                <a:rPr lang="pt-BR" sz="1000" b="1" dirty="0" err="1" smtClean="0">
                  <a:solidFill>
                    <a:srgbClr val="006C92"/>
                  </a:solidFill>
                </a:rPr>
                <a:t>Obese</a:t>
              </a:r>
              <a:r>
                <a:rPr lang="pt-BR" sz="1000" b="1" dirty="0" smtClean="0">
                  <a:solidFill>
                    <a:srgbClr val="006C92"/>
                  </a:solidFill>
                </a:rPr>
                <a:t>      </a:t>
              </a:r>
              <a:r>
                <a:rPr lang="pt-BR" sz="1000" b="1" dirty="0" err="1" smtClean="0">
                  <a:solidFill>
                    <a:srgbClr val="006C92"/>
                  </a:solidFill>
                </a:rPr>
                <a:t>Lean</a:t>
              </a:r>
              <a:r>
                <a:rPr lang="pt-BR" sz="1000" b="1" dirty="0" smtClean="0">
                  <a:solidFill>
                    <a:srgbClr val="006C92"/>
                  </a:solidFill>
                </a:rPr>
                <a:t>      </a:t>
              </a:r>
              <a:r>
                <a:rPr lang="pt-BR" sz="1000" b="1" dirty="0" err="1" smtClean="0">
                  <a:solidFill>
                    <a:srgbClr val="006C92"/>
                  </a:solidFill>
                </a:rPr>
                <a:t>Obese</a:t>
              </a:r>
              <a:r>
                <a:rPr lang="pt-BR" sz="1000" b="1" dirty="0" smtClean="0">
                  <a:solidFill>
                    <a:srgbClr val="006C92"/>
                  </a:solidFill>
                </a:rPr>
                <a:t>     T2DM     </a:t>
              </a:r>
              <a:r>
                <a:rPr lang="pt-BR" sz="1000" b="1" dirty="0" err="1" smtClean="0">
                  <a:solidFill>
                    <a:srgbClr val="006C92"/>
                  </a:solidFill>
                </a:rPr>
                <a:t>T2DM</a:t>
              </a:r>
              <a:r>
                <a:rPr lang="pt-BR" sz="1000" b="1" dirty="0" smtClean="0">
                  <a:solidFill>
                    <a:srgbClr val="006C92"/>
                  </a:solidFill>
                </a:rPr>
                <a:t>     </a:t>
              </a:r>
              <a:r>
                <a:rPr lang="pt-BR" sz="1000" b="1" dirty="0" err="1" smtClean="0">
                  <a:solidFill>
                    <a:srgbClr val="006C92"/>
                  </a:solidFill>
                </a:rPr>
                <a:t>T2DM</a:t>
              </a:r>
              <a:r>
                <a:rPr lang="pt-BR" sz="1000" b="1" dirty="0" smtClean="0">
                  <a:solidFill>
                    <a:srgbClr val="006C92"/>
                  </a:solidFill>
                </a:rPr>
                <a:t>     </a:t>
              </a:r>
              <a:r>
                <a:rPr lang="pt-BR" sz="1000" b="1" dirty="0" err="1" smtClean="0">
                  <a:solidFill>
                    <a:srgbClr val="006C92"/>
                  </a:solidFill>
                </a:rPr>
                <a:t>T2DM</a:t>
              </a:r>
              <a:r>
                <a:rPr lang="pt-BR" sz="1000" b="1" dirty="0" smtClean="0">
                  <a:solidFill>
                    <a:srgbClr val="006C92"/>
                  </a:solidFill>
                </a:rPr>
                <a:t>  </a:t>
              </a:r>
              <a:endParaRPr lang="pt-BR" sz="1000" b="1" dirty="0">
                <a:solidFill>
                  <a:srgbClr val="006C92"/>
                </a:solidFill>
              </a:endParaRPr>
            </a:p>
          </p:txBody>
        </p:sp>
        <p:sp>
          <p:nvSpPr>
            <p:cNvPr id="57352" name="CaixaDeTexto 19"/>
            <p:cNvSpPr txBox="1">
              <a:spLocks noChangeArrowheads="1"/>
            </p:cNvSpPr>
            <p:nvPr/>
          </p:nvSpPr>
          <p:spPr bwMode="auto">
            <a:xfrm>
              <a:off x="755576" y="5497487"/>
              <a:ext cx="1503784" cy="276999"/>
            </a:xfrm>
            <a:prstGeom prst="rect">
              <a:avLst/>
            </a:prstGeom>
            <a:noFill/>
            <a:ln w="9525">
              <a:noFill/>
              <a:miter lim="800000"/>
              <a:headEnd/>
              <a:tailEnd/>
            </a:ln>
          </p:spPr>
          <p:txBody>
            <a:bodyPr>
              <a:spAutoFit/>
            </a:bodyPr>
            <a:lstStyle/>
            <a:p>
              <a:pPr algn="ctr"/>
              <a:r>
                <a:rPr lang="pt-BR" sz="1200" b="1" dirty="0" err="1" smtClean="0"/>
                <a:t>Controls</a:t>
              </a:r>
              <a:r>
                <a:rPr lang="pt-BR" sz="1200" b="1" dirty="0" smtClean="0"/>
                <a:t> </a:t>
              </a:r>
              <a:endParaRPr lang="pt-BR" sz="1200" b="1" dirty="0"/>
            </a:p>
          </p:txBody>
        </p:sp>
        <p:sp>
          <p:nvSpPr>
            <p:cNvPr id="57353" name="CaixaDeTexto 19"/>
            <p:cNvSpPr txBox="1">
              <a:spLocks noChangeArrowheads="1"/>
            </p:cNvSpPr>
            <p:nvPr/>
          </p:nvSpPr>
          <p:spPr bwMode="auto">
            <a:xfrm>
              <a:off x="1916088" y="5497487"/>
              <a:ext cx="1503784" cy="276999"/>
            </a:xfrm>
            <a:prstGeom prst="rect">
              <a:avLst/>
            </a:prstGeom>
            <a:noFill/>
            <a:ln w="9525">
              <a:noFill/>
              <a:miter lim="800000"/>
              <a:headEnd/>
              <a:tailEnd/>
            </a:ln>
          </p:spPr>
          <p:txBody>
            <a:bodyPr>
              <a:spAutoFit/>
            </a:bodyPr>
            <a:lstStyle/>
            <a:p>
              <a:pPr algn="ctr"/>
              <a:r>
                <a:rPr lang="pt-BR" sz="1200" b="1"/>
                <a:t>DM2 </a:t>
              </a:r>
            </a:p>
          </p:txBody>
        </p:sp>
        <p:cxnSp>
          <p:nvCxnSpPr>
            <p:cNvPr id="14" name="Conector reto 13"/>
            <p:cNvCxnSpPr/>
            <p:nvPr/>
          </p:nvCxnSpPr>
          <p:spPr>
            <a:xfrm>
              <a:off x="1042887" y="5518025"/>
              <a:ext cx="9365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a:xfrm>
              <a:off x="2123872" y="5518025"/>
              <a:ext cx="9365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356" name="CaixaDeTexto 19"/>
            <p:cNvSpPr txBox="1">
              <a:spLocks noChangeArrowheads="1"/>
            </p:cNvSpPr>
            <p:nvPr/>
          </p:nvSpPr>
          <p:spPr bwMode="auto">
            <a:xfrm>
              <a:off x="2915816" y="5415027"/>
              <a:ext cx="864096" cy="246221"/>
            </a:xfrm>
            <a:prstGeom prst="rect">
              <a:avLst/>
            </a:prstGeom>
            <a:noFill/>
            <a:ln w="9525">
              <a:noFill/>
              <a:miter lim="800000"/>
              <a:headEnd/>
              <a:tailEnd/>
            </a:ln>
          </p:spPr>
          <p:txBody>
            <a:bodyPr>
              <a:spAutoFit/>
            </a:bodyPr>
            <a:lstStyle/>
            <a:p>
              <a:pPr algn="ctr"/>
              <a:r>
                <a:rPr lang="pt-BR" sz="1000" b="1" dirty="0" smtClean="0">
                  <a:solidFill>
                    <a:srgbClr val="FF0000"/>
                  </a:solidFill>
                </a:rPr>
                <a:t> No </a:t>
              </a:r>
              <a:r>
                <a:rPr lang="pt-BR" sz="1000" b="1" dirty="0" err="1" smtClean="0">
                  <a:solidFill>
                    <a:srgbClr val="FF0000"/>
                  </a:solidFill>
                </a:rPr>
                <a:t>tt</a:t>
              </a:r>
              <a:endParaRPr lang="pt-BR" sz="1000" b="1" dirty="0">
                <a:solidFill>
                  <a:srgbClr val="FF0000"/>
                </a:solidFill>
              </a:endParaRPr>
            </a:p>
          </p:txBody>
        </p:sp>
        <p:sp>
          <p:nvSpPr>
            <p:cNvPr id="57357" name="CaixaDeTexto 19"/>
            <p:cNvSpPr txBox="1">
              <a:spLocks noChangeArrowheads="1"/>
            </p:cNvSpPr>
            <p:nvPr/>
          </p:nvSpPr>
          <p:spPr bwMode="auto">
            <a:xfrm>
              <a:off x="3491880" y="5415027"/>
              <a:ext cx="864096" cy="246221"/>
            </a:xfrm>
            <a:prstGeom prst="rect">
              <a:avLst/>
            </a:prstGeom>
            <a:noFill/>
            <a:ln w="9525">
              <a:noFill/>
              <a:miter lim="800000"/>
              <a:headEnd/>
              <a:tailEnd/>
            </a:ln>
          </p:spPr>
          <p:txBody>
            <a:bodyPr>
              <a:spAutoFit/>
            </a:bodyPr>
            <a:lstStyle/>
            <a:p>
              <a:pPr algn="ctr"/>
              <a:r>
                <a:rPr lang="pt-BR" sz="1000" b="1" dirty="0" smtClean="0">
                  <a:solidFill>
                    <a:srgbClr val="FF0000"/>
                  </a:solidFill>
                </a:rPr>
                <a:t>  </a:t>
              </a:r>
              <a:r>
                <a:rPr lang="pt-BR" sz="1000" b="1" dirty="0" err="1" smtClean="0">
                  <a:solidFill>
                    <a:srgbClr val="FF0000"/>
                  </a:solidFill>
                </a:rPr>
                <a:t>With</a:t>
              </a:r>
              <a:r>
                <a:rPr lang="pt-BR" sz="1000" b="1" dirty="0" smtClean="0">
                  <a:solidFill>
                    <a:srgbClr val="FF0000"/>
                  </a:solidFill>
                </a:rPr>
                <a:t> </a:t>
              </a:r>
              <a:r>
                <a:rPr lang="pt-BR" sz="1000" b="1" dirty="0" err="1" smtClean="0">
                  <a:solidFill>
                    <a:srgbClr val="FF0000"/>
                  </a:solidFill>
                </a:rPr>
                <a:t>tt</a:t>
              </a:r>
              <a:endParaRPr lang="pt-BR" sz="1000" b="1" dirty="0">
                <a:solidFill>
                  <a:srgbClr val="FF0000"/>
                </a:solidFill>
              </a:endParaRPr>
            </a:p>
          </p:txBody>
        </p:sp>
        <p:sp>
          <p:nvSpPr>
            <p:cNvPr id="57358" name="CaixaDeTexto 19"/>
            <p:cNvSpPr txBox="1">
              <a:spLocks noChangeArrowheads="1"/>
            </p:cNvSpPr>
            <p:nvPr/>
          </p:nvSpPr>
          <p:spPr bwMode="auto">
            <a:xfrm>
              <a:off x="3995557" y="5405158"/>
              <a:ext cx="1007625" cy="399972"/>
            </a:xfrm>
            <a:prstGeom prst="rect">
              <a:avLst/>
            </a:prstGeom>
            <a:noFill/>
            <a:ln w="9525">
              <a:noFill/>
              <a:miter lim="800000"/>
              <a:headEnd/>
              <a:tailEnd/>
            </a:ln>
          </p:spPr>
          <p:txBody>
            <a:bodyPr wrap="square">
              <a:spAutoFit/>
            </a:bodyPr>
            <a:lstStyle/>
            <a:p>
              <a:pPr algn="ctr"/>
              <a:r>
                <a:rPr lang="en-US" sz="1000" b="1" dirty="0" smtClean="0">
                  <a:solidFill>
                    <a:srgbClr val="FF0000"/>
                  </a:solidFill>
                </a:rPr>
                <a:t>Bad </a:t>
              </a:r>
            </a:p>
            <a:p>
              <a:pPr algn="ctr"/>
              <a:r>
                <a:rPr lang="en-US" sz="1000" b="1" dirty="0" smtClean="0">
                  <a:solidFill>
                    <a:srgbClr val="FF0000"/>
                  </a:solidFill>
                </a:rPr>
                <a:t>control</a:t>
              </a:r>
              <a:endParaRPr lang="pt-BR" sz="1000" b="1" dirty="0">
                <a:solidFill>
                  <a:srgbClr val="FF0000"/>
                </a:solidFill>
              </a:endParaRPr>
            </a:p>
          </p:txBody>
        </p:sp>
        <p:sp>
          <p:nvSpPr>
            <p:cNvPr id="57359" name="CaixaDeTexto 19"/>
            <p:cNvSpPr txBox="1">
              <a:spLocks noChangeArrowheads="1"/>
            </p:cNvSpPr>
            <p:nvPr/>
          </p:nvSpPr>
          <p:spPr bwMode="auto">
            <a:xfrm>
              <a:off x="4788024" y="5405155"/>
              <a:ext cx="720080" cy="246136"/>
            </a:xfrm>
            <a:prstGeom prst="rect">
              <a:avLst/>
            </a:prstGeom>
            <a:noFill/>
            <a:ln w="9525">
              <a:noFill/>
              <a:miter lim="800000"/>
              <a:headEnd/>
              <a:tailEnd/>
            </a:ln>
          </p:spPr>
          <p:txBody>
            <a:bodyPr>
              <a:spAutoFit/>
            </a:bodyPr>
            <a:lstStyle/>
            <a:p>
              <a:pPr algn="ctr"/>
              <a:r>
                <a:rPr lang="en-US" sz="1000" b="1" dirty="0" smtClean="0">
                  <a:solidFill>
                    <a:srgbClr val="FF0000"/>
                  </a:solidFill>
                </a:rPr>
                <a:t>Regular</a:t>
              </a:r>
              <a:endParaRPr lang="pt-BR" sz="1000" b="1" dirty="0">
                <a:solidFill>
                  <a:srgbClr val="FF0000"/>
                </a:solidFill>
              </a:endParaRPr>
            </a:p>
          </p:txBody>
        </p:sp>
      </p:grpSp>
      <p:sp>
        <p:nvSpPr>
          <p:cNvPr id="57349" name="CaixaDeTexto 19"/>
          <p:cNvSpPr txBox="1">
            <a:spLocks noChangeArrowheads="1"/>
          </p:cNvSpPr>
          <p:nvPr/>
        </p:nvSpPr>
        <p:spPr bwMode="auto">
          <a:xfrm>
            <a:off x="3924300" y="6524625"/>
            <a:ext cx="5111750" cy="307975"/>
          </a:xfrm>
          <a:prstGeom prst="rect">
            <a:avLst/>
          </a:prstGeom>
          <a:noFill/>
          <a:ln w="9525">
            <a:noFill/>
            <a:miter lim="800000"/>
            <a:headEnd/>
            <a:tailEnd/>
          </a:ln>
        </p:spPr>
        <p:txBody>
          <a:bodyPr>
            <a:spAutoFit/>
          </a:bodyPr>
          <a:lstStyle/>
          <a:p>
            <a:pPr algn="r"/>
            <a:r>
              <a:rPr lang="pt-BR" sz="1400" b="1">
                <a:solidFill>
                  <a:srgbClr val="006C92"/>
                </a:solidFill>
              </a:rPr>
              <a:t>Pedersen et al. Diabetes 1990;39:865-70</a:t>
            </a:r>
          </a:p>
        </p:txBody>
      </p:sp>
      <p:sp>
        <p:nvSpPr>
          <p:cNvPr id="23" name="Text Box 41"/>
          <p:cNvSpPr txBox="1">
            <a:spLocks noChangeArrowheads="1"/>
          </p:cNvSpPr>
          <p:nvPr/>
        </p:nvSpPr>
        <p:spPr bwMode="auto">
          <a:xfrm>
            <a:off x="5580509" y="3153076"/>
            <a:ext cx="3455987" cy="1981051"/>
          </a:xfrm>
          <a:prstGeom prst="roundRect">
            <a:avLst>
              <a:gd name="adj" fmla="val 2575"/>
            </a:avLst>
          </a:prstGeom>
          <a:solidFill>
            <a:schemeClr val="bg1">
              <a:lumMod val="95000"/>
            </a:schemeClr>
          </a:solidFill>
          <a:ln w="9525">
            <a:solidFill>
              <a:schemeClr val="tx1">
                <a:lumMod val="65000"/>
                <a:lumOff val="35000"/>
              </a:schemeClr>
            </a:solidFill>
            <a:miter lim="800000"/>
            <a:headEnd/>
            <a:tailEnd/>
          </a:ln>
          <a:effectLst/>
        </p:spPr>
        <p:txBody>
          <a:bodyPr wrap="square">
            <a:spAutoFit/>
          </a:bodyPr>
          <a:lstStyle/>
          <a:p>
            <a:pPr algn="r" eaLnBrk="0" hangingPunct="0">
              <a:lnSpc>
                <a:spcPct val="150000"/>
              </a:lnSpc>
              <a:defRPr/>
            </a:pPr>
            <a:r>
              <a:rPr lang="en-GB" sz="1600" i="1" dirty="0">
                <a:solidFill>
                  <a:srgbClr val="FF0000"/>
                </a:solidFill>
                <a:latin typeface="Arial" charset="0"/>
                <a:ea typeface="ＭＳ Ｐゴシック" pitchFamily="34" charset="-128"/>
                <a:cs typeface="+mn-cs"/>
                <a:sym typeface="Wingdings 3" pitchFamily="18" charset="2"/>
              </a:rPr>
              <a:t>Patients with NIDDM </a:t>
            </a:r>
            <a:r>
              <a:rPr lang="en-GB" sz="1600" b="1" i="1" dirty="0">
                <a:latin typeface="Arial" charset="0"/>
                <a:ea typeface="ＭＳ Ｐゴシック" pitchFamily="34" charset="-128"/>
                <a:cs typeface="+mn-cs"/>
                <a:sym typeface="Wingdings 3" pitchFamily="18" charset="2"/>
              </a:rPr>
              <a:t>do not</a:t>
            </a:r>
            <a:r>
              <a:rPr lang="en-GB" sz="1600" i="1" dirty="0">
                <a:solidFill>
                  <a:srgbClr val="FF0000"/>
                </a:solidFill>
                <a:latin typeface="Arial" charset="0"/>
                <a:ea typeface="ＭＳ Ｐゴシック" pitchFamily="34" charset="-128"/>
                <a:cs typeface="+mn-cs"/>
                <a:sym typeface="Wingdings 3" pitchFamily="18" charset="2"/>
              </a:rPr>
              <a:t> present different genetic expression or lower GLUT contents in skeletal muscles, when compared to </a:t>
            </a:r>
            <a:endParaRPr lang="en-GB" sz="1600" i="1" dirty="0" smtClean="0">
              <a:solidFill>
                <a:srgbClr val="FF0000"/>
              </a:solidFill>
              <a:latin typeface="Arial" charset="0"/>
              <a:ea typeface="ＭＳ Ｐゴシック" pitchFamily="34" charset="-128"/>
              <a:cs typeface="+mn-cs"/>
              <a:sym typeface="Wingdings 3" pitchFamily="18" charset="2"/>
            </a:endParaRPr>
          </a:p>
          <a:p>
            <a:pPr algn="r" eaLnBrk="0" hangingPunct="0">
              <a:lnSpc>
                <a:spcPct val="150000"/>
              </a:lnSpc>
              <a:defRPr/>
            </a:pPr>
            <a:r>
              <a:rPr lang="en-GB" sz="1600" i="1" dirty="0" smtClean="0">
                <a:solidFill>
                  <a:srgbClr val="FF0000"/>
                </a:solidFill>
                <a:latin typeface="Arial" charset="0"/>
                <a:ea typeface="ＭＳ Ｐゴシック" pitchFamily="34" charset="-128"/>
                <a:cs typeface="+mn-cs"/>
                <a:sym typeface="Wingdings 3" pitchFamily="18" charset="2"/>
              </a:rPr>
              <a:t>non-NIDDM </a:t>
            </a:r>
            <a:r>
              <a:rPr lang="en-GB" sz="1600" i="1" dirty="0">
                <a:solidFill>
                  <a:srgbClr val="FF0000"/>
                </a:solidFill>
                <a:latin typeface="Arial" charset="0"/>
                <a:ea typeface="ＭＳ Ｐゴシック" pitchFamily="34" charset="-128"/>
                <a:cs typeface="+mn-cs"/>
                <a:sym typeface="Wingdings 3" pitchFamily="18" charset="2"/>
              </a:rPr>
              <a:t>individuals</a:t>
            </a:r>
            <a:r>
              <a:rPr lang="en-GB" sz="1700" i="1" dirty="0">
                <a:solidFill>
                  <a:srgbClr val="FF0000"/>
                </a:solidFill>
                <a:latin typeface="Arial" charset="0"/>
                <a:ea typeface="ＭＳ Ｐゴシック" pitchFamily="34" charset="-128"/>
                <a:cs typeface="+mn-cs"/>
                <a:sym typeface="Wingdings 3" pitchFamily="18" charset="2"/>
              </a:rPr>
              <a:t>.</a:t>
            </a:r>
            <a:endParaRPr lang="en-GB" sz="1700" i="1" dirty="0">
              <a:solidFill>
                <a:srgbClr val="FF0000"/>
              </a:solidFill>
              <a:latin typeface="Arial" charset="0"/>
              <a:ea typeface="ＭＳ Ｐゴシック" pitchFamily="34" charset="-128"/>
              <a:cs typeface="+mn-cs"/>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cstate="print"/>
          <a:srcRect/>
          <a:stretch>
            <a:fillRect/>
          </a:stretch>
        </p:blipFill>
        <p:spPr bwMode="auto">
          <a:xfrm>
            <a:off x="230188" y="2133600"/>
            <a:ext cx="5565775" cy="4103688"/>
          </a:xfrm>
          <a:prstGeom prst="rect">
            <a:avLst/>
          </a:prstGeom>
          <a:noFill/>
          <a:ln w="9525">
            <a:noFill/>
            <a:miter lim="800000"/>
            <a:headEnd/>
            <a:tailEnd/>
          </a:ln>
        </p:spPr>
      </p:pic>
      <p:pic>
        <p:nvPicPr>
          <p:cNvPr id="58371" name="Picture 2" descr="http://us.123rf.com/400wm/400/400/cameronc/cameronc1211/cameronc121100015/16272062-santa-fitness--stationary-bike-profile-santa-exercising-on-a-stationary-bike-trainer-profile-view-is.jpg"/>
          <p:cNvPicPr>
            <a:picLocks noChangeAspect="1" noChangeArrowheads="1"/>
          </p:cNvPicPr>
          <p:nvPr/>
        </p:nvPicPr>
        <p:blipFill>
          <a:blip r:embed="rId3" cstate="print"/>
          <a:srcRect/>
          <a:stretch>
            <a:fillRect/>
          </a:stretch>
        </p:blipFill>
        <p:spPr bwMode="auto">
          <a:xfrm>
            <a:off x="5148263" y="1290638"/>
            <a:ext cx="2082800" cy="1922462"/>
          </a:xfrm>
          <a:prstGeom prst="rect">
            <a:avLst/>
          </a:prstGeom>
          <a:noFill/>
          <a:ln w="9525">
            <a:noFill/>
            <a:miter lim="800000"/>
            <a:headEnd/>
            <a:tailEnd/>
          </a:ln>
        </p:spPr>
      </p:pic>
      <p:pic>
        <p:nvPicPr>
          <p:cNvPr id="93187" name="Picture 3"/>
          <p:cNvPicPr>
            <a:picLocks noChangeAspect="1" noChangeArrowheads="1"/>
          </p:cNvPicPr>
          <p:nvPr/>
        </p:nvPicPr>
        <p:blipFill>
          <a:blip r:embed="rId4" cstate="print"/>
          <a:srcRect/>
          <a:stretch>
            <a:fillRect/>
          </a:stretch>
        </p:blipFill>
        <p:spPr bwMode="auto">
          <a:xfrm>
            <a:off x="327025" y="188913"/>
            <a:ext cx="5108575" cy="151130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58373" name="Text Box 36"/>
          <p:cNvSpPr txBox="1">
            <a:spLocks noChangeArrowheads="1"/>
          </p:cNvSpPr>
          <p:nvPr/>
        </p:nvSpPr>
        <p:spPr bwMode="auto">
          <a:xfrm>
            <a:off x="5724525" y="6535738"/>
            <a:ext cx="3162300" cy="277812"/>
          </a:xfrm>
          <a:prstGeom prst="rect">
            <a:avLst/>
          </a:prstGeom>
          <a:noFill/>
          <a:ln w="12700">
            <a:noFill/>
            <a:miter lim="800000"/>
            <a:headEnd type="none" w="sm" len="sm"/>
            <a:tailEnd type="none" w="sm" len="sm"/>
          </a:ln>
        </p:spPr>
        <p:txBody>
          <a:bodyPr wrap="none">
            <a:spAutoFit/>
          </a:bodyPr>
          <a:lstStyle/>
          <a:p>
            <a:pPr defTabSz="762000"/>
            <a:r>
              <a:rPr lang="en-US" sz="1200" b="1"/>
              <a:t>Kennedy et al. Diabetes 1999; 48:1192-97</a:t>
            </a:r>
            <a:endParaRPr lang="pt-BR" sz="1200" b="1"/>
          </a:p>
        </p:txBody>
      </p:sp>
      <p:sp>
        <p:nvSpPr>
          <p:cNvPr id="6" name="Retângulo 5"/>
          <p:cNvSpPr/>
          <p:nvPr/>
        </p:nvSpPr>
        <p:spPr>
          <a:xfrm>
            <a:off x="6011863" y="4203700"/>
            <a:ext cx="2736850" cy="1385888"/>
          </a:xfrm>
          <a:prstGeom prst="rect">
            <a:avLst/>
          </a:prstGeom>
          <a:solidFill>
            <a:schemeClr val="bg1">
              <a:lumMod val="95000"/>
            </a:schemeClr>
          </a:solidFill>
          <a:ln>
            <a:solidFill>
              <a:schemeClr val="tx1">
                <a:lumMod val="65000"/>
                <a:lumOff val="35000"/>
              </a:schemeClr>
            </a:solidFill>
          </a:ln>
        </p:spPr>
        <p:txBody>
          <a:bodyPr>
            <a:spAutoFit/>
          </a:bodyPr>
          <a:lstStyle/>
          <a:p>
            <a:pPr>
              <a:defRPr/>
            </a:pPr>
            <a:r>
              <a:rPr lang="en-US" sz="1400" i="1" dirty="0">
                <a:latin typeface="Arial" charset="0"/>
                <a:cs typeface="+mn-cs"/>
              </a:rPr>
              <a:t>“…Our data are consistent with previous work that has</a:t>
            </a:r>
          </a:p>
          <a:p>
            <a:pPr>
              <a:defRPr/>
            </a:pPr>
            <a:r>
              <a:rPr lang="en-US" sz="1400" i="1" dirty="0">
                <a:latin typeface="Arial" charset="0"/>
                <a:cs typeface="+mn-cs"/>
              </a:rPr>
              <a:t>demonstrated that </a:t>
            </a:r>
            <a:r>
              <a:rPr lang="en-US" sz="1400" i="1" dirty="0">
                <a:solidFill>
                  <a:srgbClr val="FF0000"/>
                </a:solidFill>
                <a:latin typeface="Arial" charset="0"/>
                <a:cs typeface="+mn-cs"/>
              </a:rPr>
              <a:t>total muscle GLUT4 is not different between normal subjects and individuals with type 2 diabetes</a:t>
            </a:r>
            <a:r>
              <a:rPr lang="en-US" sz="1400" i="1" dirty="0">
                <a:latin typeface="Arial" charset="0"/>
                <a:cs typeface="+mn-cs"/>
              </a:rPr>
              <a:t> </a:t>
            </a:r>
            <a:r>
              <a:rPr lang="pt-BR" sz="1100" i="1" dirty="0">
                <a:latin typeface="Arial" charset="0"/>
                <a:cs typeface="+mn-cs"/>
              </a:rPr>
              <a:t>(26–28)</a:t>
            </a:r>
            <a:r>
              <a:rPr lang="pt-BR" sz="1400" i="1" dirty="0">
                <a:latin typeface="Arial" charset="0"/>
                <a:cs typeface="+mn-cs"/>
              </a:rPr>
              <a:t>.”</a:t>
            </a:r>
          </a:p>
        </p:txBody>
      </p:sp>
      <p:sp>
        <p:nvSpPr>
          <p:cNvPr id="58375" name="Retângulo 7"/>
          <p:cNvSpPr>
            <a:spLocks noChangeArrowheads="1"/>
          </p:cNvSpPr>
          <p:nvPr/>
        </p:nvSpPr>
        <p:spPr bwMode="auto">
          <a:xfrm>
            <a:off x="6804025" y="2133600"/>
            <a:ext cx="2259013" cy="1000125"/>
          </a:xfrm>
          <a:prstGeom prst="rect">
            <a:avLst/>
          </a:prstGeom>
          <a:solidFill>
            <a:schemeClr val="bg1"/>
          </a:solidFill>
          <a:ln w="9525">
            <a:noFill/>
            <a:miter lim="800000"/>
            <a:headEnd/>
            <a:tailEnd/>
          </a:ln>
        </p:spPr>
        <p:txBody>
          <a:bodyPr>
            <a:spAutoFit/>
          </a:bodyPr>
          <a:lstStyle/>
          <a:p>
            <a:pPr>
              <a:lnSpc>
                <a:spcPct val="200000"/>
              </a:lnSpc>
            </a:pPr>
            <a:r>
              <a:rPr lang="pt-BR" sz="1600" b="1" dirty="0">
                <a:solidFill>
                  <a:srgbClr val="C00000"/>
                </a:solidFill>
              </a:rPr>
              <a:t>60-70% </a:t>
            </a:r>
            <a:r>
              <a:rPr lang="pt-BR" sz="1600" b="1" dirty="0" smtClean="0">
                <a:solidFill>
                  <a:srgbClr val="C00000"/>
                </a:solidFill>
              </a:rPr>
              <a:t>VO2max</a:t>
            </a:r>
            <a:endParaRPr lang="pt-BR" sz="1600" b="1" dirty="0">
              <a:solidFill>
                <a:srgbClr val="C00000"/>
              </a:solidFill>
            </a:endParaRPr>
          </a:p>
          <a:p>
            <a:pPr>
              <a:lnSpc>
                <a:spcPct val="200000"/>
              </a:lnSpc>
            </a:pPr>
            <a:r>
              <a:rPr lang="pt-BR" sz="1600" b="1" dirty="0">
                <a:solidFill>
                  <a:srgbClr val="C00000"/>
                </a:solidFill>
              </a:rPr>
              <a:t>45-60 </a:t>
            </a:r>
            <a:r>
              <a:rPr lang="pt-BR" sz="1600" b="1" dirty="0" err="1" smtClean="0">
                <a:solidFill>
                  <a:srgbClr val="C00000"/>
                </a:solidFill>
              </a:rPr>
              <a:t>min</a:t>
            </a:r>
            <a:endParaRPr lang="pt-BR" sz="1600" b="1" dirty="0">
              <a:solidFill>
                <a:srgbClr val="C00000"/>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5" descr="Liver_small"/>
          <p:cNvPicPr>
            <a:picLocks noChangeAspect="1" noChangeArrowheads="1"/>
          </p:cNvPicPr>
          <p:nvPr/>
        </p:nvPicPr>
        <p:blipFill>
          <a:blip r:embed="rId3" cstate="print">
            <a:clrChange>
              <a:clrFrom>
                <a:srgbClr val="830123"/>
              </a:clrFrom>
              <a:clrTo>
                <a:srgbClr val="830123">
                  <a:alpha val="0"/>
                </a:srgbClr>
              </a:clrTo>
            </a:clrChange>
          </a:blip>
          <a:srcRect/>
          <a:stretch>
            <a:fillRect/>
          </a:stretch>
        </p:blipFill>
        <p:spPr bwMode="auto">
          <a:xfrm>
            <a:off x="250825" y="2420938"/>
            <a:ext cx="2849563" cy="2160587"/>
          </a:xfrm>
          <a:prstGeom prst="rect">
            <a:avLst/>
          </a:prstGeom>
          <a:noFill/>
          <a:ln w="9525">
            <a:noFill/>
            <a:miter lim="800000"/>
            <a:headEnd/>
            <a:tailEnd/>
          </a:ln>
        </p:spPr>
      </p:pic>
      <p:sp>
        <p:nvSpPr>
          <p:cNvPr id="59395" name="Text Box 20"/>
          <p:cNvSpPr txBox="1">
            <a:spLocks noChangeArrowheads="1"/>
          </p:cNvSpPr>
          <p:nvPr/>
        </p:nvSpPr>
        <p:spPr bwMode="auto">
          <a:xfrm>
            <a:off x="3060700" y="4008438"/>
            <a:ext cx="184150" cy="369887"/>
          </a:xfrm>
          <a:prstGeom prst="rect">
            <a:avLst/>
          </a:prstGeom>
          <a:noFill/>
          <a:ln w="9525">
            <a:noFill/>
            <a:miter lim="800000"/>
            <a:headEnd/>
            <a:tailEnd/>
          </a:ln>
        </p:spPr>
        <p:txBody>
          <a:bodyPr wrap="none">
            <a:spAutoFit/>
          </a:bodyPr>
          <a:lstStyle/>
          <a:p>
            <a:pPr eaLnBrk="0" hangingPunct="0"/>
            <a:endParaRPr lang="en-US">
              <a:solidFill>
                <a:srgbClr val="262626"/>
              </a:solidFill>
            </a:endParaRPr>
          </a:p>
        </p:txBody>
      </p:sp>
      <p:pic>
        <p:nvPicPr>
          <p:cNvPr id="59396" name="Picture 26"/>
          <p:cNvPicPr>
            <a:picLocks noChangeAspect="1" noChangeArrowheads="1"/>
          </p:cNvPicPr>
          <p:nvPr/>
        </p:nvPicPr>
        <p:blipFill>
          <a:blip r:embed="rId4" cstate="print">
            <a:lum bright="-10000"/>
          </a:blip>
          <a:srcRect/>
          <a:stretch>
            <a:fillRect/>
          </a:stretch>
        </p:blipFill>
        <p:spPr bwMode="auto">
          <a:xfrm rot="-10557025">
            <a:off x="2840038" y="3897313"/>
            <a:ext cx="3125787" cy="1290637"/>
          </a:xfrm>
          <a:prstGeom prst="rect">
            <a:avLst/>
          </a:prstGeom>
          <a:noFill/>
          <a:ln w="9525">
            <a:noFill/>
            <a:miter lim="800000"/>
            <a:headEnd/>
            <a:tailEnd/>
          </a:ln>
        </p:spPr>
      </p:pic>
      <p:sp>
        <p:nvSpPr>
          <p:cNvPr id="59397" name="Text Box 10"/>
          <p:cNvSpPr txBox="1">
            <a:spLocks noChangeArrowheads="1"/>
          </p:cNvSpPr>
          <p:nvPr/>
        </p:nvSpPr>
        <p:spPr bwMode="auto">
          <a:xfrm>
            <a:off x="682625" y="3492500"/>
            <a:ext cx="1544638" cy="369888"/>
          </a:xfrm>
          <a:prstGeom prst="rect">
            <a:avLst/>
          </a:prstGeom>
          <a:noFill/>
          <a:ln w="12700">
            <a:noFill/>
            <a:miter lim="800000"/>
            <a:headEnd type="none" w="sm" len="sm"/>
            <a:tailEnd type="none" w="sm" len="sm"/>
          </a:ln>
        </p:spPr>
        <p:txBody>
          <a:bodyPr wrap="none">
            <a:spAutoFit/>
          </a:bodyPr>
          <a:lstStyle/>
          <a:p>
            <a:pPr defTabSz="762000"/>
            <a:r>
              <a:rPr lang="pt-BR">
                <a:solidFill>
                  <a:schemeClr val="bg1"/>
                </a:solidFill>
              </a:rPr>
              <a:t> </a:t>
            </a:r>
            <a:r>
              <a:rPr lang="pt-BR" b="1">
                <a:solidFill>
                  <a:schemeClr val="bg1"/>
                </a:solidFill>
              </a:rPr>
              <a:t>   Glucose </a:t>
            </a:r>
            <a:r>
              <a:rPr lang="pt-BR">
                <a:solidFill>
                  <a:schemeClr val="bg1"/>
                </a:solidFill>
              </a:rPr>
              <a:t>  </a:t>
            </a:r>
          </a:p>
        </p:txBody>
      </p:sp>
      <p:sp>
        <p:nvSpPr>
          <p:cNvPr id="59398" name="Text Box 26"/>
          <p:cNvSpPr txBox="1">
            <a:spLocks noChangeArrowheads="1"/>
          </p:cNvSpPr>
          <p:nvPr/>
        </p:nvSpPr>
        <p:spPr bwMode="auto">
          <a:xfrm>
            <a:off x="630238" y="2636838"/>
            <a:ext cx="1493837" cy="369887"/>
          </a:xfrm>
          <a:prstGeom prst="rect">
            <a:avLst/>
          </a:prstGeom>
          <a:noFill/>
          <a:ln w="12700">
            <a:noFill/>
            <a:miter lim="800000"/>
            <a:headEnd type="none" w="sm" len="sm"/>
            <a:tailEnd type="none" w="sm" len="sm"/>
          </a:ln>
        </p:spPr>
        <p:txBody>
          <a:bodyPr wrap="none">
            <a:spAutoFit/>
          </a:bodyPr>
          <a:lstStyle/>
          <a:p>
            <a:pPr defTabSz="762000"/>
            <a:r>
              <a:rPr lang="pt-BR">
                <a:solidFill>
                  <a:schemeClr val="bg1"/>
                </a:solidFill>
              </a:rPr>
              <a:t>   </a:t>
            </a:r>
            <a:r>
              <a:rPr lang="pt-BR" b="1">
                <a:solidFill>
                  <a:schemeClr val="bg1"/>
                </a:solidFill>
              </a:rPr>
              <a:t>Glycogen</a:t>
            </a:r>
            <a:r>
              <a:rPr lang="pt-BR">
                <a:solidFill>
                  <a:schemeClr val="bg1"/>
                </a:solidFill>
              </a:rPr>
              <a:t> </a:t>
            </a:r>
          </a:p>
        </p:txBody>
      </p:sp>
      <p:sp>
        <p:nvSpPr>
          <p:cNvPr id="59399" name="Line 30"/>
          <p:cNvSpPr>
            <a:spLocks noChangeShapeType="1"/>
          </p:cNvSpPr>
          <p:nvPr/>
        </p:nvSpPr>
        <p:spPr bwMode="auto">
          <a:xfrm flipH="1">
            <a:off x="1401763" y="3067050"/>
            <a:ext cx="0" cy="431800"/>
          </a:xfrm>
          <a:prstGeom prst="line">
            <a:avLst/>
          </a:prstGeom>
          <a:noFill/>
          <a:ln w="57150">
            <a:solidFill>
              <a:schemeClr val="bg1"/>
            </a:solidFill>
            <a:round/>
            <a:headEnd/>
            <a:tailEnd type="triangle" w="med" len="med"/>
          </a:ln>
        </p:spPr>
        <p:txBody>
          <a:bodyPr/>
          <a:lstStyle/>
          <a:p>
            <a:endParaRPr lang="pt-BR"/>
          </a:p>
        </p:txBody>
      </p:sp>
      <p:sp>
        <p:nvSpPr>
          <p:cNvPr id="84" name="Line 30"/>
          <p:cNvSpPr>
            <a:spLocks noChangeShapeType="1"/>
          </p:cNvSpPr>
          <p:nvPr/>
        </p:nvSpPr>
        <p:spPr bwMode="auto">
          <a:xfrm>
            <a:off x="1619250" y="4437063"/>
            <a:ext cx="649288" cy="144462"/>
          </a:xfrm>
          <a:prstGeom prst="line">
            <a:avLst/>
          </a:prstGeom>
          <a:noFill/>
          <a:ln w="57150">
            <a:solidFill>
              <a:schemeClr val="accent1">
                <a:lumMod val="25000"/>
              </a:schemeClr>
            </a:solidFill>
            <a:round/>
            <a:headEnd/>
            <a:tailEnd type="triangle" w="med" len="med"/>
          </a:ln>
        </p:spPr>
        <p:txBody>
          <a:bodyPr/>
          <a:lstStyle/>
          <a:p>
            <a:pPr>
              <a:defRPr/>
            </a:pPr>
            <a:endParaRPr lang="pt-BR">
              <a:solidFill>
                <a:srgbClr val="000000"/>
              </a:solidFill>
              <a:latin typeface="Arial" charset="0"/>
              <a:cs typeface="+mn-cs"/>
            </a:endParaRPr>
          </a:p>
        </p:txBody>
      </p:sp>
      <p:pic>
        <p:nvPicPr>
          <p:cNvPr id="10245" name="Picture 4"/>
          <p:cNvPicPr>
            <a:picLocks noChangeAspect="1" noChangeArrowheads="1"/>
          </p:cNvPicPr>
          <p:nvPr/>
        </p:nvPicPr>
        <p:blipFill>
          <a:blip r:embed="rId5" cstate="print">
            <a:clrChange>
              <a:clrFrom>
                <a:srgbClr val="FFFFFF"/>
              </a:clrFrom>
              <a:clrTo>
                <a:srgbClr val="FFFFFF">
                  <a:alpha val="0"/>
                </a:srgbClr>
              </a:clrTo>
            </a:clrChange>
            <a:lum bright="-4000"/>
          </a:blip>
          <a:srcRect/>
          <a:stretch>
            <a:fillRect/>
          </a:stretch>
        </p:blipFill>
        <p:spPr bwMode="auto">
          <a:xfrm>
            <a:off x="6392863" y="5300663"/>
            <a:ext cx="2335212" cy="1368425"/>
          </a:xfrm>
          <a:prstGeom prst="rect">
            <a:avLst/>
          </a:prstGeom>
          <a:noFill/>
          <a:ln w="9525">
            <a:noFill/>
            <a:miter lim="800000"/>
            <a:headEnd/>
            <a:tailEnd/>
          </a:ln>
        </p:spPr>
      </p:pic>
      <p:sp>
        <p:nvSpPr>
          <p:cNvPr id="87" name="Text Box 39"/>
          <p:cNvSpPr txBox="1">
            <a:spLocks noChangeArrowheads="1"/>
          </p:cNvSpPr>
          <p:nvPr/>
        </p:nvSpPr>
        <p:spPr bwMode="auto">
          <a:xfrm>
            <a:off x="6608763" y="5661025"/>
            <a:ext cx="1987550" cy="585788"/>
          </a:xfrm>
          <a:prstGeom prst="rect">
            <a:avLst/>
          </a:prstGeom>
          <a:noFill/>
          <a:ln w="12700">
            <a:noFill/>
            <a:miter lim="800000"/>
            <a:headEnd type="none" w="sm" len="sm"/>
            <a:tailEnd type="none" w="sm" len="sm"/>
          </a:ln>
        </p:spPr>
        <p:txBody>
          <a:bodyPr>
            <a:spAutoFit/>
          </a:bodyPr>
          <a:lstStyle/>
          <a:p>
            <a:pPr defTabSz="762000">
              <a:buFont typeface="Wingdings 3" pitchFamily="18" charset="2"/>
              <a:buNone/>
            </a:pPr>
            <a:r>
              <a:rPr lang="pt-BR" sz="1600" b="1">
                <a:sym typeface="Wingdings 3" pitchFamily="18" charset="2"/>
              </a:rPr>
              <a:t> Visceral fat</a:t>
            </a:r>
          </a:p>
          <a:p>
            <a:pPr defTabSz="762000">
              <a:buFont typeface="Wingdings 3" pitchFamily="18" charset="2"/>
              <a:buNone/>
            </a:pPr>
            <a:r>
              <a:rPr lang="pt-BR" sz="1600" b="1">
                <a:sym typeface="Wingdings 3" pitchFamily="18" charset="2"/>
              </a:rPr>
              <a:t> Adiponectine</a:t>
            </a:r>
          </a:p>
        </p:txBody>
      </p:sp>
      <p:grpSp>
        <p:nvGrpSpPr>
          <p:cNvPr id="2" name="Grupo 112"/>
          <p:cNvGrpSpPr>
            <a:grpSpLocks/>
          </p:cNvGrpSpPr>
          <p:nvPr/>
        </p:nvGrpSpPr>
        <p:grpSpPr bwMode="auto">
          <a:xfrm>
            <a:off x="3995738" y="4076700"/>
            <a:ext cx="1871662" cy="757238"/>
            <a:chOff x="3995936" y="4077072"/>
            <a:chExt cx="1872208" cy="756072"/>
          </a:xfrm>
        </p:grpSpPr>
        <p:sp>
          <p:nvSpPr>
            <p:cNvPr id="88" name="Hexágono 87"/>
            <p:cNvSpPr/>
            <p:nvPr/>
          </p:nvSpPr>
          <p:spPr>
            <a:xfrm>
              <a:off x="4140440" y="4725360"/>
              <a:ext cx="142917"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89" name="Hexágono 88"/>
            <p:cNvSpPr/>
            <p:nvPr/>
          </p:nvSpPr>
          <p:spPr>
            <a:xfrm>
              <a:off x="3995936" y="4617576"/>
              <a:ext cx="144504"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0" name="Hexágono 89"/>
            <p:cNvSpPr/>
            <p:nvPr/>
          </p:nvSpPr>
          <p:spPr>
            <a:xfrm>
              <a:off x="4140440" y="4581120"/>
              <a:ext cx="142917"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1" name="Hexágono 90"/>
            <p:cNvSpPr/>
            <p:nvPr/>
          </p:nvSpPr>
          <p:spPr>
            <a:xfrm>
              <a:off x="4356403" y="4652448"/>
              <a:ext cx="142917" cy="109368"/>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2" name="Hexágono 91"/>
            <p:cNvSpPr/>
            <p:nvPr/>
          </p:nvSpPr>
          <p:spPr>
            <a:xfrm>
              <a:off x="4283357" y="4509793"/>
              <a:ext cx="144505"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3" name="Hexágono 92"/>
            <p:cNvSpPr/>
            <p:nvPr/>
          </p:nvSpPr>
          <p:spPr>
            <a:xfrm>
              <a:off x="4572366" y="4581120"/>
              <a:ext cx="142917"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4" name="Hexágono 93"/>
            <p:cNvSpPr/>
            <p:nvPr/>
          </p:nvSpPr>
          <p:spPr>
            <a:xfrm>
              <a:off x="4499320" y="4436880"/>
              <a:ext cx="144505"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5" name="Hexágono 94"/>
            <p:cNvSpPr/>
            <p:nvPr/>
          </p:nvSpPr>
          <p:spPr>
            <a:xfrm>
              <a:off x="4788329" y="4509793"/>
              <a:ext cx="144505"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6" name="Hexágono 95"/>
            <p:cNvSpPr/>
            <p:nvPr/>
          </p:nvSpPr>
          <p:spPr>
            <a:xfrm>
              <a:off x="4940774" y="4365552"/>
              <a:ext cx="142917"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7" name="Hexágono 96"/>
            <p:cNvSpPr/>
            <p:nvPr/>
          </p:nvSpPr>
          <p:spPr>
            <a:xfrm>
              <a:off x="4643825" y="4400423"/>
              <a:ext cx="144504" cy="109369"/>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8" name="Hexágono 97"/>
            <p:cNvSpPr/>
            <p:nvPr/>
          </p:nvSpPr>
          <p:spPr>
            <a:xfrm>
              <a:off x="4356403" y="4365552"/>
              <a:ext cx="142917"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9" name="Hexágono 98"/>
            <p:cNvSpPr/>
            <p:nvPr/>
          </p:nvSpPr>
          <p:spPr>
            <a:xfrm>
              <a:off x="4140440" y="4436880"/>
              <a:ext cx="142917"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0" name="Hexágono 99"/>
            <p:cNvSpPr/>
            <p:nvPr/>
          </p:nvSpPr>
          <p:spPr>
            <a:xfrm>
              <a:off x="5004292" y="4473336"/>
              <a:ext cx="144505"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1" name="Hexágono 100"/>
            <p:cNvSpPr/>
            <p:nvPr/>
          </p:nvSpPr>
          <p:spPr>
            <a:xfrm>
              <a:off x="4788329" y="4292640"/>
              <a:ext cx="144505"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2" name="Hexágono 101"/>
            <p:cNvSpPr/>
            <p:nvPr/>
          </p:nvSpPr>
          <p:spPr>
            <a:xfrm>
              <a:off x="5075751" y="4329096"/>
              <a:ext cx="144504"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3" name="Hexágono 102"/>
            <p:cNvSpPr/>
            <p:nvPr/>
          </p:nvSpPr>
          <p:spPr>
            <a:xfrm>
              <a:off x="4932834" y="4221313"/>
              <a:ext cx="142917"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4" name="Hexágono 103"/>
            <p:cNvSpPr/>
            <p:nvPr/>
          </p:nvSpPr>
          <p:spPr>
            <a:xfrm>
              <a:off x="5220255" y="4436880"/>
              <a:ext cx="144505"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5" name="Hexágono 104"/>
            <p:cNvSpPr/>
            <p:nvPr/>
          </p:nvSpPr>
          <p:spPr>
            <a:xfrm>
              <a:off x="5436218" y="4365552"/>
              <a:ext cx="144505"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6" name="Hexágono 105"/>
            <p:cNvSpPr/>
            <p:nvPr/>
          </p:nvSpPr>
          <p:spPr>
            <a:xfrm>
              <a:off x="5652181" y="4365552"/>
              <a:ext cx="144505"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7" name="Hexágono 106"/>
            <p:cNvSpPr/>
            <p:nvPr/>
          </p:nvSpPr>
          <p:spPr>
            <a:xfrm>
              <a:off x="5723640" y="4148400"/>
              <a:ext cx="144504" cy="109368"/>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8" name="Hexágono 107"/>
            <p:cNvSpPr/>
            <p:nvPr/>
          </p:nvSpPr>
          <p:spPr>
            <a:xfrm>
              <a:off x="5507677" y="4221313"/>
              <a:ext cx="144504"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9" name="Hexágono 108"/>
            <p:cNvSpPr/>
            <p:nvPr/>
          </p:nvSpPr>
          <p:spPr>
            <a:xfrm>
              <a:off x="5436218" y="4077072"/>
              <a:ext cx="144505"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10" name="Hexágono 109"/>
            <p:cNvSpPr/>
            <p:nvPr/>
          </p:nvSpPr>
          <p:spPr>
            <a:xfrm>
              <a:off x="5364760" y="4257768"/>
              <a:ext cx="142917"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11" name="Hexágono 110"/>
            <p:cNvSpPr/>
            <p:nvPr/>
          </p:nvSpPr>
          <p:spPr>
            <a:xfrm>
              <a:off x="5291714" y="4148400"/>
              <a:ext cx="144504" cy="109368"/>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12" name="Hexágono 111"/>
            <p:cNvSpPr/>
            <p:nvPr/>
          </p:nvSpPr>
          <p:spPr>
            <a:xfrm>
              <a:off x="5148797" y="4184856"/>
              <a:ext cx="142917"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grpSp>
      <p:grpSp>
        <p:nvGrpSpPr>
          <p:cNvPr id="3" name="Grupo 113"/>
          <p:cNvGrpSpPr>
            <a:grpSpLocks/>
          </p:cNvGrpSpPr>
          <p:nvPr/>
        </p:nvGrpSpPr>
        <p:grpSpPr bwMode="auto">
          <a:xfrm rot="-862602">
            <a:off x="5880100" y="3584575"/>
            <a:ext cx="1800225" cy="611188"/>
            <a:chOff x="3995936" y="4221088"/>
            <a:chExt cx="1800200" cy="612056"/>
          </a:xfrm>
        </p:grpSpPr>
        <p:sp>
          <p:nvSpPr>
            <p:cNvPr id="115" name="Hexágono 114"/>
            <p:cNvSpPr/>
            <p:nvPr/>
          </p:nvSpPr>
          <p:spPr>
            <a:xfrm>
              <a:off x="4130313" y="4714161"/>
              <a:ext cx="142873"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16" name="Hexágono 115"/>
            <p:cNvSpPr/>
            <p:nvPr/>
          </p:nvSpPr>
          <p:spPr>
            <a:xfrm>
              <a:off x="3989636" y="4604403"/>
              <a:ext cx="144460"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17" name="Hexágono 116"/>
            <p:cNvSpPr/>
            <p:nvPr/>
          </p:nvSpPr>
          <p:spPr>
            <a:xfrm>
              <a:off x="4131169" y="4569959"/>
              <a:ext cx="142873"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18" name="Hexágono 117"/>
            <p:cNvSpPr/>
            <p:nvPr/>
          </p:nvSpPr>
          <p:spPr>
            <a:xfrm>
              <a:off x="4350573" y="4641253"/>
              <a:ext cx="144460"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19" name="Hexágono 118"/>
            <p:cNvSpPr/>
            <p:nvPr/>
          </p:nvSpPr>
          <p:spPr>
            <a:xfrm>
              <a:off x="4274423" y="4496979"/>
              <a:ext cx="144461"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0" name="Hexágono 119"/>
            <p:cNvSpPr/>
            <p:nvPr/>
          </p:nvSpPr>
          <p:spPr>
            <a:xfrm>
              <a:off x="4563917" y="4569647"/>
              <a:ext cx="144461"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1" name="Hexágono 120"/>
            <p:cNvSpPr/>
            <p:nvPr/>
          </p:nvSpPr>
          <p:spPr>
            <a:xfrm>
              <a:off x="4492800" y="4424821"/>
              <a:ext cx="142873"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2" name="Hexágono 121"/>
            <p:cNvSpPr/>
            <p:nvPr/>
          </p:nvSpPr>
          <p:spPr>
            <a:xfrm>
              <a:off x="4781126" y="4495753"/>
              <a:ext cx="144460"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3" name="Hexágono 122"/>
            <p:cNvSpPr/>
            <p:nvPr/>
          </p:nvSpPr>
          <p:spPr>
            <a:xfrm>
              <a:off x="4930195" y="4355132"/>
              <a:ext cx="144461"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4" name="Hexágono 123"/>
            <p:cNvSpPr/>
            <p:nvPr/>
          </p:nvSpPr>
          <p:spPr>
            <a:xfrm>
              <a:off x="4635072" y="4387692"/>
              <a:ext cx="144460"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5" name="Hexágono 124"/>
            <p:cNvSpPr/>
            <p:nvPr/>
          </p:nvSpPr>
          <p:spPr>
            <a:xfrm>
              <a:off x="4355676" y="4365208"/>
              <a:ext cx="144460"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6" name="Hexágono 125"/>
            <p:cNvSpPr/>
            <p:nvPr/>
          </p:nvSpPr>
          <p:spPr>
            <a:xfrm>
              <a:off x="4129699" y="4428443"/>
              <a:ext cx="142873"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7" name="Hexágono 126"/>
            <p:cNvSpPr/>
            <p:nvPr/>
          </p:nvSpPr>
          <p:spPr>
            <a:xfrm>
              <a:off x="4998298" y="4461209"/>
              <a:ext cx="144461" cy="10651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8" name="Hexágono 127"/>
            <p:cNvSpPr/>
            <p:nvPr/>
          </p:nvSpPr>
          <p:spPr>
            <a:xfrm>
              <a:off x="4787339" y="4292203"/>
              <a:ext cx="144460"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9" name="Hexágono 128"/>
            <p:cNvSpPr/>
            <p:nvPr/>
          </p:nvSpPr>
          <p:spPr>
            <a:xfrm>
              <a:off x="5071704" y="4320887"/>
              <a:ext cx="144460"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31" name="Hexágono 130"/>
            <p:cNvSpPr/>
            <p:nvPr/>
          </p:nvSpPr>
          <p:spPr>
            <a:xfrm>
              <a:off x="5212789" y="4422748"/>
              <a:ext cx="144460"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32" name="Hexágono 131"/>
            <p:cNvSpPr/>
            <p:nvPr/>
          </p:nvSpPr>
          <p:spPr>
            <a:xfrm>
              <a:off x="5435676" y="4365081"/>
              <a:ext cx="144461"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33" name="Hexágono 132"/>
            <p:cNvSpPr/>
            <p:nvPr/>
          </p:nvSpPr>
          <p:spPr>
            <a:xfrm>
              <a:off x="5645201" y="4353218"/>
              <a:ext cx="144461"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34" name="Hexágono 133"/>
            <p:cNvSpPr/>
            <p:nvPr/>
          </p:nvSpPr>
          <p:spPr>
            <a:xfrm>
              <a:off x="5209304" y="4231480"/>
              <a:ext cx="144460"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35" name="Hexágono 134"/>
            <p:cNvSpPr/>
            <p:nvPr/>
          </p:nvSpPr>
          <p:spPr>
            <a:xfrm>
              <a:off x="5499761" y="4210647"/>
              <a:ext cx="142873"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37" name="Hexágono 136"/>
            <p:cNvSpPr/>
            <p:nvPr/>
          </p:nvSpPr>
          <p:spPr>
            <a:xfrm>
              <a:off x="5362448" y="4247814"/>
              <a:ext cx="144460"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grpSp>
      <p:pic>
        <p:nvPicPr>
          <p:cNvPr id="59405" name="Picture 6" descr="Muscle_small"/>
          <p:cNvPicPr>
            <a:picLocks noChangeAspect="1" noChangeArrowheads="1"/>
          </p:cNvPicPr>
          <p:nvPr/>
        </p:nvPicPr>
        <p:blipFill>
          <a:blip r:embed="rId6" cstate="print">
            <a:clrChange>
              <a:clrFrom>
                <a:srgbClr val="DB2847"/>
              </a:clrFrom>
              <a:clrTo>
                <a:srgbClr val="DB2847">
                  <a:alpha val="0"/>
                </a:srgbClr>
              </a:clrTo>
            </a:clrChange>
          </a:blip>
          <a:srcRect/>
          <a:stretch>
            <a:fillRect/>
          </a:stretch>
        </p:blipFill>
        <p:spPr bwMode="auto">
          <a:xfrm rot="3162310">
            <a:off x="5653088" y="2127250"/>
            <a:ext cx="3697287" cy="1223963"/>
          </a:xfrm>
          <a:prstGeom prst="rect">
            <a:avLst/>
          </a:prstGeom>
          <a:noFill/>
          <a:ln w="9525">
            <a:noFill/>
            <a:miter lim="800000"/>
            <a:headEnd/>
            <a:tailEnd/>
          </a:ln>
        </p:spPr>
      </p:pic>
      <p:sp>
        <p:nvSpPr>
          <p:cNvPr id="59406" name="Text Box 36"/>
          <p:cNvSpPr txBox="1">
            <a:spLocks noChangeArrowheads="1"/>
          </p:cNvSpPr>
          <p:nvPr/>
        </p:nvSpPr>
        <p:spPr bwMode="auto">
          <a:xfrm>
            <a:off x="177800" y="6321425"/>
            <a:ext cx="3257550" cy="508000"/>
          </a:xfrm>
          <a:prstGeom prst="rect">
            <a:avLst/>
          </a:prstGeom>
          <a:noFill/>
          <a:ln w="12700">
            <a:noFill/>
            <a:miter lim="800000"/>
            <a:headEnd type="none" w="sm" len="sm"/>
            <a:tailEnd type="none" w="sm" len="sm"/>
          </a:ln>
        </p:spPr>
        <p:txBody>
          <a:bodyPr wrap="none">
            <a:spAutoFit/>
          </a:bodyPr>
          <a:lstStyle/>
          <a:p>
            <a:pPr defTabSz="762000"/>
            <a:r>
              <a:rPr lang="en-US" sz="1200" b="1"/>
              <a:t>Frosig &amp; Richter</a:t>
            </a:r>
            <a:r>
              <a:rPr lang="pt-BR" sz="1200" b="1"/>
              <a:t>. </a:t>
            </a:r>
            <a:r>
              <a:rPr lang="en-US" sz="1200" b="1"/>
              <a:t>Obesity 2009;757:S15-20</a:t>
            </a:r>
          </a:p>
          <a:p>
            <a:pPr defTabSz="762000"/>
            <a:endParaRPr lang="en-US" sz="200" b="1"/>
          </a:p>
          <a:p>
            <a:pPr defTabSz="762000"/>
            <a:r>
              <a:rPr lang="en-US" sz="1200" b="1"/>
              <a:t>Flack et al. J Aging Res 2010;127315</a:t>
            </a:r>
            <a:endParaRPr lang="pt-BR" sz="1200" b="1"/>
          </a:p>
        </p:txBody>
      </p:sp>
      <p:sp>
        <p:nvSpPr>
          <p:cNvPr id="70" name="Text Box 29"/>
          <p:cNvSpPr txBox="1">
            <a:spLocks noChangeArrowheads="1"/>
          </p:cNvSpPr>
          <p:nvPr/>
        </p:nvSpPr>
        <p:spPr bwMode="auto">
          <a:xfrm>
            <a:off x="4932363" y="2781300"/>
            <a:ext cx="2062162" cy="492125"/>
          </a:xfrm>
          <a:prstGeom prst="rect">
            <a:avLst/>
          </a:prstGeom>
          <a:noFill/>
          <a:ln w="9525">
            <a:noFill/>
            <a:miter lim="800000"/>
            <a:headEnd/>
            <a:tailEnd/>
          </a:ln>
        </p:spPr>
        <p:txBody>
          <a:bodyPr>
            <a:spAutoFit/>
          </a:bodyPr>
          <a:lstStyle/>
          <a:p>
            <a:pPr algn="r">
              <a:buFont typeface="Wingdings 3" pitchFamily="18" charset="2"/>
              <a:buChar char="£"/>
            </a:pPr>
            <a:r>
              <a:rPr lang="pt-BR" sz="1400" b="1">
                <a:solidFill>
                  <a:srgbClr val="000000"/>
                </a:solidFill>
              </a:rPr>
              <a:t> GLUT-4</a:t>
            </a:r>
          </a:p>
          <a:p>
            <a:pPr algn="r"/>
            <a:r>
              <a:rPr lang="pt-BR" sz="1200" b="1">
                <a:solidFill>
                  <a:srgbClr val="000000"/>
                </a:solidFill>
              </a:rPr>
              <a:t>Induced by contraction</a:t>
            </a:r>
          </a:p>
        </p:txBody>
      </p:sp>
      <p:sp>
        <p:nvSpPr>
          <p:cNvPr id="71" name="Text Box 29"/>
          <p:cNvSpPr txBox="1">
            <a:spLocks noChangeArrowheads="1"/>
          </p:cNvSpPr>
          <p:nvPr/>
        </p:nvSpPr>
        <p:spPr bwMode="auto">
          <a:xfrm>
            <a:off x="6084888" y="2390775"/>
            <a:ext cx="1341437" cy="461963"/>
          </a:xfrm>
          <a:prstGeom prst="rect">
            <a:avLst/>
          </a:prstGeom>
          <a:noFill/>
          <a:ln w="9525">
            <a:noFill/>
            <a:miter lim="800000"/>
            <a:headEnd/>
            <a:tailEnd/>
          </a:ln>
        </p:spPr>
        <p:txBody>
          <a:bodyPr>
            <a:spAutoFit/>
          </a:bodyPr>
          <a:lstStyle/>
          <a:p>
            <a:pPr>
              <a:buFont typeface="Wingdings 3" pitchFamily="18" charset="2"/>
              <a:buChar char="£"/>
            </a:pPr>
            <a:r>
              <a:rPr lang="pt-BR" sz="1200" b="1">
                <a:solidFill>
                  <a:srgbClr val="000000"/>
                </a:solidFill>
              </a:rPr>
              <a:t> AMPK</a:t>
            </a:r>
          </a:p>
          <a:p>
            <a:endParaRPr lang="pt-BR" sz="1200" b="1">
              <a:solidFill>
                <a:srgbClr val="000000"/>
              </a:solidFill>
            </a:endParaRPr>
          </a:p>
        </p:txBody>
      </p:sp>
      <p:sp>
        <p:nvSpPr>
          <p:cNvPr id="59409" name="Text Box 8"/>
          <p:cNvSpPr txBox="1">
            <a:spLocks noChangeArrowheads="1"/>
          </p:cNvSpPr>
          <p:nvPr/>
        </p:nvSpPr>
        <p:spPr bwMode="auto">
          <a:xfrm>
            <a:off x="6815138" y="1268413"/>
            <a:ext cx="2046287" cy="369887"/>
          </a:xfrm>
          <a:prstGeom prst="rect">
            <a:avLst/>
          </a:prstGeom>
          <a:noFill/>
          <a:ln w="12700">
            <a:noFill/>
            <a:miter lim="800000"/>
            <a:headEnd type="none" w="sm" len="sm"/>
            <a:tailEnd type="none" w="sm" len="sm"/>
          </a:ln>
        </p:spPr>
        <p:txBody>
          <a:bodyPr wrap="none">
            <a:spAutoFit/>
          </a:bodyPr>
          <a:lstStyle/>
          <a:p>
            <a:pPr algn="ctr" defTabSz="762000">
              <a:buFont typeface="Wingdings 3" pitchFamily="18" charset="2"/>
              <a:buNone/>
            </a:pPr>
            <a:r>
              <a:rPr lang="pt-BR">
                <a:solidFill>
                  <a:srgbClr val="000000"/>
                </a:solidFill>
                <a:sym typeface="Wingdings 3" pitchFamily="18" charset="2"/>
              </a:rPr>
              <a:t> </a:t>
            </a:r>
            <a:r>
              <a:rPr lang="pt-BR" b="1">
                <a:solidFill>
                  <a:srgbClr val="000000"/>
                </a:solidFill>
                <a:sym typeface="Wingdings 3" pitchFamily="18" charset="2"/>
              </a:rPr>
              <a:t></a:t>
            </a:r>
            <a:r>
              <a:rPr lang="pt-BR" sz="1600" b="1">
                <a:solidFill>
                  <a:srgbClr val="000000"/>
                </a:solidFill>
                <a:sym typeface="Wingdings 3" pitchFamily="18" charset="2"/>
              </a:rPr>
              <a:t> Glucose uptake</a:t>
            </a:r>
            <a:endParaRPr lang="pt-BR">
              <a:solidFill>
                <a:srgbClr val="000000"/>
              </a:solidFill>
              <a:sym typeface="Wingdings 3" pitchFamily="18" charset="2"/>
            </a:endParaRPr>
          </a:p>
        </p:txBody>
      </p:sp>
      <p:sp>
        <p:nvSpPr>
          <p:cNvPr id="59410" name="Text Box 5"/>
          <p:cNvSpPr txBox="1">
            <a:spLocks noChangeArrowheads="1"/>
          </p:cNvSpPr>
          <p:nvPr/>
        </p:nvSpPr>
        <p:spPr bwMode="auto">
          <a:xfrm>
            <a:off x="179388" y="115888"/>
            <a:ext cx="8713787" cy="615950"/>
          </a:xfrm>
          <a:prstGeom prst="rect">
            <a:avLst/>
          </a:prstGeom>
          <a:noFill/>
          <a:ln w="9525" algn="ctr">
            <a:noFill/>
            <a:miter lim="800000"/>
            <a:headEnd/>
            <a:tailEnd/>
          </a:ln>
        </p:spPr>
        <p:txBody>
          <a:bodyPr>
            <a:spAutoFit/>
          </a:bodyPr>
          <a:lstStyle/>
          <a:p>
            <a:pPr algn="ctr"/>
            <a:r>
              <a:rPr lang="en-US" sz="3400" b="1">
                <a:solidFill>
                  <a:srgbClr val="1D408F"/>
                </a:solidFill>
              </a:rPr>
              <a:t>Glucose Uptake via Acute Exercise</a:t>
            </a:r>
          </a:p>
        </p:txBody>
      </p:sp>
      <p:cxnSp>
        <p:nvCxnSpPr>
          <p:cNvPr id="74" name="Conector reto 73"/>
          <p:cNvCxnSpPr/>
          <p:nvPr/>
        </p:nvCxnSpPr>
        <p:spPr>
          <a:xfrm>
            <a:off x="252413" y="765175"/>
            <a:ext cx="8496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9412" name="Text Box 30"/>
          <p:cNvSpPr txBox="1">
            <a:spLocks noChangeArrowheads="1"/>
          </p:cNvSpPr>
          <p:nvPr/>
        </p:nvSpPr>
        <p:spPr bwMode="auto">
          <a:xfrm>
            <a:off x="4643438" y="4797425"/>
            <a:ext cx="1371600" cy="646113"/>
          </a:xfrm>
          <a:prstGeom prst="rect">
            <a:avLst/>
          </a:prstGeom>
          <a:noFill/>
          <a:ln w="9525">
            <a:noFill/>
            <a:miter lim="800000"/>
            <a:headEnd/>
            <a:tailEnd/>
          </a:ln>
        </p:spPr>
        <p:txBody>
          <a:bodyPr wrap="none">
            <a:spAutoFit/>
          </a:bodyPr>
          <a:lstStyle/>
          <a:p>
            <a:r>
              <a:rPr lang="pt-BR" b="1">
                <a:sym typeface="Wingdings 3" pitchFamily="18" charset="2"/>
              </a:rPr>
              <a:t> </a:t>
            </a:r>
            <a:r>
              <a:rPr lang="pt-BR" b="1"/>
              <a:t>Glucose</a:t>
            </a:r>
          </a:p>
          <a:p>
            <a:r>
              <a:rPr lang="pt-BR" b="1">
                <a:sym typeface="Wingdings 3" pitchFamily="18" charset="2"/>
              </a:rPr>
              <a:t> </a:t>
            </a:r>
            <a:r>
              <a:rPr lang="pt-BR" b="1"/>
              <a:t>Insulin</a:t>
            </a: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 presetClass="entr" presetSubtype="0" fill="hold" nodeType="withEffect">
                                  <p:stCondLst>
                                    <p:cond delay="0"/>
                                  </p:stCondLst>
                                  <p:childTnLst>
                                    <p:set>
                                      <p:cBhvr>
                                        <p:cTn id="9" dur="1" fill="hold">
                                          <p:stCondLst>
                                            <p:cond delay="0"/>
                                          </p:stCondLst>
                                        </p:cTn>
                                        <p:tgtEl>
                                          <p:spTgt spid="84"/>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1" presetClass="exit" presetSubtype="0" fill="hold" nodeType="after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71"/>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childTnLst>
                          </p:cTn>
                        </p:par>
                        <p:par>
                          <p:cTn id="33" fill="hold">
                            <p:stCondLst>
                              <p:cond delay="2000"/>
                            </p:stCondLst>
                            <p:childTnLst>
                              <p:par>
                                <p:cTn id="34" presetID="1" presetClass="exit" presetSubtype="0" fill="hold" nodeType="afterEffect">
                                  <p:stCondLst>
                                    <p:cond delay="0"/>
                                  </p:stCondLst>
                                  <p:childTnLst>
                                    <p:set>
                                      <p:cBhvr>
                                        <p:cTn id="35" dur="1" fill="hold">
                                          <p:stCondLst>
                                            <p:cond delay="0"/>
                                          </p:stCondLst>
                                        </p:cTn>
                                        <p:tgtEl>
                                          <p:spTgt spid="2"/>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3"/>
                                        </p:tgtEl>
                                        <p:attrNameLst>
                                          <p:attrName>style.visibility</p:attrName>
                                        </p:attrNameLst>
                                      </p:cBhvr>
                                      <p:to>
                                        <p:strVal val="hidden"/>
                                      </p:to>
                                    </p:se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left)">
                                      <p:cBhvr>
                                        <p:cTn id="41" dur="500"/>
                                        <p:tgtEl>
                                          <p:spTgt spid="2"/>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left)">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87"/>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70" grpId="0"/>
      <p:bldP spid="7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ector reto 6"/>
          <p:cNvCxnSpPr/>
          <p:nvPr/>
        </p:nvCxnSpPr>
        <p:spPr>
          <a:xfrm>
            <a:off x="250825" y="765175"/>
            <a:ext cx="81375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179388" y="168275"/>
            <a:ext cx="8772525" cy="493713"/>
          </a:xfrm>
          <a:prstGeom prst="rect">
            <a:avLst/>
          </a:prstGeom>
          <a:noFill/>
          <a:ln w="9525" algn="ctr">
            <a:noFill/>
            <a:miter lim="800000"/>
            <a:headEnd/>
            <a:tailEnd/>
          </a:ln>
        </p:spPr>
        <p:txBody>
          <a:bodyPr>
            <a:spAutoFit/>
          </a:bodyPr>
          <a:lstStyle/>
          <a:p>
            <a:pPr algn="ctr">
              <a:defRPr/>
            </a:pPr>
            <a:r>
              <a:rPr lang="pt-BR" sz="2600" b="1" dirty="0" err="1">
                <a:solidFill>
                  <a:srgbClr val="1D408F"/>
                </a:solidFill>
                <a:latin typeface="Arial" charset="0"/>
                <a:ea typeface="+mn-ea"/>
                <a:cs typeface="Arial" charset="0"/>
              </a:rPr>
              <a:t>Single</a:t>
            </a:r>
            <a:r>
              <a:rPr lang="pt-BR" sz="2600" b="1" dirty="0">
                <a:solidFill>
                  <a:srgbClr val="1D408F"/>
                </a:solidFill>
                <a:latin typeface="Arial" charset="0"/>
                <a:ea typeface="+mn-ea"/>
                <a:cs typeface="Arial" charset="0"/>
              </a:rPr>
              <a:t> </a:t>
            </a:r>
            <a:r>
              <a:rPr lang="pt-BR" sz="2600" b="1" dirty="0" err="1">
                <a:solidFill>
                  <a:srgbClr val="1D408F"/>
                </a:solidFill>
                <a:latin typeface="Arial" charset="0"/>
                <a:ea typeface="+mn-ea"/>
                <a:cs typeface="Arial" charset="0"/>
              </a:rPr>
              <a:t>Sessions</a:t>
            </a:r>
            <a:r>
              <a:rPr lang="pt-BR" sz="2600" b="1" dirty="0">
                <a:solidFill>
                  <a:srgbClr val="1D408F"/>
                </a:solidFill>
                <a:latin typeface="Arial" charset="0"/>
                <a:ea typeface="+mn-ea"/>
                <a:cs typeface="Arial" charset="0"/>
              </a:rPr>
              <a:t> </a:t>
            </a:r>
            <a:r>
              <a:rPr lang="pt-BR" sz="2600" b="1" dirty="0" err="1">
                <a:solidFill>
                  <a:srgbClr val="1D408F"/>
                </a:solidFill>
                <a:latin typeface="Arial" charset="0"/>
                <a:ea typeface="+mn-ea"/>
                <a:cs typeface="Arial" charset="0"/>
              </a:rPr>
              <a:t>of</a:t>
            </a:r>
            <a:r>
              <a:rPr lang="pt-BR" sz="2600" b="1" dirty="0">
                <a:solidFill>
                  <a:srgbClr val="1D408F"/>
                </a:solidFill>
                <a:latin typeface="Arial" charset="0"/>
                <a:ea typeface="+mn-ea"/>
                <a:cs typeface="Arial" charset="0"/>
              </a:rPr>
              <a:t> </a:t>
            </a:r>
            <a:r>
              <a:rPr lang="pt-BR" sz="2600" b="1" dirty="0" err="1">
                <a:solidFill>
                  <a:srgbClr val="1D408F"/>
                </a:solidFill>
                <a:latin typeface="Arial" charset="0"/>
                <a:ea typeface="+mn-ea"/>
                <a:cs typeface="Arial" charset="0"/>
              </a:rPr>
              <a:t>Aerobic</a:t>
            </a:r>
            <a:r>
              <a:rPr lang="pt-BR" sz="2600" b="1" dirty="0">
                <a:solidFill>
                  <a:srgbClr val="1D408F"/>
                </a:solidFill>
                <a:latin typeface="Arial" charset="0"/>
                <a:ea typeface="+mn-ea"/>
                <a:cs typeface="Arial" charset="0"/>
              </a:rPr>
              <a:t> </a:t>
            </a:r>
            <a:r>
              <a:rPr lang="pt-BR" sz="2600" b="1" dirty="0" err="1">
                <a:solidFill>
                  <a:srgbClr val="1D408F"/>
                </a:solidFill>
                <a:latin typeface="Arial" charset="0"/>
                <a:ea typeface="+mn-ea"/>
                <a:cs typeface="Arial" charset="0"/>
              </a:rPr>
              <a:t>and</a:t>
            </a:r>
            <a:r>
              <a:rPr lang="pt-BR" sz="2600" b="1" dirty="0">
                <a:solidFill>
                  <a:srgbClr val="1D408F"/>
                </a:solidFill>
                <a:latin typeface="Arial" charset="0"/>
                <a:ea typeface="+mn-ea"/>
                <a:cs typeface="Arial" charset="0"/>
              </a:rPr>
              <a:t> </a:t>
            </a:r>
            <a:r>
              <a:rPr lang="pt-BR" sz="2600" b="1" dirty="0" err="1">
                <a:solidFill>
                  <a:srgbClr val="1D408F"/>
                </a:solidFill>
                <a:latin typeface="Arial" charset="0"/>
                <a:ea typeface="+mn-ea"/>
                <a:cs typeface="Arial" charset="0"/>
              </a:rPr>
              <a:t>Combined</a:t>
            </a:r>
            <a:r>
              <a:rPr lang="pt-BR" sz="2600" b="1" dirty="0">
                <a:solidFill>
                  <a:srgbClr val="1D408F"/>
                </a:solidFill>
                <a:latin typeface="Arial" charset="0"/>
                <a:ea typeface="+mn-ea"/>
                <a:cs typeface="Arial" charset="0"/>
              </a:rPr>
              <a:t> </a:t>
            </a:r>
            <a:r>
              <a:rPr lang="pt-BR" sz="2600" b="1" dirty="0" err="1">
                <a:solidFill>
                  <a:srgbClr val="1D408F"/>
                </a:solidFill>
                <a:latin typeface="Arial" charset="0"/>
                <a:ea typeface="+mn-ea"/>
                <a:cs typeface="Arial" charset="0"/>
              </a:rPr>
              <a:t>Exercise</a:t>
            </a:r>
            <a:r>
              <a:rPr lang="pt-BR" sz="2600" b="1" dirty="0">
                <a:solidFill>
                  <a:srgbClr val="1D408F"/>
                </a:solidFill>
                <a:latin typeface="Arial" charset="0"/>
                <a:ea typeface="+mn-ea"/>
                <a:cs typeface="Arial" charset="0"/>
              </a:rPr>
              <a:t> </a:t>
            </a:r>
            <a:endParaRPr lang="en-US" sz="2600" b="1" dirty="0">
              <a:solidFill>
                <a:srgbClr val="1D408F"/>
              </a:solidFill>
              <a:latin typeface="Arial" charset="0"/>
              <a:ea typeface="+mn-ea"/>
              <a:cs typeface="Arial" charset="0"/>
            </a:endParaRPr>
          </a:p>
        </p:txBody>
      </p:sp>
      <p:grpSp>
        <p:nvGrpSpPr>
          <p:cNvPr id="60420" name="Grupo 28"/>
          <p:cNvGrpSpPr>
            <a:grpSpLocks/>
          </p:cNvGrpSpPr>
          <p:nvPr/>
        </p:nvGrpSpPr>
        <p:grpSpPr bwMode="auto">
          <a:xfrm>
            <a:off x="407988" y="1304925"/>
            <a:ext cx="5748337" cy="4386263"/>
            <a:chOff x="923053" y="1340767"/>
            <a:chExt cx="6457259" cy="4818965"/>
          </a:xfrm>
        </p:grpSpPr>
        <p:pic>
          <p:nvPicPr>
            <p:cNvPr id="60430" name="Picture 3"/>
            <p:cNvPicPr>
              <a:picLocks noChangeAspect="1" noChangeArrowheads="1"/>
            </p:cNvPicPr>
            <p:nvPr/>
          </p:nvPicPr>
          <p:blipFill>
            <a:blip r:embed="rId2" cstate="print">
              <a:lum contrast="20000"/>
            </a:blip>
            <a:srcRect/>
            <a:stretch>
              <a:fillRect/>
            </a:stretch>
          </p:blipFill>
          <p:spPr bwMode="auto">
            <a:xfrm>
              <a:off x="1567165" y="1340767"/>
              <a:ext cx="5813147" cy="4464497"/>
            </a:xfrm>
            <a:prstGeom prst="rect">
              <a:avLst/>
            </a:prstGeom>
            <a:noFill/>
            <a:ln w="9525">
              <a:noFill/>
              <a:miter lim="800000"/>
              <a:headEnd/>
              <a:tailEnd/>
            </a:ln>
          </p:spPr>
        </p:pic>
        <p:sp>
          <p:nvSpPr>
            <p:cNvPr id="10" name="CaixaDeTexto 9"/>
            <p:cNvSpPr txBox="1"/>
            <p:nvPr/>
          </p:nvSpPr>
          <p:spPr>
            <a:xfrm rot="16200000">
              <a:off x="-517943" y="3453244"/>
              <a:ext cx="3245780" cy="363789"/>
            </a:xfrm>
            <a:prstGeom prst="rect">
              <a:avLst/>
            </a:prstGeom>
            <a:noFill/>
          </p:spPr>
          <p:txBody>
            <a:bodyPr>
              <a:spAutoFit/>
            </a:bodyPr>
            <a:lstStyle/>
            <a:p>
              <a:pPr algn="ctr" fontAlgn="auto">
                <a:spcBef>
                  <a:spcPts val="0"/>
                </a:spcBef>
                <a:spcAft>
                  <a:spcPts val="0"/>
                </a:spcAft>
                <a:defRPr/>
              </a:pPr>
              <a:r>
                <a:rPr lang="pt-BR" sz="1500" b="1" dirty="0">
                  <a:solidFill>
                    <a:srgbClr val="000000"/>
                  </a:solidFill>
                  <a:latin typeface="Arial"/>
                  <a:ea typeface="+mn-ea"/>
                  <a:cs typeface="+mn-cs"/>
                </a:rPr>
                <a:t>CGMS </a:t>
              </a:r>
              <a:r>
                <a:rPr lang="pt-BR" sz="1500" b="1" dirty="0" err="1">
                  <a:solidFill>
                    <a:srgbClr val="000000"/>
                  </a:solidFill>
                  <a:latin typeface="Arial"/>
                  <a:ea typeface="+mn-ea"/>
                  <a:cs typeface="+mn-cs"/>
                </a:rPr>
                <a:t>Glucose</a:t>
              </a:r>
              <a:r>
                <a:rPr lang="pt-BR" sz="1500" b="1" dirty="0">
                  <a:solidFill>
                    <a:srgbClr val="000000"/>
                  </a:solidFill>
                  <a:latin typeface="Arial"/>
                  <a:ea typeface="+mn-ea"/>
                  <a:cs typeface="+mn-cs"/>
                </a:rPr>
                <a:t> (</a:t>
              </a:r>
              <a:r>
                <a:rPr lang="pt-BR" sz="1500" b="1" dirty="0" err="1">
                  <a:solidFill>
                    <a:srgbClr val="000000"/>
                  </a:solidFill>
                  <a:latin typeface="Arial"/>
                  <a:ea typeface="+mn-ea"/>
                  <a:cs typeface="+mn-cs"/>
                </a:rPr>
                <a:t>mg</a:t>
              </a:r>
              <a:r>
                <a:rPr lang="pt-BR" sz="1500" b="1" dirty="0">
                  <a:solidFill>
                    <a:srgbClr val="000000"/>
                  </a:solidFill>
                  <a:latin typeface="Arial"/>
                  <a:ea typeface="+mn-ea"/>
                  <a:cs typeface="+mn-cs"/>
                </a:rPr>
                <a:t>/dL)</a:t>
              </a:r>
            </a:p>
          </p:txBody>
        </p:sp>
        <p:sp>
          <p:nvSpPr>
            <p:cNvPr id="11" name="CaixaDeTexto 10"/>
            <p:cNvSpPr txBox="1"/>
            <p:nvPr/>
          </p:nvSpPr>
          <p:spPr>
            <a:xfrm>
              <a:off x="1324291" y="1567501"/>
              <a:ext cx="438687" cy="277313"/>
            </a:xfrm>
            <a:prstGeom prst="rect">
              <a:avLst/>
            </a:prstGeom>
            <a:noFill/>
          </p:spPr>
          <p:txBody>
            <a:bodyPr wrap="none">
              <a:spAutoFit/>
            </a:bodyPr>
            <a:lstStyle/>
            <a:p>
              <a:pPr algn="ctr" fontAlgn="auto">
                <a:spcBef>
                  <a:spcPts val="0"/>
                </a:spcBef>
                <a:spcAft>
                  <a:spcPts val="0"/>
                </a:spcAft>
                <a:defRPr/>
              </a:pPr>
              <a:r>
                <a:rPr lang="pt-BR" sz="1200" b="1" dirty="0">
                  <a:solidFill>
                    <a:srgbClr val="000000"/>
                  </a:solidFill>
                  <a:latin typeface="Arial"/>
                  <a:ea typeface="+mn-ea"/>
                  <a:cs typeface="+mn-cs"/>
                </a:rPr>
                <a:t>180</a:t>
              </a:r>
            </a:p>
          </p:txBody>
        </p:sp>
        <p:sp>
          <p:nvSpPr>
            <p:cNvPr id="12" name="CaixaDeTexto 11"/>
            <p:cNvSpPr txBox="1"/>
            <p:nvPr/>
          </p:nvSpPr>
          <p:spPr>
            <a:xfrm>
              <a:off x="1331424" y="2491877"/>
              <a:ext cx="440471" cy="277313"/>
            </a:xfrm>
            <a:prstGeom prst="rect">
              <a:avLst/>
            </a:prstGeom>
            <a:noFill/>
          </p:spPr>
          <p:txBody>
            <a:bodyPr wrap="none">
              <a:spAutoFit/>
            </a:bodyPr>
            <a:lstStyle/>
            <a:p>
              <a:pPr algn="ctr" fontAlgn="auto">
                <a:spcBef>
                  <a:spcPts val="0"/>
                </a:spcBef>
                <a:spcAft>
                  <a:spcPts val="0"/>
                </a:spcAft>
                <a:defRPr/>
              </a:pPr>
              <a:r>
                <a:rPr lang="pt-BR" sz="1200" b="1" dirty="0">
                  <a:solidFill>
                    <a:srgbClr val="000000"/>
                  </a:solidFill>
                  <a:latin typeface="Arial"/>
                  <a:ea typeface="+mn-ea"/>
                  <a:cs typeface="+mn-cs"/>
                </a:rPr>
                <a:t>160</a:t>
              </a:r>
            </a:p>
          </p:txBody>
        </p:sp>
        <p:sp>
          <p:nvSpPr>
            <p:cNvPr id="13" name="CaixaDeTexto 12"/>
            <p:cNvSpPr txBox="1"/>
            <p:nvPr/>
          </p:nvSpPr>
          <p:spPr>
            <a:xfrm>
              <a:off x="1331424" y="3356953"/>
              <a:ext cx="440471" cy="277313"/>
            </a:xfrm>
            <a:prstGeom prst="rect">
              <a:avLst/>
            </a:prstGeom>
            <a:noFill/>
          </p:spPr>
          <p:txBody>
            <a:bodyPr wrap="none">
              <a:spAutoFit/>
            </a:bodyPr>
            <a:lstStyle/>
            <a:p>
              <a:pPr algn="ctr" fontAlgn="auto">
                <a:spcBef>
                  <a:spcPts val="0"/>
                </a:spcBef>
                <a:spcAft>
                  <a:spcPts val="0"/>
                </a:spcAft>
                <a:defRPr/>
              </a:pPr>
              <a:r>
                <a:rPr lang="pt-BR" sz="1200" b="1" dirty="0">
                  <a:solidFill>
                    <a:srgbClr val="000000"/>
                  </a:solidFill>
                  <a:latin typeface="Arial"/>
                  <a:ea typeface="+mn-ea"/>
                  <a:cs typeface="+mn-cs"/>
                </a:rPr>
                <a:t>140</a:t>
              </a:r>
            </a:p>
          </p:txBody>
        </p:sp>
        <p:sp>
          <p:nvSpPr>
            <p:cNvPr id="14" name="CaixaDeTexto 13"/>
            <p:cNvSpPr txBox="1"/>
            <p:nvPr/>
          </p:nvSpPr>
          <p:spPr>
            <a:xfrm>
              <a:off x="1331424" y="4304003"/>
              <a:ext cx="440471" cy="277312"/>
            </a:xfrm>
            <a:prstGeom prst="rect">
              <a:avLst/>
            </a:prstGeom>
            <a:noFill/>
          </p:spPr>
          <p:txBody>
            <a:bodyPr wrap="none">
              <a:spAutoFit/>
            </a:bodyPr>
            <a:lstStyle/>
            <a:p>
              <a:pPr algn="ctr" fontAlgn="auto">
                <a:spcBef>
                  <a:spcPts val="0"/>
                </a:spcBef>
                <a:spcAft>
                  <a:spcPts val="0"/>
                </a:spcAft>
                <a:defRPr/>
              </a:pPr>
              <a:r>
                <a:rPr lang="pt-BR" sz="1200" b="1" dirty="0">
                  <a:solidFill>
                    <a:srgbClr val="000000"/>
                  </a:solidFill>
                  <a:latin typeface="Arial"/>
                  <a:ea typeface="+mn-ea"/>
                  <a:cs typeface="+mn-cs"/>
                </a:rPr>
                <a:t>120</a:t>
              </a:r>
            </a:p>
          </p:txBody>
        </p:sp>
        <p:sp>
          <p:nvSpPr>
            <p:cNvPr id="15" name="CaixaDeTexto 14"/>
            <p:cNvSpPr txBox="1"/>
            <p:nvPr/>
          </p:nvSpPr>
          <p:spPr>
            <a:xfrm>
              <a:off x="1493703" y="5312097"/>
              <a:ext cx="269275" cy="277312"/>
            </a:xfrm>
            <a:prstGeom prst="rect">
              <a:avLst/>
            </a:prstGeom>
            <a:noFill/>
          </p:spPr>
          <p:txBody>
            <a:bodyPr wrap="none">
              <a:spAutoFit/>
            </a:bodyPr>
            <a:lstStyle/>
            <a:p>
              <a:pPr algn="ctr" fontAlgn="auto">
                <a:spcBef>
                  <a:spcPts val="0"/>
                </a:spcBef>
                <a:spcAft>
                  <a:spcPts val="0"/>
                </a:spcAft>
                <a:defRPr/>
              </a:pPr>
              <a:r>
                <a:rPr lang="pt-BR" sz="1200" b="1" dirty="0">
                  <a:solidFill>
                    <a:srgbClr val="000000"/>
                  </a:solidFill>
                  <a:latin typeface="Arial"/>
                  <a:ea typeface="+mn-ea"/>
                  <a:cs typeface="+mn-cs"/>
                </a:rPr>
                <a:t>0</a:t>
              </a:r>
            </a:p>
          </p:txBody>
        </p:sp>
        <p:sp>
          <p:nvSpPr>
            <p:cNvPr id="17" name="CaixaDeTexto 16"/>
            <p:cNvSpPr txBox="1"/>
            <p:nvPr/>
          </p:nvSpPr>
          <p:spPr>
            <a:xfrm>
              <a:off x="3696054" y="5803934"/>
              <a:ext cx="1512222" cy="355798"/>
            </a:xfrm>
            <a:prstGeom prst="rect">
              <a:avLst/>
            </a:prstGeom>
            <a:noFill/>
          </p:spPr>
          <p:txBody>
            <a:bodyPr wrap="none">
              <a:spAutoFit/>
            </a:bodyPr>
            <a:lstStyle/>
            <a:p>
              <a:pPr algn="ctr" fontAlgn="auto">
                <a:spcBef>
                  <a:spcPts val="0"/>
                </a:spcBef>
                <a:spcAft>
                  <a:spcPts val="0"/>
                </a:spcAft>
                <a:defRPr/>
              </a:pPr>
              <a:r>
                <a:rPr lang="pt-BR" sz="1500" b="1" dirty="0">
                  <a:solidFill>
                    <a:srgbClr val="000000"/>
                  </a:solidFill>
                  <a:latin typeface="Arial"/>
                  <a:ea typeface="+mn-ea"/>
                  <a:cs typeface="+mn-cs"/>
                </a:rPr>
                <a:t>Time (</a:t>
              </a:r>
              <a:r>
                <a:rPr lang="pt-BR" sz="1500" b="1" dirty="0" err="1">
                  <a:solidFill>
                    <a:srgbClr val="000000"/>
                  </a:solidFill>
                  <a:latin typeface="Arial"/>
                  <a:ea typeface="+mn-ea"/>
                  <a:cs typeface="+mn-cs"/>
                </a:rPr>
                <a:t>hours</a:t>
              </a:r>
              <a:r>
                <a:rPr lang="pt-BR" sz="1500" b="1" dirty="0">
                  <a:solidFill>
                    <a:srgbClr val="000000"/>
                  </a:solidFill>
                  <a:latin typeface="Arial"/>
                  <a:ea typeface="+mn-ea"/>
                  <a:cs typeface="+mn-cs"/>
                </a:rPr>
                <a:t>)</a:t>
              </a:r>
            </a:p>
          </p:txBody>
        </p:sp>
        <p:sp>
          <p:nvSpPr>
            <p:cNvPr id="18" name="CaixaDeTexto 17"/>
            <p:cNvSpPr txBox="1"/>
            <p:nvPr/>
          </p:nvSpPr>
          <p:spPr>
            <a:xfrm>
              <a:off x="1490136" y="5589409"/>
              <a:ext cx="658030" cy="230222"/>
            </a:xfrm>
            <a:prstGeom prst="rect">
              <a:avLst/>
            </a:prstGeom>
            <a:noFill/>
          </p:spPr>
          <p:txBody>
            <a:bodyPr wrap="none">
              <a:spAutoFit/>
            </a:bodyPr>
            <a:lstStyle/>
            <a:p>
              <a:pPr algn="ctr" fontAlgn="auto">
                <a:spcBef>
                  <a:spcPts val="0"/>
                </a:spcBef>
                <a:spcAft>
                  <a:spcPts val="0"/>
                </a:spcAft>
                <a:defRPr/>
              </a:pPr>
              <a:r>
                <a:rPr lang="pt-BR" sz="900" b="1" dirty="0">
                  <a:solidFill>
                    <a:srgbClr val="000000"/>
                  </a:solidFill>
                  <a:latin typeface="Arial"/>
                  <a:ea typeface="+mn-ea"/>
                  <a:cs typeface="+mn-cs"/>
                </a:rPr>
                <a:t>Baseline</a:t>
              </a:r>
            </a:p>
          </p:txBody>
        </p:sp>
        <p:sp>
          <p:nvSpPr>
            <p:cNvPr id="19" name="CaixaDeTexto 18"/>
            <p:cNvSpPr txBox="1"/>
            <p:nvPr/>
          </p:nvSpPr>
          <p:spPr>
            <a:xfrm>
              <a:off x="2069702" y="5528366"/>
              <a:ext cx="5239279" cy="303474"/>
            </a:xfrm>
            <a:prstGeom prst="rect">
              <a:avLst/>
            </a:prstGeom>
            <a:noFill/>
          </p:spPr>
          <p:txBody>
            <a:bodyPr>
              <a:spAutoFit/>
            </a:bodyPr>
            <a:lstStyle/>
            <a:p>
              <a:pPr fontAlgn="auto">
                <a:spcBef>
                  <a:spcPts val="0"/>
                </a:spcBef>
                <a:spcAft>
                  <a:spcPts val="0"/>
                </a:spcAft>
                <a:defRPr/>
              </a:pPr>
              <a:r>
                <a:rPr lang="pt-BR" sz="1200" b="1" dirty="0">
                  <a:solidFill>
                    <a:srgbClr val="000000"/>
                  </a:solidFill>
                  <a:latin typeface="Arial"/>
                  <a:ea typeface="+mn-ea"/>
                  <a:cs typeface="+mn-cs"/>
                </a:rPr>
                <a:t>1  2  3  4  5   6                  6-12                12-18                18-24</a:t>
              </a:r>
            </a:p>
          </p:txBody>
        </p:sp>
        <p:sp>
          <p:nvSpPr>
            <p:cNvPr id="20" name="CaixaDeTexto 19"/>
            <p:cNvSpPr txBox="1"/>
            <p:nvPr/>
          </p:nvSpPr>
          <p:spPr>
            <a:xfrm>
              <a:off x="1779028" y="1609359"/>
              <a:ext cx="1034303" cy="338357"/>
            </a:xfrm>
            <a:prstGeom prst="rect">
              <a:avLst/>
            </a:prstGeom>
            <a:noFill/>
          </p:spPr>
          <p:txBody>
            <a:bodyPr wrap="none">
              <a:spAutoFit/>
            </a:bodyPr>
            <a:lstStyle/>
            <a:p>
              <a:pPr algn="ctr" fontAlgn="auto">
                <a:spcBef>
                  <a:spcPts val="0"/>
                </a:spcBef>
                <a:spcAft>
                  <a:spcPts val="0"/>
                </a:spcAft>
                <a:defRPr/>
              </a:pPr>
              <a:r>
                <a:rPr lang="pt-BR" sz="1400" b="1" dirty="0" err="1">
                  <a:solidFill>
                    <a:srgbClr val="FF0000"/>
                  </a:solidFill>
                  <a:latin typeface="Arial"/>
                  <a:ea typeface="+mn-ea"/>
                  <a:cs typeface="+mn-cs"/>
                </a:rPr>
                <a:t>Exercise</a:t>
              </a:r>
              <a:endParaRPr lang="pt-BR" sz="1400" b="1" dirty="0">
                <a:solidFill>
                  <a:srgbClr val="FF0000"/>
                </a:solidFill>
                <a:latin typeface="Arial"/>
                <a:ea typeface="+mn-ea"/>
                <a:cs typeface="+mn-cs"/>
              </a:endParaRPr>
            </a:p>
          </p:txBody>
        </p:sp>
        <p:sp>
          <p:nvSpPr>
            <p:cNvPr id="21" name="Seta para baixo 20"/>
            <p:cNvSpPr/>
            <p:nvPr/>
          </p:nvSpPr>
          <p:spPr>
            <a:xfrm>
              <a:off x="2051869" y="1916322"/>
              <a:ext cx="144446" cy="28777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srgbClr val="FFFFFF"/>
                </a:solidFill>
              </a:endParaRPr>
            </a:p>
          </p:txBody>
        </p:sp>
        <p:sp>
          <p:nvSpPr>
            <p:cNvPr id="22" name="CaixaDeTexto 21"/>
            <p:cNvSpPr txBox="1"/>
            <p:nvPr/>
          </p:nvSpPr>
          <p:spPr>
            <a:xfrm>
              <a:off x="5577416" y="1527387"/>
              <a:ext cx="1053918" cy="575555"/>
            </a:xfrm>
            <a:prstGeom prst="rect">
              <a:avLst/>
            </a:prstGeom>
            <a:noFill/>
          </p:spPr>
          <p:txBody>
            <a:bodyPr wrap="none">
              <a:spAutoFit/>
            </a:bodyPr>
            <a:lstStyle/>
            <a:p>
              <a:pPr fontAlgn="auto">
                <a:spcBef>
                  <a:spcPts val="0"/>
                </a:spcBef>
                <a:spcAft>
                  <a:spcPts val="0"/>
                </a:spcAft>
                <a:defRPr/>
              </a:pPr>
              <a:r>
                <a:rPr lang="pt-BR" sz="1200" b="1" dirty="0" err="1">
                  <a:solidFill>
                    <a:srgbClr val="000000"/>
                  </a:solidFill>
                  <a:latin typeface="Arial"/>
                  <a:ea typeface="+mn-ea"/>
                  <a:cs typeface="+mn-cs"/>
                </a:rPr>
                <a:t>Aerobic</a:t>
              </a:r>
              <a:endParaRPr lang="pt-BR" sz="1200" b="1" dirty="0">
                <a:solidFill>
                  <a:srgbClr val="000000"/>
                </a:solidFill>
                <a:latin typeface="Arial"/>
                <a:ea typeface="+mn-ea"/>
                <a:cs typeface="+mn-cs"/>
              </a:endParaRPr>
            </a:p>
            <a:p>
              <a:pPr fontAlgn="auto">
                <a:spcBef>
                  <a:spcPts val="0"/>
                </a:spcBef>
                <a:spcAft>
                  <a:spcPts val="0"/>
                </a:spcAft>
                <a:defRPr/>
              </a:pPr>
              <a:endParaRPr lang="pt-BR" sz="200" b="1" dirty="0">
                <a:solidFill>
                  <a:srgbClr val="000000"/>
                </a:solidFill>
                <a:latin typeface="Arial"/>
                <a:ea typeface="+mn-ea"/>
                <a:cs typeface="+mn-cs"/>
              </a:endParaRPr>
            </a:p>
            <a:p>
              <a:pPr fontAlgn="auto">
                <a:spcBef>
                  <a:spcPts val="0"/>
                </a:spcBef>
                <a:spcAft>
                  <a:spcPts val="0"/>
                </a:spcAft>
                <a:defRPr/>
              </a:pPr>
              <a:endParaRPr lang="pt-BR" sz="200" b="1" dirty="0">
                <a:solidFill>
                  <a:srgbClr val="000000"/>
                </a:solidFill>
                <a:latin typeface="Arial"/>
                <a:ea typeface="+mn-ea"/>
                <a:cs typeface="+mn-cs"/>
              </a:endParaRPr>
            </a:p>
            <a:p>
              <a:pPr fontAlgn="auto">
                <a:spcBef>
                  <a:spcPts val="0"/>
                </a:spcBef>
                <a:spcAft>
                  <a:spcPts val="0"/>
                </a:spcAft>
                <a:defRPr/>
              </a:pPr>
              <a:r>
                <a:rPr lang="pt-BR" sz="1200" b="1" dirty="0" err="1">
                  <a:solidFill>
                    <a:srgbClr val="000000"/>
                  </a:solidFill>
                  <a:latin typeface="Arial"/>
                  <a:ea typeface="+mn-ea"/>
                  <a:cs typeface="+mn-cs"/>
                </a:rPr>
                <a:t>Combined</a:t>
              </a:r>
              <a:endParaRPr lang="pt-BR" sz="1200" b="1" dirty="0">
                <a:solidFill>
                  <a:srgbClr val="000000"/>
                </a:solidFill>
                <a:latin typeface="Arial"/>
                <a:ea typeface="+mn-ea"/>
                <a:cs typeface="+mn-cs"/>
              </a:endParaRPr>
            </a:p>
          </p:txBody>
        </p:sp>
      </p:grpSp>
      <p:sp>
        <p:nvSpPr>
          <p:cNvPr id="60421" name="Text Box 4"/>
          <p:cNvSpPr txBox="1">
            <a:spLocks noChangeArrowheads="1"/>
          </p:cNvSpPr>
          <p:nvPr/>
        </p:nvSpPr>
        <p:spPr bwMode="auto">
          <a:xfrm>
            <a:off x="827088" y="6524625"/>
            <a:ext cx="7705725" cy="649288"/>
          </a:xfrm>
          <a:prstGeom prst="rect">
            <a:avLst/>
          </a:prstGeom>
          <a:noFill/>
          <a:ln w="9525">
            <a:noFill/>
            <a:round/>
            <a:headEnd/>
            <a:tailEnd/>
          </a:ln>
        </p:spPr>
        <p:txBody>
          <a:bodyPr lIns="0" tIns="0" rIns="0" bIns="0"/>
          <a:lstStyle/>
          <a:p>
            <a:pPr algn="ctr">
              <a:tabLst>
                <a:tab pos="723900" algn="l"/>
                <a:tab pos="1447800" algn="l"/>
                <a:tab pos="2171700" algn="l"/>
                <a:tab pos="2895600" algn="l"/>
                <a:tab pos="3619500" algn="l"/>
              </a:tabLst>
            </a:pPr>
            <a:endParaRPr lang="en-GB" sz="200">
              <a:solidFill>
                <a:srgbClr val="000000"/>
              </a:solidFill>
              <a:ea typeface="msgothic"/>
              <a:cs typeface="msgothic"/>
            </a:endParaRPr>
          </a:p>
          <a:p>
            <a:pPr algn="ctr">
              <a:tabLst>
                <a:tab pos="723900" algn="l"/>
                <a:tab pos="1447800" algn="l"/>
                <a:tab pos="2171700" algn="l"/>
                <a:tab pos="2895600" algn="l"/>
                <a:tab pos="3619500" algn="l"/>
              </a:tabLst>
            </a:pPr>
            <a:endParaRPr lang="en-GB" sz="200">
              <a:solidFill>
                <a:srgbClr val="000000"/>
              </a:solidFill>
              <a:ea typeface="msgothic"/>
              <a:cs typeface="msgothic"/>
            </a:endParaRPr>
          </a:p>
          <a:p>
            <a:pPr algn="ctr">
              <a:tabLst>
                <a:tab pos="723900" algn="l"/>
                <a:tab pos="1447800" algn="l"/>
                <a:tab pos="2171700" algn="l"/>
                <a:tab pos="2895600" algn="l"/>
                <a:tab pos="3619500" algn="l"/>
              </a:tabLst>
            </a:pPr>
            <a:r>
              <a:rPr lang="en-GB" sz="1100" b="1">
                <a:solidFill>
                  <a:srgbClr val="000000"/>
                </a:solidFill>
                <a:ea typeface="msgothic"/>
                <a:cs typeface="msgothic"/>
              </a:rPr>
              <a:t>Figueira FR, Umpierre D, Kasali KR, Tetelbom P, Henn N,  Ribeiro JP, Schaan BD. Plos One 2013; 8: e57733-</a:t>
            </a:r>
          </a:p>
          <a:p>
            <a:pPr algn="ctr">
              <a:tabLst>
                <a:tab pos="723900" algn="l"/>
                <a:tab pos="1447800" algn="l"/>
                <a:tab pos="2171700" algn="l"/>
                <a:tab pos="2895600" algn="l"/>
                <a:tab pos="3619500" algn="l"/>
              </a:tabLst>
            </a:pPr>
            <a:endParaRPr lang="en-GB" sz="1100" b="1">
              <a:solidFill>
                <a:srgbClr val="000000"/>
              </a:solidFill>
              <a:ea typeface="msgothic"/>
              <a:cs typeface="msgothic"/>
            </a:endParaRPr>
          </a:p>
          <a:p>
            <a:pPr algn="ctr">
              <a:tabLst>
                <a:tab pos="723900" algn="l"/>
                <a:tab pos="1447800" algn="l"/>
                <a:tab pos="2171700" algn="l"/>
                <a:tab pos="2895600" algn="l"/>
                <a:tab pos="3619500" algn="l"/>
              </a:tabLst>
            </a:pPr>
            <a:endParaRPr lang="en-GB" sz="700" b="1" i="1">
              <a:solidFill>
                <a:srgbClr val="000000"/>
              </a:solidFill>
              <a:ea typeface="msgothic"/>
              <a:cs typeface="msgothic"/>
            </a:endParaRPr>
          </a:p>
        </p:txBody>
      </p:sp>
      <p:sp>
        <p:nvSpPr>
          <p:cNvPr id="28" name="Retângulo 27"/>
          <p:cNvSpPr/>
          <p:nvPr/>
        </p:nvSpPr>
        <p:spPr>
          <a:xfrm>
            <a:off x="5759450" y="6021388"/>
            <a:ext cx="3133725" cy="7207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srgbClr val="FFFFFF"/>
              </a:solidFill>
            </a:endParaRPr>
          </a:p>
        </p:txBody>
      </p:sp>
      <p:sp>
        <p:nvSpPr>
          <p:cNvPr id="31" name="CaixaDeTexto 30"/>
          <p:cNvSpPr txBox="1"/>
          <p:nvPr/>
        </p:nvSpPr>
        <p:spPr>
          <a:xfrm>
            <a:off x="6227763" y="3814763"/>
            <a:ext cx="2700337" cy="1270000"/>
          </a:xfrm>
          <a:prstGeom prst="roundRect">
            <a:avLst>
              <a:gd name="adj" fmla="val 4550"/>
            </a:avLst>
          </a:prstGeom>
          <a:noFill/>
          <a:ln>
            <a:solidFill>
              <a:schemeClr val="bg1">
                <a:lumMod val="65000"/>
              </a:schemeClr>
            </a:solidFill>
          </a:ln>
        </p:spPr>
        <p:txBody>
          <a:bodyPr>
            <a:spAutoFit/>
          </a:bodyPr>
          <a:lstStyle/>
          <a:p>
            <a:pPr fontAlgn="auto">
              <a:spcBef>
                <a:spcPts val="0"/>
              </a:spcBef>
              <a:spcAft>
                <a:spcPts val="0"/>
              </a:spcAft>
              <a:buFont typeface="Arial" pitchFamily="34" charset="0"/>
              <a:buChar char="•"/>
              <a:defRPr/>
            </a:pPr>
            <a:r>
              <a:rPr lang="pt-BR" sz="1500" b="1" dirty="0">
                <a:solidFill>
                  <a:srgbClr val="005A9E"/>
                </a:solidFill>
                <a:latin typeface="Arial"/>
                <a:ea typeface="+mn-ea"/>
                <a:cs typeface="+mn-cs"/>
              </a:rPr>
              <a:t> </a:t>
            </a:r>
            <a:r>
              <a:rPr lang="pt-BR" sz="1500" b="1" dirty="0" err="1">
                <a:solidFill>
                  <a:srgbClr val="005A9E"/>
                </a:solidFill>
                <a:latin typeface="Arial"/>
                <a:ea typeface="+mn-ea"/>
                <a:cs typeface="+mn-cs"/>
              </a:rPr>
              <a:t>Carb</a:t>
            </a:r>
            <a:r>
              <a:rPr lang="pt-BR" sz="1500" b="1" dirty="0">
                <a:solidFill>
                  <a:srgbClr val="005A9E"/>
                </a:solidFill>
                <a:latin typeface="Arial"/>
                <a:ea typeface="+mn-ea"/>
                <a:cs typeface="+mn-cs"/>
              </a:rPr>
              <a:t> </a:t>
            </a:r>
            <a:r>
              <a:rPr lang="pt-BR" sz="1500" b="1" dirty="0" err="1">
                <a:solidFill>
                  <a:srgbClr val="005A9E"/>
                </a:solidFill>
                <a:latin typeface="Arial"/>
                <a:ea typeface="+mn-ea"/>
                <a:cs typeface="+mn-cs"/>
              </a:rPr>
              <a:t>meals</a:t>
            </a:r>
            <a:endParaRPr lang="pt-BR" sz="1500" b="1" dirty="0">
              <a:solidFill>
                <a:srgbClr val="005A9E"/>
              </a:solidFill>
              <a:latin typeface="Arial"/>
              <a:ea typeface="+mn-ea"/>
              <a:cs typeface="+mn-cs"/>
            </a:endParaRPr>
          </a:p>
          <a:p>
            <a:pPr fontAlgn="auto">
              <a:spcBef>
                <a:spcPts val="0"/>
              </a:spcBef>
              <a:spcAft>
                <a:spcPts val="0"/>
              </a:spcAft>
              <a:buFont typeface="Arial" pitchFamily="34" charset="0"/>
              <a:buChar char="•"/>
              <a:defRPr/>
            </a:pPr>
            <a:endParaRPr lang="pt-BR" sz="1500" b="1" dirty="0">
              <a:solidFill>
                <a:srgbClr val="005A9E"/>
              </a:solidFill>
              <a:latin typeface="Arial"/>
              <a:ea typeface="+mn-ea"/>
              <a:cs typeface="+mn-cs"/>
            </a:endParaRPr>
          </a:p>
          <a:p>
            <a:pPr fontAlgn="auto">
              <a:spcBef>
                <a:spcPts val="0"/>
              </a:spcBef>
              <a:spcAft>
                <a:spcPts val="0"/>
              </a:spcAft>
              <a:buFont typeface="Arial" pitchFamily="34" charset="0"/>
              <a:buChar char="•"/>
              <a:defRPr/>
            </a:pPr>
            <a:r>
              <a:rPr lang="pt-BR" sz="1500" b="1" dirty="0">
                <a:solidFill>
                  <a:srgbClr val="005A9E"/>
                </a:solidFill>
                <a:latin typeface="Arial"/>
                <a:ea typeface="+mn-ea"/>
                <a:cs typeface="+mn-cs"/>
              </a:rPr>
              <a:t> </a:t>
            </a:r>
            <a:r>
              <a:rPr lang="pt-BR" sz="1500" b="1" dirty="0" err="1">
                <a:solidFill>
                  <a:srgbClr val="FF0000"/>
                </a:solidFill>
                <a:latin typeface="Arial"/>
                <a:ea typeface="+mn-ea"/>
                <a:cs typeface="+mn-cs"/>
              </a:rPr>
              <a:t>Metformin</a:t>
            </a:r>
            <a:endParaRPr lang="pt-BR" sz="1500" b="1" dirty="0">
              <a:solidFill>
                <a:srgbClr val="FF0000"/>
              </a:solidFill>
              <a:latin typeface="Arial"/>
              <a:ea typeface="+mn-ea"/>
              <a:cs typeface="+mn-cs"/>
            </a:endParaRPr>
          </a:p>
          <a:p>
            <a:pPr fontAlgn="auto">
              <a:spcBef>
                <a:spcPts val="0"/>
              </a:spcBef>
              <a:spcAft>
                <a:spcPts val="0"/>
              </a:spcAft>
              <a:buFont typeface="Arial" pitchFamily="34" charset="0"/>
              <a:buChar char="•"/>
              <a:defRPr/>
            </a:pPr>
            <a:endParaRPr lang="pt-BR" sz="1500" b="1" dirty="0">
              <a:solidFill>
                <a:srgbClr val="005A9E"/>
              </a:solidFill>
              <a:latin typeface="Arial"/>
              <a:ea typeface="+mn-ea"/>
              <a:cs typeface="+mn-cs"/>
            </a:endParaRPr>
          </a:p>
          <a:p>
            <a:pPr fontAlgn="auto">
              <a:spcBef>
                <a:spcPts val="0"/>
              </a:spcBef>
              <a:spcAft>
                <a:spcPts val="0"/>
              </a:spcAft>
              <a:buFont typeface="Arial" pitchFamily="34" charset="0"/>
              <a:buChar char="•"/>
              <a:defRPr/>
            </a:pPr>
            <a:r>
              <a:rPr lang="pt-BR" sz="1500" b="1" dirty="0">
                <a:solidFill>
                  <a:srgbClr val="005A9E"/>
                </a:solidFill>
                <a:latin typeface="Arial"/>
                <a:ea typeface="+mn-ea"/>
                <a:cs typeface="+mn-cs"/>
              </a:rPr>
              <a:t> </a:t>
            </a:r>
            <a:r>
              <a:rPr lang="pt-BR" sz="1500" b="1" dirty="0" err="1">
                <a:solidFill>
                  <a:srgbClr val="005A9E"/>
                </a:solidFill>
                <a:latin typeface="Arial"/>
                <a:ea typeface="+mn-ea"/>
                <a:cs typeface="+mn-cs"/>
              </a:rPr>
              <a:t>Glucose</a:t>
            </a:r>
            <a:r>
              <a:rPr lang="pt-BR" sz="1500" b="1" dirty="0">
                <a:solidFill>
                  <a:srgbClr val="005A9E"/>
                </a:solidFill>
                <a:latin typeface="Arial"/>
                <a:ea typeface="+mn-ea"/>
                <a:cs typeface="+mn-cs"/>
              </a:rPr>
              <a:t> </a:t>
            </a:r>
            <a:r>
              <a:rPr lang="pt-BR" sz="1500" b="1" dirty="0" err="1">
                <a:solidFill>
                  <a:srgbClr val="005A9E"/>
                </a:solidFill>
                <a:latin typeface="Arial"/>
                <a:ea typeface="+mn-ea"/>
                <a:cs typeface="+mn-cs"/>
              </a:rPr>
              <a:t>variability</a:t>
            </a:r>
            <a:endParaRPr lang="pt-BR" sz="1500" b="1" dirty="0">
              <a:solidFill>
                <a:srgbClr val="005A9E"/>
              </a:solidFill>
              <a:latin typeface="Arial"/>
              <a:ea typeface="+mn-ea"/>
              <a:cs typeface="+mn-cs"/>
            </a:endParaRPr>
          </a:p>
        </p:txBody>
      </p:sp>
      <p:grpSp>
        <p:nvGrpSpPr>
          <p:cNvPr id="60424" name="Grupo 39"/>
          <p:cNvGrpSpPr>
            <a:grpSpLocks/>
          </p:cNvGrpSpPr>
          <p:nvPr/>
        </p:nvGrpSpPr>
        <p:grpSpPr bwMode="auto">
          <a:xfrm>
            <a:off x="5364163" y="1223963"/>
            <a:ext cx="2952750" cy="263525"/>
            <a:chOff x="5148064" y="1295182"/>
            <a:chExt cx="2952328" cy="263626"/>
          </a:xfrm>
        </p:grpSpPr>
        <p:sp>
          <p:nvSpPr>
            <p:cNvPr id="30" name="CaixaDeTexto 29"/>
            <p:cNvSpPr txBox="1"/>
            <p:nvPr/>
          </p:nvSpPr>
          <p:spPr>
            <a:xfrm>
              <a:off x="5724244" y="1295182"/>
              <a:ext cx="2376148" cy="262037"/>
            </a:xfrm>
            <a:prstGeom prst="roundRect">
              <a:avLst>
                <a:gd name="adj" fmla="val 0"/>
              </a:avLst>
            </a:prstGeom>
            <a:noFill/>
            <a:ln>
              <a:solidFill>
                <a:schemeClr val="tx1">
                  <a:lumMod val="50000"/>
                  <a:lumOff val="50000"/>
                </a:schemeClr>
              </a:solidFill>
            </a:ln>
          </p:spPr>
          <p:txBody>
            <a:bodyPr>
              <a:spAutoFit/>
            </a:bodyPr>
            <a:lstStyle/>
            <a:p>
              <a:pPr fontAlgn="auto">
                <a:spcBef>
                  <a:spcPts val="0"/>
                </a:spcBef>
                <a:spcAft>
                  <a:spcPts val="0"/>
                </a:spcAft>
                <a:buFont typeface="Arial" pitchFamily="34" charset="0"/>
                <a:buChar char="•"/>
                <a:defRPr/>
              </a:pPr>
              <a:r>
                <a:rPr lang="pt-BR" sz="1100" b="1" dirty="0">
                  <a:solidFill>
                    <a:srgbClr val="000000"/>
                  </a:solidFill>
                  <a:latin typeface="Arial"/>
                  <a:ea typeface="+mn-ea"/>
                  <a:cs typeface="+mn-cs"/>
                </a:rPr>
                <a:t> 40 min, 70% </a:t>
              </a:r>
              <a:r>
                <a:rPr lang="pt-BR" sz="1100" b="1" dirty="0" err="1">
                  <a:solidFill>
                    <a:srgbClr val="000000"/>
                  </a:solidFill>
                  <a:latin typeface="Arial"/>
                  <a:ea typeface="+mn-ea"/>
                  <a:cs typeface="+mn-cs"/>
                </a:rPr>
                <a:t>HRmax</a:t>
              </a:r>
              <a:endParaRPr lang="pt-BR" sz="1100" b="1" dirty="0">
                <a:solidFill>
                  <a:srgbClr val="000000"/>
                </a:solidFill>
                <a:latin typeface="Arial"/>
                <a:ea typeface="+mn-ea"/>
                <a:cs typeface="+mn-cs"/>
              </a:endParaRPr>
            </a:p>
          </p:txBody>
        </p:sp>
        <p:cxnSp>
          <p:nvCxnSpPr>
            <p:cNvPr id="37" name="Conector reto 36"/>
            <p:cNvCxnSpPr/>
            <p:nvPr/>
          </p:nvCxnSpPr>
          <p:spPr>
            <a:xfrm rot="10800000">
              <a:off x="5148064" y="1558808"/>
              <a:ext cx="57618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0425" name="Grupo 38"/>
          <p:cNvGrpSpPr>
            <a:grpSpLocks/>
          </p:cNvGrpSpPr>
          <p:nvPr/>
        </p:nvGrpSpPr>
        <p:grpSpPr bwMode="auto">
          <a:xfrm>
            <a:off x="5364163" y="1978025"/>
            <a:ext cx="2952750" cy="854075"/>
            <a:chOff x="5220072" y="1978080"/>
            <a:chExt cx="2952328" cy="854080"/>
          </a:xfrm>
        </p:grpSpPr>
        <p:sp>
          <p:nvSpPr>
            <p:cNvPr id="32" name="CaixaDeTexto 31"/>
            <p:cNvSpPr txBox="1"/>
            <p:nvPr/>
          </p:nvSpPr>
          <p:spPr>
            <a:xfrm>
              <a:off x="5724825" y="1978080"/>
              <a:ext cx="2447575" cy="854080"/>
            </a:xfrm>
            <a:prstGeom prst="roundRect">
              <a:avLst>
                <a:gd name="adj" fmla="val 0"/>
              </a:avLst>
            </a:prstGeom>
            <a:noFill/>
            <a:ln>
              <a:solidFill>
                <a:schemeClr val="tx1">
                  <a:lumMod val="50000"/>
                  <a:lumOff val="50000"/>
                </a:schemeClr>
              </a:solidFill>
            </a:ln>
          </p:spPr>
          <p:txBody>
            <a:bodyPr>
              <a:spAutoFit/>
            </a:bodyPr>
            <a:lstStyle/>
            <a:p>
              <a:pPr fontAlgn="auto">
                <a:lnSpc>
                  <a:spcPct val="150000"/>
                </a:lnSpc>
                <a:spcBef>
                  <a:spcPts val="0"/>
                </a:spcBef>
                <a:spcAft>
                  <a:spcPts val="0"/>
                </a:spcAft>
                <a:buFont typeface="Arial" pitchFamily="34" charset="0"/>
                <a:buChar char="•"/>
                <a:defRPr/>
              </a:pPr>
              <a:r>
                <a:rPr lang="pt-BR" sz="1100" b="1" dirty="0">
                  <a:solidFill>
                    <a:srgbClr val="000000"/>
                  </a:solidFill>
                  <a:latin typeface="Arial"/>
                  <a:ea typeface="+mn-ea"/>
                  <a:cs typeface="+mn-cs"/>
                </a:rPr>
                <a:t> 20 min, 70% </a:t>
              </a:r>
              <a:r>
                <a:rPr lang="pt-BR" sz="1100" b="1" dirty="0" err="1">
                  <a:solidFill>
                    <a:srgbClr val="000000"/>
                  </a:solidFill>
                  <a:latin typeface="Arial"/>
                  <a:ea typeface="+mn-ea"/>
                  <a:cs typeface="+mn-cs"/>
                </a:rPr>
                <a:t>HRmax</a:t>
              </a:r>
              <a:endParaRPr lang="pt-BR" sz="1100" b="1" dirty="0">
                <a:solidFill>
                  <a:srgbClr val="000000"/>
                </a:solidFill>
                <a:latin typeface="Arial"/>
                <a:ea typeface="+mn-ea"/>
                <a:cs typeface="+mn-cs"/>
              </a:endParaRPr>
            </a:p>
            <a:p>
              <a:pPr fontAlgn="auto">
                <a:lnSpc>
                  <a:spcPct val="150000"/>
                </a:lnSpc>
                <a:spcBef>
                  <a:spcPts val="0"/>
                </a:spcBef>
                <a:spcAft>
                  <a:spcPts val="0"/>
                </a:spcAft>
                <a:buFont typeface="Arial" pitchFamily="34" charset="0"/>
                <a:buChar char="•"/>
                <a:defRPr/>
              </a:pPr>
              <a:r>
                <a:rPr lang="pt-BR" sz="1100" b="1" dirty="0">
                  <a:solidFill>
                    <a:srgbClr val="000000"/>
                  </a:solidFill>
                  <a:latin typeface="Arial"/>
                  <a:ea typeface="+mn-ea"/>
                  <a:cs typeface="+mn-cs"/>
                </a:rPr>
                <a:t> 4 </a:t>
              </a:r>
              <a:r>
                <a:rPr lang="pt-BR" sz="1100" b="1" dirty="0" err="1">
                  <a:solidFill>
                    <a:srgbClr val="000000"/>
                  </a:solidFill>
                  <a:latin typeface="Arial"/>
                  <a:ea typeface="+mn-ea"/>
                  <a:cs typeface="+mn-cs"/>
                </a:rPr>
                <a:t>resistance</a:t>
              </a:r>
              <a:r>
                <a:rPr lang="pt-BR" sz="1100" b="1" dirty="0">
                  <a:solidFill>
                    <a:srgbClr val="000000"/>
                  </a:solidFill>
                  <a:latin typeface="Arial"/>
                  <a:ea typeface="+mn-ea"/>
                  <a:cs typeface="+mn-cs"/>
                </a:rPr>
                <a:t> </a:t>
              </a:r>
              <a:r>
                <a:rPr lang="pt-BR" sz="1100" b="1" dirty="0" err="1">
                  <a:solidFill>
                    <a:srgbClr val="000000"/>
                  </a:solidFill>
                  <a:latin typeface="Arial"/>
                  <a:ea typeface="+mn-ea"/>
                  <a:cs typeface="+mn-cs"/>
                </a:rPr>
                <a:t>exercises</a:t>
              </a:r>
              <a:endParaRPr lang="pt-BR" sz="1100" b="1" dirty="0">
                <a:solidFill>
                  <a:srgbClr val="000000"/>
                </a:solidFill>
                <a:latin typeface="Arial"/>
                <a:ea typeface="+mn-ea"/>
                <a:cs typeface="+mn-cs"/>
              </a:endParaRPr>
            </a:p>
            <a:p>
              <a:pPr fontAlgn="auto">
                <a:lnSpc>
                  <a:spcPct val="150000"/>
                </a:lnSpc>
                <a:spcBef>
                  <a:spcPts val="0"/>
                </a:spcBef>
                <a:spcAft>
                  <a:spcPts val="0"/>
                </a:spcAft>
                <a:buFont typeface="Arial" pitchFamily="34" charset="0"/>
                <a:buChar char="•"/>
                <a:defRPr/>
              </a:pPr>
              <a:r>
                <a:rPr lang="pt-BR" sz="1100" b="1" dirty="0">
                  <a:solidFill>
                    <a:srgbClr val="000000"/>
                  </a:solidFill>
                  <a:latin typeface="Arial"/>
                  <a:ea typeface="+mn-ea"/>
                  <a:cs typeface="+mn-cs"/>
                </a:rPr>
                <a:t> 3 sets, 12 </a:t>
              </a:r>
              <a:r>
                <a:rPr lang="pt-BR" sz="1100" b="1" dirty="0" err="1">
                  <a:solidFill>
                    <a:srgbClr val="000000"/>
                  </a:solidFill>
                  <a:latin typeface="Arial"/>
                  <a:ea typeface="+mn-ea"/>
                  <a:cs typeface="+mn-cs"/>
                </a:rPr>
                <a:t>reps</a:t>
              </a:r>
              <a:r>
                <a:rPr lang="pt-BR" sz="1100" b="1" dirty="0">
                  <a:solidFill>
                    <a:srgbClr val="000000"/>
                  </a:solidFill>
                  <a:latin typeface="Arial"/>
                  <a:ea typeface="+mn-ea"/>
                  <a:cs typeface="+mn-cs"/>
                </a:rPr>
                <a:t>, 65% 1-RM</a:t>
              </a:r>
            </a:p>
          </p:txBody>
        </p:sp>
        <p:cxnSp>
          <p:nvCxnSpPr>
            <p:cNvPr id="38" name="Conector reto 37"/>
            <p:cNvCxnSpPr/>
            <p:nvPr/>
          </p:nvCxnSpPr>
          <p:spPr>
            <a:xfrm rot="10800000">
              <a:off x="5220072" y="1978080"/>
              <a:ext cx="57618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6946" name="Picture 2"/>
          <p:cNvPicPr>
            <a:picLocks noChangeAspect="1" noChangeArrowheads="1"/>
          </p:cNvPicPr>
          <p:nvPr/>
        </p:nvPicPr>
        <p:blipFill>
          <a:blip r:embed="rId2" cstate="print"/>
          <a:srcRect/>
          <a:stretch>
            <a:fillRect/>
          </a:stretch>
        </p:blipFill>
        <p:spPr bwMode="auto">
          <a:xfrm>
            <a:off x="385763" y="115888"/>
            <a:ext cx="4660900" cy="6626225"/>
          </a:xfrm>
          <a:prstGeom prst="rect">
            <a:avLst/>
          </a:prstGeom>
          <a:ln>
            <a:noFill/>
          </a:ln>
          <a:effectLst>
            <a:outerShdw blurRad="50800" dist="38100" dir="2700000" algn="tl" rotWithShape="0">
              <a:prstClr val="black">
                <a:alpha val="40000"/>
              </a:prstClr>
            </a:outerShdw>
          </a:effectLst>
        </p:spPr>
      </p:pic>
      <p:pic>
        <p:nvPicPr>
          <p:cNvPr id="63492" name="Picture 4"/>
          <p:cNvPicPr>
            <a:picLocks noChangeAspect="1" noChangeArrowheads="1"/>
          </p:cNvPicPr>
          <p:nvPr/>
        </p:nvPicPr>
        <p:blipFill>
          <a:blip r:embed="rId3" cstate="print"/>
          <a:srcRect/>
          <a:stretch>
            <a:fillRect/>
          </a:stretch>
        </p:blipFill>
        <p:spPr bwMode="auto">
          <a:xfrm>
            <a:off x="5508104" y="117780"/>
            <a:ext cx="3464060" cy="2591140"/>
          </a:xfrm>
          <a:prstGeom prst="roundRect">
            <a:avLst>
              <a:gd name="adj" fmla="val 2947"/>
            </a:avLst>
          </a:prstGeom>
          <a:solidFill>
            <a:srgbClr val="FFFFFF">
              <a:shade val="85000"/>
            </a:srgbClr>
          </a:solidFill>
          <a:ln>
            <a:noFill/>
          </a:ln>
          <a:effectLst/>
        </p:spPr>
      </p:pic>
      <p:sp>
        <p:nvSpPr>
          <p:cNvPr id="5" name="Retângulo com Único Canto Aparado 4"/>
          <p:cNvSpPr/>
          <p:nvPr/>
        </p:nvSpPr>
        <p:spPr>
          <a:xfrm>
            <a:off x="5435600" y="3068638"/>
            <a:ext cx="3529013" cy="2613025"/>
          </a:xfrm>
          <a:prstGeom prst="snip1Rect">
            <a:avLst>
              <a:gd name="adj" fmla="val 7557"/>
            </a:avLst>
          </a:prstGeom>
          <a:solidFill>
            <a:schemeClr val="bg1">
              <a:lumMod val="85000"/>
            </a:schemeClr>
          </a:solidFill>
        </p:spPr>
        <p:txBody>
          <a:bodyPr>
            <a:spAutoFit/>
          </a:bodyPr>
          <a:lstStyle/>
          <a:p>
            <a:pPr algn="r">
              <a:lnSpc>
                <a:spcPct val="150000"/>
              </a:lnSpc>
              <a:defRPr/>
            </a:pPr>
            <a:r>
              <a:rPr lang="pt-BR" sz="1500" i="1" dirty="0">
                <a:ea typeface="ＭＳ Ｐゴシック" pitchFamily="34" charset="-128"/>
              </a:rPr>
              <a:t>“I </a:t>
            </a:r>
            <a:r>
              <a:rPr lang="pt-BR" sz="1500" i="1" dirty="0" err="1">
                <a:ea typeface="ＭＳ Ｐゴシック" pitchFamily="34" charset="-128"/>
              </a:rPr>
              <a:t>postulate</a:t>
            </a:r>
            <a:r>
              <a:rPr lang="pt-BR" sz="1500" i="1" dirty="0">
                <a:ea typeface="ＭＳ Ｐゴシック" pitchFamily="34" charset="-128"/>
              </a:rPr>
              <a:t> </a:t>
            </a:r>
            <a:r>
              <a:rPr lang="pt-BR" sz="1500" i="1" dirty="0" err="1">
                <a:ea typeface="ＭＳ Ｐゴシック" pitchFamily="34" charset="-128"/>
              </a:rPr>
              <a:t>that</a:t>
            </a:r>
            <a:r>
              <a:rPr lang="pt-BR" sz="1500" i="1" dirty="0">
                <a:ea typeface="ＭＳ Ｐゴシック" pitchFamily="34" charset="-128"/>
              </a:rPr>
              <a:t> diabetes, </a:t>
            </a:r>
            <a:r>
              <a:rPr lang="pt-BR" sz="1500" i="1" dirty="0" err="1">
                <a:ea typeface="ＭＳ Ｐゴシック" pitchFamily="34" charset="-128"/>
              </a:rPr>
              <a:t>dementias</a:t>
            </a:r>
            <a:r>
              <a:rPr lang="pt-BR" sz="1500" i="1" dirty="0">
                <a:ea typeface="ＭＳ Ｐゴシック" pitchFamily="34" charset="-128"/>
              </a:rPr>
              <a:t>, cardiovascular </a:t>
            </a:r>
            <a:r>
              <a:rPr lang="en-US" sz="1500" i="1" dirty="0">
                <a:ea typeface="ＭＳ Ｐゴシック" pitchFamily="34" charset="-128"/>
              </a:rPr>
              <a:t>disease, and some cancers are accelerated – if not largely caused – by failure of the endoplasmic reticulum to </a:t>
            </a:r>
            <a:r>
              <a:rPr lang="pt-BR" sz="1500" i="1" dirty="0" err="1">
                <a:ea typeface="ＭＳ Ｐゴシック" pitchFamily="34" charset="-128"/>
              </a:rPr>
              <a:t>generate</a:t>
            </a:r>
            <a:r>
              <a:rPr lang="pt-BR" sz="1500" i="1" dirty="0">
                <a:ea typeface="ＭＳ Ｐゴシック" pitchFamily="34" charset="-128"/>
              </a:rPr>
              <a:t> </a:t>
            </a:r>
            <a:r>
              <a:rPr lang="pt-BR" sz="1500" i="1" dirty="0" err="1">
                <a:ea typeface="ＭＳ Ｐゴシック" pitchFamily="34" charset="-128"/>
              </a:rPr>
              <a:t>sufficient</a:t>
            </a:r>
            <a:r>
              <a:rPr lang="pt-BR" sz="1500" i="1" dirty="0">
                <a:ea typeface="ＭＳ Ｐゴシック" pitchFamily="34" charset="-128"/>
              </a:rPr>
              <a:t> </a:t>
            </a:r>
            <a:r>
              <a:rPr lang="pt-BR" sz="1500" i="1" dirty="0" err="1">
                <a:ea typeface="ＭＳ Ｐゴシック" pitchFamily="34" charset="-128"/>
              </a:rPr>
              <a:t>oxidative</a:t>
            </a:r>
            <a:r>
              <a:rPr lang="pt-BR" sz="1500" i="1" dirty="0">
                <a:ea typeface="ＭＳ Ｐゴシック" pitchFamily="34" charset="-128"/>
              </a:rPr>
              <a:t> redox </a:t>
            </a:r>
            <a:r>
              <a:rPr lang="pt-BR" sz="1500" i="1" dirty="0" err="1">
                <a:ea typeface="ＭＳ Ｐゴシック" pitchFamily="34" charset="-128"/>
              </a:rPr>
              <a:t>potential</a:t>
            </a:r>
            <a:r>
              <a:rPr lang="pt-BR" sz="1500" i="1" dirty="0">
                <a:ea typeface="ＭＳ Ｐゴシック" pitchFamily="34" charset="-128"/>
              </a:rPr>
              <a:t> for </a:t>
            </a:r>
            <a:r>
              <a:rPr lang="pt-BR" sz="1500" i="1" dirty="0" err="1">
                <a:ea typeface="ＭＳ Ｐゴシック" pitchFamily="34" charset="-128"/>
              </a:rPr>
              <a:t>disulphide</a:t>
            </a:r>
            <a:r>
              <a:rPr lang="pt-BR" sz="1500" i="1" dirty="0">
                <a:ea typeface="ＭＳ Ｐゴシック" pitchFamily="34" charset="-128"/>
              </a:rPr>
              <a:t> </a:t>
            </a:r>
            <a:r>
              <a:rPr lang="en-US" sz="1500" i="1" dirty="0">
                <a:ea typeface="ＭＳ Ｐゴシック" pitchFamily="34" charset="-128"/>
              </a:rPr>
              <a:t>bonds to be formed.”</a:t>
            </a:r>
            <a:endParaRPr lang="pt-BR" sz="1500" i="1" dirty="0">
              <a:ea typeface="ＭＳ Ｐゴシック" pitchFamily="34" charset="-128"/>
            </a:endParaRPr>
          </a:p>
        </p:txBody>
      </p:sp>
      <p:sp>
        <p:nvSpPr>
          <p:cNvPr id="49157" name="Text Box 21"/>
          <p:cNvSpPr txBox="1">
            <a:spLocks noChangeArrowheads="1"/>
          </p:cNvSpPr>
          <p:nvPr/>
        </p:nvSpPr>
        <p:spPr bwMode="black">
          <a:xfrm>
            <a:off x="4572000" y="5732463"/>
            <a:ext cx="4464050" cy="293687"/>
          </a:xfrm>
          <a:prstGeom prst="rect">
            <a:avLst/>
          </a:prstGeom>
          <a:noFill/>
          <a:ln w="57150">
            <a:noFill/>
            <a:miter lim="800000"/>
            <a:headEnd/>
            <a:tailEnd/>
          </a:ln>
        </p:spPr>
        <p:txBody>
          <a:bodyPr lIns="91430" tIns="45715" rIns="91430" bIns="45715">
            <a:spAutoFit/>
          </a:bodyPr>
          <a:lstStyle/>
          <a:p>
            <a:pPr algn="r">
              <a:spcBef>
                <a:spcPct val="50000"/>
              </a:spcBef>
            </a:pPr>
            <a:r>
              <a:rPr lang="en-US" sz="1300" b="1" i="1"/>
              <a:t>Watson J</a:t>
            </a:r>
            <a:r>
              <a:rPr lang="en-US" sz="1300" b="1"/>
              <a:t>. Lancet, 2014.</a:t>
            </a: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aixaDeTexto 4"/>
          <p:cNvSpPr txBox="1">
            <a:spLocks noChangeArrowheads="1"/>
          </p:cNvSpPr>
          <p:nvPr/>
        </p:nvSpPr>
        <p:spPr bwMode="auto">
          <a:xfrm>
            <a:off x="215900" y="138113"/>
            <a:ext cx="8532813" cy="554037"/>
          </a:xfrm>
          <a:prstGeom prst="rect">
            <a:avLst/>
          </a:prstGeom>
          <a:noFill/>
          <a:ln w="9525">
            <a:noFill/>
            <a:miter lim="800000"/>
            <a:headEnd/>
            <a:tailEnd/>
          </a:ln>
        </p:spPr>
        <p:txBody>
          <a:bodyPr>
            <a:spAutoFit/>
          </a:bodyPr>
          <a:lstStyle/>
          <a:p>
            <a:pPr algn="ctr"/>
            <a:r>
              <a:rPr lang="pt-BR" sz="3000" b="1"/>
              <a:t>Lifestyle for the Treatment of Type 2 Diabetes</a:t>
            </a:r>
          </a:p>
        </p:txBody>
      </p:sp>
      <p:cxnSp>
        <p:nvCxnSpPr>
          <p:cNvPr id="22" name="Conector reto 21"/>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1444" name="CaixaDeTexto 19"/>
          <p:cNvSpPr txBox="1">
            <a:spLocks noChangeArrowheads="1"/>
          </p:cNvSpPr>
          <p:nvPr/>
        </p:nvSpPr>
        <p:spPr bwMode="auto">
          <a:xfrm>
            <a:off x="1835150" y="1052513"/>
            <a:ext cx="5473700" cy="400050"/>
          </a:xfrm>
          <a:prstGeom prst="rect">
            <a:avLst/>
          </a:prstGeom>
          <a:noFill/>
          <a:ln w="9525">
            <a:noFill/>
            <a:miter lim="800000"/>
            <a:headEnd/>
            <a:tailEnd/>
          </a:ln>
        </p:spPr>
        <p:txBody>
          <a:bodyPr>
            <a:spAutoFit/>
          </a:bodyPr>
          <a:lstStyle/>
          <a:p>
            <a:pPr algn="ctr"/>
            <a:r>
              <a:rPr lang="pt-BR" sz="2000" b="1" dirty="0">
                <a:solidFill>
                  <a:srgbClr val="275867"/>
                </a:solidFill>
              </a:rPr>
              <a:t>5145 </a:t>
            </a:r>
            <a:r>
              <a:rPr lang="pt-BR" sz="2000" b="1" dirty="0" err="1">
                <a:solidFill>
                  <a:srgbClr val="275867"/>
                </a:solidFill>
              </a:rPr>
              <a:t>patients</a:t>
            </a:r>
            <a:r>
              <a:rPr lang="pt-BR" sz="2000" b="1" dirty="0">
                <a:solidFill>
                  <a:srgbClr val="275867"/>
                </a:solidFill>
              </a:rPr>
              <a:t> </a:t>
            </a:r>
            <a:r>
              <a:rPr lang="pt-BR" sz="2000" b="1" dirty="0" err="1" smtClean="0">
                <a:solidFill>
                  <a:srgbClr val="275867"/>
                </a:solidFill>
              </a:rPr>
              <a:t>with</a:t>
            </a:r>
            <a:r>
              <a:rPr lang="pt-BR" sz="2000" b="1" dirty="0" smtClean="0">
                <a:solidFill>
                  <a:srgbClr val="275867"/>
                </a:solidFill>
              </a:rPr>
              <a:t> </a:t>
            </a:r>
            <a:r>
              <a:rPr lang="pt-BR" sz="2000" b="1" dirty="0" err="1">
                <a:solidFill>
                  <a:srgbClr val="275867"/>
                </a:solidFill>
              </a:rPr>
              <a:t>type</a:t>
            </a:r>
            <a:r>
              <a:rPr lang="pt-BR" sz="2000" b="1" dirty="0">
                <a:solidFill>
                  <a:srgbClr val="275867"/>
                </a:solidFill>
              </a:rPr>
              <a:t> 2 diabetes</a:t>
            </a:r>
          </a:p>
        </p:txBody>
      </p:sp>
      <p:cxnSp>
        <p:nvCxnSpPr>
          <p:cNvPr id="8" name="Conector reto 7"/>
          <p:cNvCxnSpPr/>
          <p:nvPr/>
        </p:nvCxnSpPr>
        <p:spPr>
          <a:xfrm>
            <a:off x="1763713" y="1504950"/>
            <a:ext cx="554355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Conector de seta reta 8"/>
          <p:cNvCxnSpPr/>
          <p:nvPr/>
        </p:nvCxnSpPr>
        <p:spPr>
          <a:xfrm rot="5400000">
            <a:off x="1584325" y="1684338"/>
            <a:ext cx="360363"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rot="5400000">
            <a:off x="7127875" y="1684338"/>
            <a:ext cx="360363"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CaixaDeTexto 19"/>
          <p:cNvSpPr txBox="1">
            <a:spLocks noChangeArrowheads="1"/>
          </p:cNvSpPr>
          <p:nvPr/>
        </p:nvSpPr>
        <p:spPr bwMode="auto">
          <a:xfrm>
            <a:off x="827088" y="1928813"/>
            <a:ext cx="2016125" cy="630237"/>
          </a:xfrm>
          <a:prstGeom prst="rect">
            <a:avLst/>
          </a:prstGeom>
          <a:noFill/>
          <a:ln w="9525">
            <a:noFill/>
            <a:miter lim="800000"/>
            <a:headEnd/>
            <a:tailEnd/>
          </a:ln>
        </p:spPr>
        <p:txBody>
          <a:bodyPr>
            <a:spAutoFit/>
          </a:bodyPr>
          <a:lstStyle/>
          <a:p>
            <a:pPr algn="ctr">
              <a:defRPr/>
            </a:pPr>
            <a:r>
              <a:rPr lang="pt-BR" sz="1900" b="1" dirty="0" err="1">
                <a:latin typeface="Arial" charset="0"/>
                <a:ea typeface="ＭＳ Ｐゴシック" pitchFamily="34" charset="-128"/>
                <a:cs typeface="Arial" charset="0"/>
              </a:rPr>
              <a:t>Lifestyle</a:t>
            </a:r>
            <a:endParaRPr lang="pt-BR" sz="1900" b="1" dirty="0">
              <a:latin typeface="Arial" charset="0"/>
              <a:ea typeface="ＭＳ Ｐゴシック" pitchFamily="34" charset="-128"/>
              <a:cs typeface="Arial" charset="0"/>
            </a:endParaRPr>
          </a:p>
          <a:p>
            <a:pPr algn="ctr">
              <a:defRPr/>
            </a:pPr>
            <a:r>
              <a:rPr lang="pt-BR" sz="1600" b="1" dirty="0">
                <a:solidFill>
                  <a:schemeClr val="tx1">
                    <a:lumMod val="65000"/>
                    <a:lumOff val="35000"/>
                  </a:schemeClr>
                </a:solidFill>
                <a:latin typeface="Arial" charset="0"/>
                <a:ea typeface="ＭＳ Ｐゴシック" pitchFamily="34" charset="-128"/>
                <a:cs typeface="Arial" charset="0"/>
              </a:rPr>
              <a:t>(N=2570)</a:t>
            </a:r>
          </a:p>
        </p:txBody>
      </p:sp>
      <p:sp>
        <p:nvSpPr>
          <p:cNvPr id="14" name="CaixaDeTexto 19"/>
          <p:cNvSpPr txBox="1">
            <a:spLocks noChangeArrowheads="1"/>
          </p:cNvSpPr>
          <p:nvPr/>
        </p:nvSpPr>
        <p:spPr bwMode="auto">
          <a:xfrm>
            <a:off x="6659563" y="1936750"/>
            <a:ext cx="1296987" cy="630238"/>
          </a:xfrm>
          <a:prstGeom prst="rect">
            <a:avLst/>
          </a:prstGeom>
          <a:noFill/>
          <a:ln w="9525">
            <a:noFill/>
            <a:miter lim="800000"/>
            <a:headEnd/>
            <a:tailEnd/>
          </a:ln>
        </p:spPr>
        <p:txBody>
          <a:bodyPr>
            <a:spAutoFit/>
          </a:bodyPr>
          <a:lstStyle/>
          <a:p>
            <a:pPr algn="ctr">
              <a:defRPr/>
            </a:pPr>
            <a:r>
              <a:rPr lang="pt-BR" sz="1900" b="1" dirty="0" err="1">
                <a:latin typeface="Arial" charset="0"/>
                <a:ea typeface="ＭＳ Ｐゴシック" pitchFamily="34" charset="-128"/>
                <a:cs typeface="Arial" charset="0"/>
              </a:rPr>
              <a:t>Control</a:t>
            </a:r>
            <a:endParaRPr lang="pt-BR" sz="1900" b="1" dirty="0">
              <a:latin typeface="Arial" charset="0"/>
              <a:ea typeface="ＭＳ Ｐゴシック" pitchFamily="34" charset="-128"/>
              <a:cs typeface="Arial" charset="0"/>
            </a:endParaRPr>
          </a:p>
          <a:p>
            <a:pPr algn="ctr">
              <a:defRPr/>
            </a:pPr>
            <a:r>
              <a:rPr lang="pt-BR" sz="1600" b="1" dirty="0">
                <a:solidFill>
                  <a:schemeClr val="tx1">
                    <a:lumMod val="65000"/>
                    <a:lumOff val="35000"/>
                  </a:schemeClr>
                </a:solidFill>
                <a:latin typeface="Arial" charset="0"/>
                <a:ea typeface="ＭＳ Ｐゴシック" pitchFamily="34" charset="-128"/>
                <a:cs typeface="Arial" charset="0"/>
              </a:rPr>
              <a:t>(n=2575)</a:t>
            </a:r>
          </a:p>
        </p:txBody>
      </p:sp>
      <p:sp>
        <p:nvSpPr>
          <p:cNvPr id="61450" name="CaixaDeTexto 19"/>
          <p:cNvSpPr txBox="1">
            <a:spLocks noChangeArrowheads="1"/>
          </p:cNvSpPr>
          <p:nvPr/>
        </p:nvSpPr>
        <p:spPr bwMode="auto">
          <a:xfrm>
            <a:off x="1116013" y="2689225"/>
            <a:ext cx="1295400" cy="584200"/>
          </a:xfrm>
          <a:prstGeom prst="rect">
            <a:avLst/>
          </a:prstGeom>
          <a:noFill/>
          <a:ln w="9525">
            <a:noFill/>
            <a:miter lim="800000"/>
            <a:headEnd/>
            <a:tailEnd/>
          </a:ln>
        </p:spPr>
        <p:txBody>
          <a:bodyPr>
            <a:spAutoFit/>
          </a:bodyPr>
          <a:lstStyle/>
          <a:p>
            <a:pPr algn="ctr"/>
            <a:r>
              <a:rPr lang="pt-BR" sz="1600" b="1">
                <a:solidFill>
                  <a:srgbClr val="0070C0"/>
                </a:solidFill>
              </a:rPr>
              <a:t>7% weight loss</a:t>
            </a:r>
          </a:p>
        </p:txBody>
      </p:sp>
      <p:sp>
        <p:nvSpPr>
          <p:cNvPr id="61451" name="CaixaDeTexto 19"/>
          <p:cNvSpPr txBox="1">
            <a:spLocks noChangeArrowheads="1"/>
          </p:cNvSpPr>
          <p:nvPr/>
        </p:nvSpPr>
        <p:spPr bwMode="auto">
          <a:xfrm>
            <a:off x="971550" y="3648075"/>
            <a:ext cx="1584325" cy="830263"/>
          </a:xfrm>
          <a:prstGeom prst="rect">
            <a:avLst/>
          </a:prstGeom>
          <a:noFill/>
          <a:ln w="9525">
            <a:noFill/>
            <a:miter lim="800000"/>
            <a:headEnd/>
            <a:tailEnd/>
          </a:ln>
        </p:spPr>
        <p:txBody>
          <a:bodyPr>
            <a:spAutoFit/>
          </a:bodyPr>
          <a:lstStyle/>
          <a:p>
            <a:pPr algn="ctr"/>
            <a:r>
              <a:rPr lang="pt-BR" sz="1600" b="1">
                <a:solidFill>
                  <a:srgbClr val="0070C0"/>
                </a:solidFill>
              </a:rPr>
              <a:t>175 physical activity per week</a:t>
            </a:r>
          </a:p>
        </p:txBody>
      </p:sp>
      <p:sp>
        <p:nvSpPr>
          <p:cNvPr id="61452" name="CaixaDeTexto 19"/>
          <p:cNvSpPr txBox="1">
            <a:spLocks noChangeArrowheads="1"/>
          </p:cNvSpPr>
          <p:nvPr/>
        </p:nvSpPr>
        <p:spPr bwMode="auto">
          <a:xfrm>
            <a:off x="6443663" y="2708275"/>
            <a:ext cx="1800225" cy="1323975"/>
          </a:xfrm>
          <a:prstGeom prst="rect">
            <a:avLst/>
          </a:prstGeom>
          <a:noFill/>
          <a:ln w="9525">
            <a:noFill/>
            <a:miter lim="800000"/>
            <a:headEnd/>
            <a:tailEnd/>
          </a:ln>
        </p:spPr>
        <p:txBody>
          <a:bodyPr>
            <a:spAutoFit/>
          </a:bodyPr>
          <a:lstStyle/>
          <a:p>
            <a:pPr algn="ctr"/>
            <a:r>
              <a:rPr lang="pt-BR" sz="1600" b="1" dirty="0" err="1">
                <a:solidFill>
                  <a:srgbClr val="0070C0"/>
                </a:solidFill>
              </a:rPr>
              <a:t>Basic</a:t>
            </a:r>
            <a:r>
              <a:rPr lang="pt-BR" sz="1600" b="1" dirty="0">
                <a:solidFill>
                  <a:srgbClr val="0070C0"/>
                </a:solidFill>
              </a:rPr>
              <a:t> </a:t>
            </a:r>
            <a:r>
              <a:rPr lang="pt-BR" sz="1600" b="1" dirty="0" err="1">
                <a:solidFill>
                  <a:srgbClr val="0070C0"/>
                </a:solidFill>
              </a:rPr>
              <a:t>education</a:t>
            </a:r>
            <a:r>
              <a:rPr lang="pt-BR" sz="1600" b="1" dirty="0">
                <a:solidFill>
                  <a:srgbClr val="0070C0"/>
                </a:solidFill>
              </a:rPr>
              <a:t> in T2DM</a:t>
            </a:r>
          </a:p>
          <a:p>
            <a:pPr algn="ctr"/>
            <a:endParaRPr lang="pt-BR" sz="1600" b="1" dirty="0">
              <a:solidFill>
                <a:srgbClr val="0070C0"/>
              </a:solidFill>
            </a:endParaRPr>
          </a:p>
          <a:p>
            <a:pPr algn="ctr"/>
            <a:r>
              <a:rPr lang="pt-BR" sz="1600" b="1" dirty="0">
                <a:solidFill>
                  <a:srgbClr val="0070C0"/>
                </a:solidFill>
              </a:rPr>
              <a:t>No formal </a:t>
            </a:r>
            <a:r>
              <a:rPr lang="pt-BR" sz="1600" b="1" dirty="0" err="1" smtClean="0">
                <a:solidFill>
                  <a:srgbClr val="0070C0"/>
                </a:solidFill>
              </a:rPr>
              <a:t>counselling</a:t>
            </a:r>
            <a:endParaRPr lang="pt-BR" sz="1600" b="1" dirty="0">
              <a:solidFill>
                <a:srgbClr val="0070C0"/>
              </a:solidFill>
            </a:endParaRPr>
          </a:p>
        </p:txBody>
      </p:sp>
      <p:sp>
        <p:nvSpPr>
          <p:cNvPr id="19" name="CaixaDeTexto 19"/>
          <p:cNvSpPr txBox="1">
            <a:spLocks noChangeArrowheads="1"/>
          </p:cNvSpPr>
          <p:nvPr/>
        </p:nvSpPr>
        <p:spPr bwMode="auto">
          <a:xfrm>
            <a:off x="684213" y="4983163"/>
            <a:ext cx="2087562" cy="400050"/>
          </a:xfrm>
          <a:prstGeom prst="rect">
            <a:avLst/>
          </a:prstGeom>
          <a:solidFill>
            <a:schemeClr val="accent5">
              <a:lumMod val="25000"/>
            </a:schemeClr>
          </a:solidFill>
          <a:ln w="9525">
            <a:noFill/>
            <a:miter lim="800000"/>
            <a:headEnd/>
            <a:tailEnd/>
          </a:ln>
        </p:spPr>
        <p:txBody>
          <a:bodyPr>
            <a:spAutoFit/>
          </a:bodyPr>
          <a:lstStyle/>
          <a:p>
            <a:pPr algn="ctr">
              <a:defRPr/>
            </a:pPr>
            <a:r>
              <a:rPr lang="pt-BR" sz="2000" b="1" dirty="0">
                <a:solidFill>
                  <a:schemeClr val="bg1"/>
                </a:solidFill>
                <a:cs typeface="+mn-cs"/>
              </a:rPr>
              <a:t>HbA</a:t>
            </a:r>
            <a:r>
              <a:rPr lang="pt-BR" sz="1300" b="1" dirty="0">
                <a:solidFill>
                  <a:schemeClr val="bg1"/>
                </a:solidFill>
                <a:cs typeface="+mn-cs"/>
              </a:rPr>
              <a:t>1c</a:t>
            </a:r>
            <a:r>
              <a:rPr lang="pt-BR" sz="2000" b="1" dirty="0">
                <a:solidFill>
                  <a:schemeClr val="bg1"/>
                </a:solidFill>
                <a:cs typeface="+mn-cs"/>
              </a:rPr>
              <a:t>: ↓ 0.7%</a:t>
            </a:r>
          </a:p>
        </p:txBody>
      </p:sp>
      <p:sp>
        <p:nvSpPr>
          <p:cNvPr id="20" name="CaixaDeTexto 19"/>
          <p:cNvSpPr txBox="1">
            <a:spLocks noChangeArrowheads="1"/>
          </p:cNvSpPr>
          <p:nvPr/>
        </p:nvSpPr>
        <p:spPr bwMode="auto">
          <a:xfrm>
            <a:off x="6516688" y="4983163"/>
            <a:ext cx="1727200" cy="400050"/>
          </a:xfrm>
          <a:prstGeom prst="rect">
            <a:avLst/>
          </a:prstGeom>
          <a:solidFill>
            <a:schemeClr val="accent5">
              <a:lumMod val="25000"/>
            </a:schemeClr>
          </a:solidFill>
          <a:ln w="9525">
            <a:noFill/>
            <a:miter lim="800000"/>
            <a:headEnd/>
            <a:tailEnd/>
          </a:ln>
        </p:spPr>
        <p:txBody>
          <a:bodyPr>
            <a:spAutoFit/>
          </a:bodyPr>
          <a:lstStyle/>
          <a:p>
            <a:pPr algn="ctr">
              <a:defRPr/>
            </a:pPr>
            <a:r>
              <a:rPr lang="pt-BR" sz="2000" b="1" dirty="0">
                <a:solidFill>
                  <a:schemeClr val="bg1"/>
                </a:solidFill>
                <a:latin typeface="Arial" charset="0"/>
                <a:ea typeface="ＭＳ Ｐゴシック" pitchFamily="34" charset="-128"/>
                <a:cs typeface="Arial" charset="0"/>
              </a:rPr>
              <a:t>HbA</a:t>
            </a:r>
            <a:r>
              <a:rPr lang="pt-BR" sz="1300" b="1" dirty="0">
                <a:solidFill>
                  <a:schemeClr val="bg1"/>
                </a:solidFill>
                <a:latin typeface="Arial" charset="0"/>
                <a:ea typeface="ＭＳ Ｐゴシック" pitchFamily="34" charset="-128"/>
                <a:cs typeface="Arial" charset="0"/>
              </a:rPr>
              <a:t>1c</a:t>
            </a:r>
            <a:r>
              <a:rPr lang="pt-BR" sz="2000" b="1" dirty="0">
                <a:solidFill>
                  <a:schemeClr val="bg1"/>
                </a:solidFill>
                <a:latin typeface="Arial" charset="0"/>
                <a:ea typeface="ＭＳ Ｐゴシック" pitchFamily="34" charset="-128"/>
                <a:cs typeface="Arial" charset="0"/>
              </a:rPr>
              <a:t>: </a:t>
            </a:r>
            <a:r>
              <a:rPr lang="pt-BR" sz="2000" b="1" dirty="0">
                <a:solidFill>
                  <a:schemeClr val="bg1">
                    <a:lumMod val="85000"/>
                  </a:schemeClr>
                </a:solidFill>
                <a:latin typeface="Arial"/>
                <a:ea typeface="ＭＳ Ｐゴシック" pitchFamily="34" charset="-128"/>
                <a:cs typeface="Arial"/>
              </a:rPr>
              <a:t>NS </a:t>
            </a:r>
            <a:endParaRPr lang="pt-BR" sz="2400" b="1" dirty="0">
              <a:solidFill>
                <a:schemeClr val="bg1">
                  <a:lumMod val="85000"/>
                </a:schemeClr>
              </a:solidFill>
              <a:latin typeface="Arial" charset="0"/>
              <a:ea typeface="ＭＳ Ｐゴシック" pitchFamily="34" charset="-128"/>
              <a:cs typeface="Arial" charset="0"/>
            </a:endParaRPr>
          </a:p>
        </p:txBody>
      </p:sp>
      <p:sp>
        <p:nvSpPr>
          <p:cNvPr id="61455" name="CaixaDeTexto 19"/>
          <p:cNvSpPr txBox="1">
            <a:spLocks noChangeArrowheads="1"/>
          </p:cNvSpPr>
          <p:nvPr/>
        </p:nvSpPr>
        <p:spPr bwMode="auto">
          <a:xfrm>
            <a:off x="2700338" y="6505575"/>
            <a:ext cx="6048375" cy="307975"/>
          </a:xfrm>
          <a:prstGeom prst="rect">
            <a:avLst/>
          </a:prstGeom>
          <a:noFill/>
          <a:ln w="9525">
            <a:noFill/>
            <a:miter lim="800000"/>
            <a:headEnd/>
            <a:tailEnd/>
          </a:ln>
        </p:spPr>
        <p:txBody>
          <a:bodyPr>
            <a:spAutoFit/>
          </a:bodyPr>
          <a:lstStyle/>
          <a:p>
            <a:pPr algn="r"/>
            <a:r>
              <a:rPr lang="pt-BR" sz="1400" b="1">
                <a:solidFill>
                  <a:srgbClr val="006C92"/>
                </a:solidFill>
              </a:rPr>
              <a:t>Look Ahead Research Group. Diabetes Care 2007;30:1374-83</a:t>
            </a:r>
          </a:p>
        </p:txBody>
      </p:sp>
      <p:sp>
        <p:nvSpPr>
          <p:cNvPr id="23" name="CaixaDeTexto 4"/>
          <p:cNvSpPr txBox="1">
            <a:spLocks noChangeArrowheads="1"/>
          </p:cNvSpPr>
          <p:nvPr/>
        </p:nvSpPr>
        <p:spPr bwMode="auto">
          <a:xfrm>
            <a:off x="2195513" y="5816600"/>
            <a:ext cx="4679950" cy="493713"/>
          </a:xfrm>
          <a:prstGeom prst="rect">
            <a:avLst/>
          </a:prstGeom>
          <a:noFill/>
          <a:ln w="6350">
            <a:solidFill>
              <a:schemeClr val="bg1">
                <a:lumMod val="50000"/>
              </a:schemeClr>
            </a:solidFill>
            <a:miter lim="800000"/>
            <a:headEnd/>
            <a:tailEnd/>
          </a:ln>
        </p:spPr>
        <p:txBody>
          <a:bodyPr>
            <a:spAutoFit/>
          </a:bodyPr>
          <a:lstStyle/>
          <a:p>
            <a:pPr algn="ctr">
              <a:defRPr/>
            </a:pPr>
            <a:r>
              <a:rPr lang="pt-BR" sz="2600" b="1" dirty="0">
                <a:solidFill>
                  <a:srgbClr val="C00000"/>
                </a:solidFill>
                <a:latin typeface="Arial" charset="0"/>
                <a:ea typeface="ＭＳ Ｐゴシック" pitchFamily="34" charset="-128"/>
                <a:cs typeface="+mn-cs"/>
              </a:rPr>
              <a:t>No </a:t>
            </a:r>
            <a:r>
              <a:rPr lang="pt-BR" sz="2600" b="1" dirty="0" err="1">
                <a:solidFill>
                  <a:srgbClr val="C00000"/>
                </a:solidFill>
                <a:latin typeface="Arial" charset="0"/>
                <a:ea typeface="ＭＳ Ｐゴシック" pitchFamily="34" charset="-128"/>
                <a:cs typeface="+mn-cs"/>
              </a:rPr>
              <a:t>systematic</a:t>
            </a:r>
            <a:r>
              <a:rPr lang="pt-BR" sz="2600" b="1" dirty="0">
                <a:solidFill>
                  <a:srgbClr val="C00000"/>
                </a:solidFill>
                <a:latin typeface="Arial" charset="0"/>
                <a:ea typeface="ＭＳ Ｐゴシック" pitchFamily="34" charset="-128"/>
                <a:cs typeface="+mn-cs"/>
              </a:rPr>
              <a:t> </a:t>
            </a:r>
            <a:r>
              <a:rPr lang="pt-BR" sz="2600" b="1" dirty="0" err="1">
                <a:solidFill>
                  <a:srgbClr val="C00000"/>
                </a:solidFill>
                <a:latin typeface="Arial" charset="0"/>
                <a:ea typeface="ＭＳ Ｐゴシック" pitchFamily="34" charset="-128"/>
                <a:cs typeface="+mn-cs"/>
              </a:rPr>
              <a:t>reviews</a:t>
            </a:r>
            <a:endParaRPr lang="pt-BR" sz="2600" b="1" dirty="0">
              <a:solidFill>
                <a:srgbClr val="C00000"/>
              </a:solidFill>
              <a:latin typeface="Arial" charset="0"/>
              <a:ea typeface="ＭＳ Ｐゴシック" pitchFamily="34" charset="-128"/>
              <a:cs typeface="+mn-cs"/>
            </a:endParaRPr>
          </a:p>
        </p:txBody>
      </p:sp>
      <p:pic>
        <p:nvPicPr>
          <p:cNvPr id="123906" name="Picture 2" descr="https://www.lookaheadtrial.org/images/LookAheadLogo.gif"/>
          <p:cNvPicPr>
            <a:picLocks noChangeAspect="1" noChangeArrowheads="1"/>
          </p:cNvPicPr>
          <p:nvPr/>
        </p:nvPicPr>
        <p:blipFill>
          <a:blip r:embed="rId3" cstate="print"/>
          <a:srcRect/>
          <a:stretch>
            <a:fillRect/>
          </a:stretch>
        </p:blipFill>
        <p:spPr bwMode="auto">
          <a:xfrm>
            <a:off x="2843808" y="1612400"/>
            <a:ext cx="3384376" cy="664472"/>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32"/>
          <p:cNvGrpSpPr>
            <a:grpSpLocks/>
          </p:cNvGrpSpPr>
          <p:nvPr/>
        </p:nvGrpSpPr>
        <p:grpSpPr bwMode="auto">
          <a:xfrm>
            <a:off x="323528" y="1962589"/>
            <a:ext cx="4104456" cy="2906709"/>
            <a:chOff x="210295" y="3063639"/>
            <a:chExt cx="4106009" cy="2906461"/>
          </a:xfrm>
        </p:grpSpPr>
        <p:sp>
          <p:nvSpPr>
            <p:cNvPr id="24" name="Retângulo de cantos arredondados 23"/>
            <p:cNvSpPr/>
            <p:nvPr/>
          </p:nvSpPr>
          <p:spPr>
            <a:xfrm>
              <a:off x="210295" y="3063639"/>
              <a:ext cx="4106009" cy="432048"/>
            </a:xfrm>
            <a:prstGeom prst="roundRect">
              <a:avLst>
                <a:gd name="adj" fmla="val 99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grpSp>
          <p:nvGrpSpPr>
            <p:cNvPr id="3" name="Grupo 20"/>
            <p:cNvGrpSpPr>
              <a:grpSpLocks/>
            </p:cNvGrpSpPr>
            <p:nvPr/>
          </p:nvGrpSpPr>
          <p:grpSpPr bwMode="auto">
            <a:xfrm>
              <a:off x="545573" y="3842465"/>
              <a:ext cx="3281307" cy="2127635"/>
              <a:chOff x="130660" y="3068961"/>
              <a:chExt cx="3281307" cy="2127635"/>
            </a:xfrm>
          </p:grpSpPr>
          <p:sp>
            <p:nvSpPr>
              <p:cNvPr id="69654" name="CaixaDeTexto 11"/>
              <p:cNvSpPr txBox="1">
                <a:spLocks noChangeArrowheads="1"/>
              </p:cNvSpPr>
              <p:nvPr/>
            </p:nvSpPr>
            <p:spPr bwMode="auto">
              <a:xfrm>
                <a:off x="584595" y="3068961"/>
                <a:ext cx="2351212" cy="400076"/>
              </a:xfrm>
              <a:prstGeom prst="rect">
                <a:avLst/>
              </a:prstGeom>
              <a:noFill/>
              <a:ln w="9525">
                <a:noFill/>
                <a:miter lim="800000"/>
                <a:headEnd/>
                <a:tailEnd/>
              </a:ln>
            </p:spPr>
            <p:txBody>
              <a:bodyPr wrap="none">
                <a:spAutoFit/>
              </a:bodyPr>
              <a:lstStyle/>
              <a:p>
                <a:pPr algn="ctr"/>
                <a:r>
                  <a:rPr lang="pt-BR" sz="2000" dirty="0" err="1" smtClean="0"/>
                  <a:t>Pre-defined</a:t>
                </a:r>
                <a:r>
                  <a:rPr lang="pt-BR" sz="2000" dirty="0" smtClean="0"/>
                  <a:t> </a:t>
                </a:r>
                <a:r>
                  <a:rPr lang="pt-BR" sz="2000" dirty="0" err="1" smtClean="0"/>
                  <a:t>criteria</a:t>
                </a:r>
                <a:endParaRPr lang="pt-BR" sz="2000" dirty="0"/>
              </a:p>
            </p:txBody>
          </p:sp>
          <p:cxnSp>
            <p:nvCxnSpPr>
              <p:cNvPr id="14" name="Conector de seta reta 13"/>
              <p:cNvCxnSpPr/>
              <p:nvPr/>
            </p:nvCxnSpPr>
            <p:spPr>
              <a:xfrm rot="5400000">
                <a:off x="1620499" y="3645744"/>
                <a:ext cx="287313" cy="1588"/>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69656" name="CaixaDeTexto 15"/>
              <p:cNvSpPr txBox="1">
                <a:spLocks noChangeArrowheads="1"/>
              </p:cNvSpPr>
              <p:nvPr/>
            </p:nvSpPr>
            <p:spPr bwMode="auto">
              <a:xfrm>
                <a:off x="502627" y="3861288"/>
                <a:ext cx="2550061" cy="400076"/>
              </a:xfrm>
              <a:prstGeom prst="rect">
                <a:avLst/>
              </a:prstGeom>
              <a:noFill/>
              <a:ln w="9525">
                <a:noFill/>
                <a:miter lim="800000"/>
                <a:headEnd/>
                <a:tailEnd/>
              </a:ln>
            </p:spPr>
            <p:txBody>
              <a:bodyPr wrap="none">
                <a:spAutoFit/>
              </a:bodyPr>
              <a:lstStyle/>
              <a:p>
                <a:pPr algn="ctr"/>
                <a:r>
                  <a:rPr lang="pt-BR" sz="2000" dirty="0" err="1" smtClean="0"/>
                  <a:t>Systematic</a:t>
                </a:r>
                <a:r>
                  <a:rPr lang="pt-BR" sz="2000" dirty="0" smtClean="0"/>
                  <a:t> </a:t>
                </a:r>
                <a:r>
                  <a:rPr lang="pt-BR" sz="2000" dirty="0" err="1" smtClean="0"/>
                  <a:t>searches</a:t>
                </a:r>
                <a:endParaRPr lang="pt-BR" sz="2000" dirty="0"/>
              </a:p>
            </p:txBody>
          </p:sp>
          <p:cxnSp>
            <p:nvCxnSpPr>
              <p:cNvPr id="19" name="Conector de seta reta 18"/>
              <p:cNvCxnSpPr/>
              <p:nvPr/>
            </p:nvCxnSpPr>
            <p:spPr>
              <a:xfrm rot="5400000">
                <a:off x="1619705" y="4508477"/>
                <a:ext cx="288900" cy="1588"/>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69658" name="CaixaDeTexto 19"/>
              <p:cNvSpPr txBox="1">
                <a:spLocks noChangeArrowheads="1"/>
              </p:cNvSpPr>
              <p:nvPr/>
            </p:nvSpPr>
            <p:spPr bwMode="auto">
              <a:xfrm>
                <a:off x="130660" y="4796520"/>
                <a:ext cx="3281307" cy="400076"/>
              </a:xfrm>
              <a:prstGeom prst="rect">
                <a:avLst/>
              </a:prstGeom>
              <a:noFill/>
              <a:ln w="9525">
                <a:noFill/>
                <a:miter lim="800000"/>
                <a:headEnd/>
                <a:tailEnd/>
              </a:ln>
            </p:spPr>
            <p:txBody>
              <a:bodyPr wrap="none">
                <a:spAutoFit/>
              </a:bodyPr>
              <a:lstStyle/>
              <a:p>
                <a:pPr algn="ctr"/>
                <a:r>
                  <a:rPr lang="pt-BR" sz="2000" dirty="0" err="1" smtClean="0"/>
                  <a:t>Selection</a:t>
                </a:r>
                <a:r>
                  <a:rPr lang="pt-BR" sz="2000" dirty="0" smtClean="0"/>
                  <a:t> </a:t>
                </a:r>
                <a:r>
                  <a:rPr lang="pt-BR" sz="2000" dirty="0" err="1" smtClean="0"/>
                  <a:t>of</a:t>
                </a:r>
                <a:r>
                  <a:rPr lang="pt-BR" sz="2000" dirty="0" smtClean="0"/>
                  <a:t> </a:t>
                </a:r>
                <a:r>
                  <a:rPr lang="pt-BR" sz="2000" dirty="0" err="1" smtClean="0"/>
                  <a:t>eligible</a:t>
                </a:r>
                <a:r>
                  <a:rPr lang="pt-BR" sz="2000" dirty="0" smtClean="0"/>
                  <a:t> </a:t>
                </a:r>
                <a:r>
                  <a:rPr lang="pt-BR" sz="2000" dirty="0" err="1" smtClean="0"/>
                  <a:t>studies</a:t>
                </a:r>
                <a:endParaRPr lang="pt-BR" sz="2000" dirty="0"/>
              </a:p>
            </p:txBody>
          </p:sp>
        </p:grpSp>
        <p:sp>
          <p:nvSpPr>
            <p:cNvPr id="69653" name="CaixaDeTexto 22"/>
            <p:cNvSpPr txBox="1">
              <a:spLocks noChangeArrowheads="1"/>
            </p:cNvSpPr>
            <p:nvPr/>
          </p:nvSpPr>
          <p:spPr bwMode="auto">
            <a:xfrm>
              <a:off x="282330" y="3081883"/>
              <a:ext cx="4033974" cy="400076"/>
            </a:xfrm>
            <a:prstGeom prst="rect">
              <a:avLst/>
            </a:prstGeom>
            <a:noFill/>
            <a:ln w="9525">
              <a:noFill/>
              <a:miter lim="800000"/>
              <a:headEnd/>
              <a:tailEnd/>
            </a:ln>
          </p:spPr>
          <p:txBody>
            <a:bodyPr wrap="square">
              <a:spAutoFit/>
            </a:bodyPr>
            <a:lstStyle/>
            <a:p>
              <a:r>
                <a:rPr lang="en-US" sz="2000" b="1" dirty="0" smtClean="0"/>
                <a:t>Search and selection of studies</a:t>
              </a:r>
              <a:endParaRPr lang="pt-BR" sz="2000" b="1" dirty="0"/>
            </a:p>
          </p:txBody>
        </p:sp>
      </p:grpSp>
      <p:grpSp>
        <p:nvGrpSpPr>
          <p:cNvPr id="4" name="Grupo 33"/>
          <p:cNvGrpSpPr>
            <a:grpSpLocks/>
          </p:cNvGrpSpPr>
          <p:nvPr/>
        </p:nvGrpSpPr>
        <p:grpSpPr bwMode="auto">
          <a:xfrm>
            <a:off x="4932686" y="1962589"/>
            <a:ext cx="3798292" cy="3122595"/>
            <a:chOff x="4669655" y="3072928"/>
            <a:chExt cx="3795851" cy="3122496"/>
          </a:xfrm>
        </p:grpSpPr>
        <p:sp>
          <p:nvSpPr>
            <p:cNvPr id="25" name="Retângulo de cantos arredondados 24"/>
            <p:cNvSpPr/>
            <p:nvPr/>
          </p:nvSpPr>
          <p:spPr>
            <a:xfrm>
              <a:off x="4788024" y="3072928"/>
              <a:ext cx="3677482" cy="432048"/>
            </a:xfrm>
            <a:prstGeom prst="roundRect">
              <a:avLst>
                <a:gd name="adj" fmla="val 766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69642" name="CaixaDeTexto 31"/>
            <p:cNvSpPr txBox="1">
              <a:spLocks noChangeArrowheads="1"/>
            </p:cNvSpPr>
            <p:nvPr/>
          </p:nvSpPr>
          <p:spPr bwMode="auto">
            <a:xfrm>
              <a:off x="4782308" y="3094391"/>
              <a:ext cx="3677867" cy="396880"/>
            </a:xfrm>
            <a:prstGeom prst="rect">
              <a:avLst/>
            </a:prstGeom>
            <a:noFill/>
            <a:ln w="9525">
              <a:noFill/>
              <a:miter lim="800000"/>
              <a:headEnd/>
              <a:tailEnd/>
            </a:ln>
          </p:spPr>
          <p:txBody>
            <a:bodyPr>
              <a:spAutoFit/>
            </a:bodyPr>
            <a:lstStyle/>
            <a:p>
              <a:r>
                <a:rPr lang="pt-BR" sz="2000" b="1" dirty="0"/>
                <a:t> Extração e análise de dados</a:t>
              </a:r>
            </a:p>
          </p:txBody>
        </p:sp>
        <p:grpSp>
          <p:nvGrpSpPr>
            <p:cNvPr id="5" name="Grupo 25"/>
            <p:cNvGrpSpPr>
              <a:grpSpLocks/>
            </p:cNvGrpSpPr>
            <p:nvPr/>
          </p:nvGrpSpPr>
          <p:grpSpPr bwMode="auto">
            <a:xfrm>
              <a:off x="4669655" y="3851756"/>
              <a:ext cx="3790777" cy="2343668"/>
              <a:chOff x="-91385" y="3068960"/>
              <a:chExt cx="3790777" cy="2343668"/>
            </a:xfrm>
          </p:grpSpPr>
          <p:sp>
            <p:nvSpPr>
              <p:cNvPr id="69644" name="CaixaDeTexto 26"/>
              <p:cNvSpPr txBox="1">
                <a:spLocks noChangeArrowheads="1"/>
              </p:cNvSpPr>
              <p:nvPr/>
            </p:nvSpPr>
            <p:spPr bwMode="auto">
              <a:xfrm>
                <a:off x="-91385" y="3068960"/>
                <a:ext cx="3790777" cy="400115"/>
              </a:xfrm>
              <a:prstGeom prst="rect">
                <a:avLst/>
              </a:prstGeom>
              <a:noFill/>
              <a:ln w="9525">
                <a:noFill/>
                <a:miter lim="800000"/>
                <a:headEnd/>
                <a:tailEnd/>
              </a:ln>
            </p:spPr>
            <p:txBody>
              <a:bodyPr>
                <a:spAutoFit/>
              </a:bodyPr>
              <a:lstStyle/>
              <a:p>
                <a:pPr algn="ctr"/>
                <a:r>
                  <a:rPr lang="pt-BR" sz="2000" dirty="0" err="1" smtClean="0"/>
                  <a:t>Included</a:t>
                </a:r>
                <a:r>
                  <a:rPr lang="pt-BR" sz="2000" dirty="0" smtClean="0"/>
                  <a:t> </a:t>
                </a:r>
                <a:r>
                  <a:rPr lang="pt-BR" sz="2000" dirty="0" err="1" smtClean="0"/>
                  <a:t>studies</a:t>
                </a:r>
                <a:endParaRPr lang="pt-BR" sz="2000" dirty="0"/>
              </a:p>
            </p:txBody>
          </p:sp>
          <p:cxnSp>
            <p:nvCxnSpPr>
              <p:cNvPr id="28" name="Conector de seta reta 27"/>
              <p:cNvCxnSpPr/>
              <p:nvPr/>
            </p:nvCxnSpPr>
            <p:spPr>
              <a:xfrm rot="5400000">
                <a:off x="1620015" y="3645814"/>
                <a:ext cx="287329" cy="1587"/>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69646" name="CaixaDeTexto 28"/>
              <p:cNvSpPr txBox="1">
                <a:spLocks noChangeArrowheads="1"/>
              </p:cNvSpPr>
              <p:nvPr/>
            </p:nvSpPr>
            <p:spPr bwMode="auto">
              <a:xfrm>
                <a:off x="53010" y="3861314"/>
                <a:ext cx="3455970" cy="707864"/>
              </a:xfrm>
              <a:prstGeom prst="rect">
                <a:avLst/>
              </a:prstGeom>
              <a:noFill/>
              <a:ln w="9525">
                <a:noFill/>
                <a:miter lim="800000"/>
                <a:headEnd/>
                <a:tailEnd/>
              </a:ln>
            </p:spPr>
            <p:txBody>
              <a:bodyPr>
                <a:spAutoFit/>
              </a:bodyPr>
              <a:lstStyle/>
              <a:p>
                <a:pPr algn="ctr"/>
                <a:r>
                  <a:rPr lang="en-US" sz="2000" dirty="0" smtClean="0"/>
                  <a:t>Extraction of data and information</a:t>
                </a:r>
                <a:endParaRPr lang="pt-BR" sz="2000" dirty="0"/>
              </a:p>
            </p:txBody>
          </p:sp>
          <p:cxnSp>
            <p:nvCxnSpPr>
              <p:cNvPr id="30" name="Conector de seta reta 29"/>
              <p:cNvCxnSpPr/>
              <p:nvPr/>
            </p:nvCxnSpPr>
            <p:spPr>
              <a:xfrm rot="5400000">
                <a:off x="1619221" y="4724487"/>
                <a:ext cx="288916" cy="1587"/>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69648" name="CaixaDeTexto 30"/>
              <p:cNvSpPr txBox="1">
                <a:spLocks noChangeArrowheads="1"/>
              </p:cNvSpPr>
              <p:nvPr/>
            </p:nvSpPr>
            <p:spPr bwMode="auto">
              <a:xfrm>
                <a:off x="-20069" y="5012531"/>
                <a:ext cx="3598086" cy="400097"/>
              </a:xfrm>
              <a:prstGeom prst="rect">
                <a:avLst/>
              </a:prstGeom>
              <a:noFill/>
              <a:ln w="9525">
                <a:noFill/>
                <a:miter lim="800000"/>
                <a:headEnd/>
                <a:tailEnd/>
              </a:ln>
            </p:spPr>
            <p:txBody>
              <a:bodyPr wrap="square">
                <a:spAutoFit/>
              </a:bodyPr>
              <a:lstStyle/>
              <a:p>
                <a:pPr algn="ctr"/>
                <a:r>
                  <a:rPr lang="en-US" sz="2000" dirty="0" smtClean="0"/>
                  <a:t>Statistical assessments</a:t>
                </a:r>
                <a:endParaRPr lang="pt-BR" sz="2000" dirty="0"/>
              </a:p>
            </p:txBody>
          </p:sp>
        </p:grpSp>
      </p:grpSp>
      <p:sp>
        <p:nvSpPr>
          <p:cNvPr id="69636" name="CaixaDeTexto 4"/>
          <p:cNvSpPr txBox="1">
            <a:spLocks noChangeArrowheads="1"/>
          </p:cNvSpPr>
          <p:nvPr/>
        </p:nvSpPr>
        <p:spPr bwMode="auto">
          <a:xfrm>
            <a:off x="215900" y="252413"/>
            <a:ext cx="8532564" cy="584200"/>
          </a:xfrm>
          <a:prstGeom prst="rect">
            <a:avLst/>
          </a:prstGeom>
          <a:noFill/>
          <a:ln w="9525">
            <a:noFill/>
            <a:miter lim="800000"/>
            <a:headEnd/>
            <a:tailEnd/>
          </a:ln>
        </p:spPr>
        <p:txBody>
          <a:bodyPr wrap="square">
            <a:spAutoFit/>
          </a:bodyPr>
          <a:lstStyle/>
          <a:p>
            <a:pPr algn="ctr"/>
            <a:r>
              <a:rPr lang="pt-BR" sz="3200" b="1" dirty="0" err="1" smtClean="0"/>
              <a:t>Systemic</a:t>
            </a:r>
            <a:r>
              <a:rPr lang="pt-BR" sz="3200" b="1" dirty="0" smtClean="0"/>
              <a:t> </a:t>
            </a:r>
            <a:r>
              <a:rPr lang="pt-BR" sz="3200" b="1" dirty="0" err="1" smtClean="0"/>
              <a:t>Review</a:t>
            </a:r>
            <a:r>
              <a:rPr lang="pt-BR" sz="3200" b="1" dirty="0" smtClean="0"/>
              <a:t> Workflow</a:t>
            </a:r>
            <a:endParaRPr lang="pt-BR" sz="3200" b="1" dirty="0"/>
          </a:p>
        </p:txBody>
      </p:sp>
      <p:cxnSp>
        <p:nvCxnSpPr>
          <p:cNvPr id="22" name="Conector reto 21"/>
          <p:cNvCxnSpPr/>
          <p:nvPr/>
        </p:nvCxnSpPr>
        <p:spPr>
          <a:xfrm>
            <a:off x="250825" y="857250"/>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tângulo 35"/>
          <p:cNvSpPr/>
          <p:nvPr/>
        </p:nvSpPr>
        <p:spPr>
          <a:xfrm>
            <a:off x="4464496" y="2132856"/>
            <a:ext cx="4716016" cy="1728192"/>
          </a:xfrm>
          <a:prstGeom prst="rect">
            <a:avLst/>
          </a:prstGeom>
          <a:solidFill>
            <a:srgbClr val="E8E8E8"/>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p:cNvSpPr/>
          <p:nvPr/>
        </p:nvSpPr>
        <p:spPr>
          <a:xfrm>
            <a:off x="0" y="3789040"/>
            <a:ext cx="9180512" cy="5760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p:cNvSpPr/>
          <p:nvPr/>
        </p:nvSpPr>
        <p:spPr>
          <a:xfrm>
            <a:off x="35496" y="2132856"/>
            <a:ext cx="4716016" cy="1656184"/>
          </a:xfrm>
          <a:prstGeom prst="rect">
            <a:avLst/>
          </a:prstGeom>
          <a:solidFill>
            <a:srgbClr val="E8E8E8"/>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8785" name="Picture 1"/>
          <p:cNvPicPr>
            <a:picLocks noChangeAspect="1" noChangeArrowheads="1"/>
          </p:cNvPicPr>
          <p:nvPr/>
        </p:nvPicPr>
        <p:blipFill>
          <a:blip r:embed="rId3" cstate="print"/>
          <a:srcRect/>
          <a:stretch>
            <a:fillRect/>
          </a:stretch>
        </p:blipFill>
        <p:spPr bwMode="auto">
          <a:xfrm>
            <a:off x="179512" y="116632"/>
            <a:ext cx="5840172" cy="1916832"/>
          </a:xfrm>
          <a:prstGeom prst="rect">
            <a:avLst/>
          </a:prstGeom>
          <a:noFill/>
          <a:ln w="9525">
            <a:noFill/>
            <a:miter lim="800000"/>
            <a:headEnd/>
            <a:tailEnd/>
          </a:ln>
        </p:spPr>
      </p:pic>
      <p:sp>
        <p:nvSpPr>
          <p:cNvPr id="7" name="CaixaDeTexto 4"/>
          <p:cNvSpPr txBox="1">
            <a:spLocks noChangeArrowheads="1"/>
          </p:cNvSpPr>
          <p:nvPr/>
        </p:nvSpPr>
        <p:spPr bwMode="auto">
          <a:xfrm>
            <a:off x="1475656" y="2266576"/>
            <a:ext cx="3312367" cy="369332"/>
          </a:xfrm>
          <a:prstGeom prst="rect">
            <a:avLst/>
          </a:prstGeom>
          <a:noFill/>
          <a:ln w="9525">
            <a:noFill/>
            <a:miter lim="800000"/>
            <a:headEnd/>
            <a:tailEnd/>
          </a:ln>
        </p:spPr>
        <p:txBody>
          <a:bodyPr wrap="square">
            <a:spAutoFit/>
          </a:bodyPr>
          <a:lstStyle/>
          <a:p>
            <a:r>
              <a:rPr lang="pt-BR" b="1" dirty="0" smtClean="0">
                <a:solidFill>
                  <a:srgbClr val="FF0000"/>
                </a:solidFill>
              </a:rPr>
              <a:t>Treinamento Estruturado</a:t>
            </a:r>
            <a:endParaRPr lang="pt-BR" b="1" dirty="0">
              <a:solidFill>
                <a:srgbClr val="FF0000"/>
              </a:solidFill>
            </a:endParaRPr>
          </a:p>
        </p:txBody>
      </p:sp>
      <p:sp>
        <p:nvSpPr>
          <p:cNvPr id="9" name="CaixaDeTexto 4"/>
          <p:cNvSpPr txBox="1">
            <a:spLocks noChangeArrowheads="1"/>
          </p:cNvSpPr>
          <p:nvPr/>
        </p:nvSpPr>
        <p:spPr bwMode="auto">
          <a:xfrm>
            <a:off x="6372200" y="2276872"/>
            <a:ext cx="4752528" cy="646331"/>
          </a:xfrm>
          <a:prstGeom prst="rect">
            <a:avLst/>
          </a:prstGeom>
          <a:noFill/>
          <a:ln w="9525">
            <a:noFill/>
            <a:miter lim="800000"/>
            <a:headEnd/>
            <a:tailEnd/>
          </a:ln>
        </p:spPr>
        <p:txBody>
          <a:bodyPr wrap="square">
            <a:spAutoFit/>
          </a:bodyPr>
          <a:lstStyle/>
          <a:p>
            <a:r>
              <a:rPr lang="pt-BR" b="1" dirty="0" smtClean="0">
                <a:solidFill>
                  <a:srgbClr val="FF0000"/>
                </a:solidFill>
              </a:rPr>
              <a:t>Recomendação de </a:t>
            </a:r>
          </a:p>
          <a:p>
            <a:r>
              <a:rPr lang="pt-BR" b="1" dirty="0" smtClean="0">
                <a:solidFill>
                  <a:srgbClr val="FF0000"/>
                </a:solidFill>
              </a:rPr>
              <a:t>Atividade Física</a:t>
            </a:r>
            <a:endParaRPr lang="pt-BR" b="1" dirty="0">
              <a:solidFill>
                <a:srgbClr val="FF0000"/>
              </a:solidFill>
            </a:endParaRPr>
          </a:p>
        </p:txBody>
      </p:sp>
      <p:pic>
        <p:nvPicPr>
          <p:cNvPr id="5" name="Picture 6"/>
          <p:cNvPicPr>
            <a:picLocks noChangeAspect="1" noChangeArrowheads="1"/>
          </p:cNvPicPr>
          <p:nvPr/>
        </p:nvPicPr>
        <p:blipFill>
          <a:blip r:embed="rId4" cstate="print">
            <a:lum bright="-2000"/>
          </a:blip>
          <a:srcRect/>
          <a:stretch>
            <a:fillRect/>
          </a:stretch>
        </p:blipFill>
        <p:spPr bwMode="auto">
          <a:xfrm>
            <a:off x="251520" y="2266576"/>
            <a:ext cx="1199188" cy="1450456"/>
          </a:xfrm>
          <a:prstGeom prst="rect">
            <a:avLst/>
          </a:prstGeom>
          <a:noFill/>
          <a:ln w="9525">
            <a:noFill/>
            <a:miter lim="800000"/>
            <a:headEnd/>
            <a:tailEnd/>
          </a:ln>
        </p:spPr>
      </p:pic>
      <p:sp>
        <p:nvSpPr>
          <p:cNvPr id="10" name="CaixaDeTexto 4"/>
          <p:cNvSpPr txBox="1">
            <a:spLocks noChangeArrowheads="1"/>
          </p:cNvSpPr>
          <p:nvPr/>
        </p:nvSpPr>
        <p:spPr bwMode="auto">
          <a:xfrm>
            <a:off x="1547665" y="2730562"/>
            <a:ext cx="3312367" cy="584775"/>
          </a:xfrm>
          <a:prstGeom prst="rect">
            <a:avLst/>
          </a:prstGeom>
          <a:noFill/>
          <a:ln w="9525">
            <a:noFill/>
            <a:miter lim="800000"/>
            <a:headEnd/>
            <a:tailEnd/>
          </a:ln>
        </p:spPr>
        <p:txBody>
          <a:bodyPr wrap="square">
            <a:spAutoFit/>
          </a:bodyPr>
          <a:lstStyle/>
          <a:p>
            <a:r>
              <a:rPr lang="pt-BR" sz="1600" b="1" dirty="0" smtClean="0">
                <a:solidFill>
                  <a:schemeClr val="tx1">
                    <a:lumMod val="65000"/>
                    <a:lumOff val="35000"/>
                  </a:schemeClr>
                </a:solidFill>
              </a:rPr>
              <a:t>Evidências existentes,</a:t>
            </a:r>
          </a:p>
          <a:p>
            <a:r>
              <a:rPr lang="pt-BR" sz="1600" b="1" dirty="0" smtClean="0">
                <a:solidFill>
                  <a:schemeClr val="tx1">
                    <a:lumMod val="65000"/>
                    <a:lumOff val="35000"/>
                  </a:schemeClr>
                </a:solidFill>
              </a:rPr>
              <a:t>mas divergentes</a:t>
            </a:r>
            <a:endParaRPr lang="pt-BR" sz="1600" b="1" dirty="0">
              <a:solidFill>
                <a:schemeClr val="tx1">
                  <a:lumMod val="65000"/>
                  <a:lumOff val="35000"/>
                </a:schemeClr>
              </a:solidFill>
            </a:endParaRPr>
          </a:p>
        </p:txBody>
      </p:sp>
      <p:sp>
        <p:nvSpPr>
          <p:cNvPr id="11" name="CaixaDeTexto 4"/>
          <p:cNvSpPr txBox="1">
            <a:spLocks noChangeArrowheads="1"/>
          </p:cNvSpPr>
          <p:nvPr/>
        </p:nvSpPr>
        <p:spPr bwMode="auto">
          <a:xfrm>
            <a:off x="6372200" y="2926685"/>
            <a:ext cx="4104456" cy="584775"/>
          </a:xfrm>
          <a:prstGeom prst="rect">
            <a:avLst/>
          </a:prstGeom>
          <a:noFill/>
          <a:ln w="9525">
            <a:noFill/>
            <a:miter lim="800000"/>
            <a:headEnd/>
            <a:tailEnd/>
          </a:ln>
        </p:spPr>
        <p:txBody>
          <a:bodyPr wrap="square">
            <a:spAutoFit/>
          </a:bodyPr>
          <a:lstStyle/>
          <a:p>
            <a:r>
              <a:rPr lang="pt-BR" sz="1600" b="1" dirty="0" smtClean="0">
                <a:solidFill>
                  <a:schemeClr val="tx1">
                    <a:lumMod val="65000"/>
                    <a:lumOff val="35000"/>
                  </a:schemeClr>
                </a:solidFill>
              </a:rPr>
              <a:t>Evidências existentes,</a:t>
            </a:r>
          </a:p>
          <a:p>
            <a:r>
              <a:rPr lang="pt-BR" sz="1600" b="1" dirty="0" smtClean="0">
                <a:solidFill>
                  <a:schemeClr val="tx1">
                    <a:lumMod val="65000"/>
                    <a:lumOff val="35000"/>
                  </a:schemeClr>
                </a:solidFill>
              </a:rPr>
              <a:t>mas sem sumarização</a:t>
            </a:r>
            <a:endParaRPr lang="pt-BR" sz="1600" b="1" dirty="0">
              <a:solidFill>
                <a:schemeClr val="tx1">
                  <a:lumMod val="65000"/>
                  <a:lumOff val="35000"/>
                </a:schemeClr>
              </a:solidFill>
            </a:endParaRPr>
          </a:p>
        </p:txBody>
      </p:sp>
      <p:sp>
        <p:nvSpPr>
          <p:cNvPr id="12" name="CaixaDeTexto 19"/>
          <p:cNvSpPr txBox="1">
            <a:spLocks noChangeArrowheads="1"/>
          </p:cNvSpPr>
          <p:nvPr/>
        </p:nvSpPr>
        <p:spPr bwMode="auto">
          <a:xfrm>
            <a:off x="4427538" y="6453336"/>
            <a:ext cx="4608512" cy="323165"/>
          </a:xfrm>
          <a:prstGeom prst="rect">
            <a:avLst/>
          </a:prstGeom>
          <a:noFill/>
          <a:ln w="9525">
            <a:noFill/>
            <a:miter lim="800000"/>
            <a:headEnd/>
            <a:tailEnd/>
          </a:ln>
        </p:spPr>
        <p:txBody>
          <a:bodyPr>
            <a:spAutoFit/>
          </a:bodyPr>
          <a:lstStyle/>
          <a:p>
            <a:pPr algn="r">
              <a:defRPr/>
            </a:pPr>
            <a:r>
              <a:rPr lang="pt-BR" sz="1500" b="1" dirty="0">
                <a:solidFill>
                  <a:schemeClr val="tx1">
                    <a:lumMod val="85000"/>
                    <a:lumOff val="15000"/>
                  </a:schemeClr>
                </a:solidFill>
                <a:ea typeface="ＭＳ Ｐゴシック" charset="-128"/>
              </a:rPr>
              <a:t>Umpierre </a:t>
            </a:r>
            <a:r>
              <a:rPr lang="pt-BR" sz="1500" b="1" dirty="0" smtClean="0">
                <a:solidFill>
                  <a:schemeClr val="tx1">
                    <a:lumMod val="85000"/>
                    <a:lumOff val="15000"/>
                  </a:schemeClr>
                </a:solidFill>
                <a:ea typeface="ＭＳ Ｐゴシック" charset="-128"/>
              </a:rPr>
              <a:t>D </a:t>
            </a:r>
            <a:r>
              <a:rPr lang="pt-BR" sz="1500" b="1" dirty="0" err="1" smtClean="0">
                <a:solidFill>
                  <a:schemeClr val="tx1">
                    <a:lumMod val="85000"/>
                    <a:lumOff val="15000"/>
                  </a:schemeClr>
                </a:solidFill>
                <a:ea typeface="ＭＳ Ｐゴシック" charset="-128"/>
              </a:rPr>
              <a:t>et</a:t>
            </a:r>
            <a:r>
              <a:rPr lang="pt-BR" sz="1500" b="1" dirty="0" smtClean="0">
                <a:solidFill>
                  <a:schemeClr val="tx1">
                    <a:lumMod val="85000"/>
                    <a:lumOff val="15000"/>
                  </a:schemeClr>
                </a:solidFill>
                <a:ea typeface="ＭＳ Ｐゴシック" charset="-128"/>
              </a:rPr>
              <a:t> al. JAMA </a:t>
            </a:r>
            <a:r>
              <a:rPr lang="pt-BR" sz="1500" b="1" dirty="0">
                <a:solidFill>
                  <a:schemeClr val="tx1">
                    <a:lumMod val="85000"/>
                    <a:lumOff val="15000"/>
                  </a:schemeClr>
                </a:solidFill>
                <a:ea typeface="ＭＳ Ｐゴシック" charset="-128"/>
              </a:rPr>
              <a:t>2011; 305: 1790-99. </a:t>
            </a:r>
          </a:p>
        </p:txBody>
      </p:sp>
      <p:pic>
        <p:nvPicPr>
          <p:cNvPr id="118786" name="Picture 2"/>
          <p:cNvPicPr>
            <a:picLocks noChangeAspect="1" noChangeArrowheads="1"/>
          </p:cNvPicPr>
          <p:nvPr/>
        </p:nvPicPr>
        <p:blipFill>
          <a:blip r:embed="rId5" cstate="print">
            <a:lum contrast="10000"/>
          </a:blip>
          <a:srcRect/>
          <a:stretch>
            <a:fillRect/>
          </a:stretch>
        </p:blipFill>
        <p:spPr bwMode="auto">
          <a:xfrm>
            <a:off x="4932041" y="2337847"/>
            <a:ext cx="1296144" cy="1224136"/>
          </a:xfrm>
          <a:prstGeom prst="rect">
            <a:avLst/>
          </a:prstGeom>
          <a:noFill/>
          <a:ln w="9525">
            <a:noFill/>
            <a:miter lim="800000"/>
            <a:headEnd/>
            <a:tailEnd/>
          </a:ln>
        </p:spPr>
      </p:pic>
      <p:grpSp>
        <p:nvGrpSpPr>
          <p:cNvPr id="31" name="Grupo 30"/>
          <p:cNvGrpSpPr/>
          <p:nvPr/>
        </p:nvGrpSpPr>
        <p:grpSpPr>
          <a:xfrm>
            <a:off x="251520" y="4509120"/>
            <a:ext cx="4248472" cy="1800200"/>
            <a:chOff x="5652120" y="1844824"/>
            <a:chExt cx="4248472" cy="1800200"/>
          </a:xfrm>
        </p:grpSpPr>
        <p:sp>
          <p:nvSpPr>
            <p:cNvPr id="21" name="CaixaDeTexto 4"/>
            <p:cNvSpPr txBox="1">
              <a:spLocks noChangeArrowheads="1"/>
            </p:cNvSpPr>
            <p:nvPr/>
          </p:nvSpPr>
          <p:spPr bwMode="auto">
            <a:xfrm>
              <a:off x="5652120" y="1926124"/>
              <a:ext cx="2664295" cy="369332"/>
            </a:xfrm>
            <a:prstGeom prst="rect">
              <a:avLst/>
            </a:prstGeom>
            <a:noFill/>
            <a:ln w="9525">
              <a:noFill/>
              <a:miter lim="800000"/>
              <a:headEnd/>
              <a:tailEnd/>
            </a:ln>
          </p:spPr>
          <p:txBody>
            <a:bodyPr wrap="square">
              <a:spAutoFit/>
            </a:bodyPr>
            <a:lstStyle/>
            <a:p>
              <a:r>
                <a:rPr lang="pt-BR" b="1" dirty="0" smtClean="0"/>
                <a:t>Controle glicêmico</a:t>
              </a:r>
              <a:endParaRPr lang="pt-BR" b="1" dirty="0"/>
            </a:p>
          </p:txBody>
        </p:sp>
        <p:sp>
          <p:nvSpPr>
            <p:cNvPr id="23" name="CaixaDeTexto 4"/>
            <p:cNvSpPr txBox="1">
              <a:spLocks noChangeArrowheads="1"/>
            </p:cNvSpPr>
            <p:nvPr/>
          </p:nvSpPr>
          <p:spPr bwMode="auto">
            <a:xfrm>
              <a:off x="5652120" y="2348880"/>
              <a:ext cx="4104456" cy="523220"/>
            </a:xfrm>
            <a:prstGeom prst="rect">
              <a:avLst/>
            </a:prstGeom>
            <a:noFill/>
            <a:ln w="9525">
              <a:noFill/>
              <a:miter lim="800000"/>
              <a:headEnd/>
              <a:tailEnd/>
            </a:ln>
          </p:spPr>
          <p:txBody>
            <a:bodyPr wrap="square">
              <a:spAutoFit/>
            </a:bodyPr>
            <a:lstStyle/>
            <a:p>
              <a:pPr>
                <a:buFont typeface="Arial" pitchFamily="34" charset="0"/>
                <a:buChar char="•"/>
              </a:pPr>
              <a:r>
                <a:rPr lang="pt-BR" sz="1400" b="1" i="1" dirty="0" smtClean="0">
                  <a:solidFill>
                    <a:schemeClr val="tx1">
                      <a:lumMod val="65000"/>
                      <a:lumOff val="35000"/>
                    </a:schemeClr>
                  </a:solidFill>
                </a:rPr>
                <a:t> Melhora semelhante nos programas aeróbicos, de força e combinado.</a:t>
              </a:r>
              <a:endParaRPr lang="pt-BR" sz="1400" b="1" i="1" dirty="0">
                <a:solidFill>
                  <a:schemeClr val="tx1">
                    <a:lumMod val="65000"/>
                    <a:lumOff val="35000"/>
                  </a:schemeClr>
                </a:solidFill>
              </a:endParaRPr>
            </a:p>
          </p:txBody>
        </p:sp>
        <p:sp>
          <p:nvSpPr>
            <p:cNvPr id="24" name="CaixaDeTexto 4"/>
            <p:cNvSpPr txBox="1">
              <a:spLocks noChangeArrowheads="1"/>
            </p:cNvSpPr>
            <p:nvPr/>
          </p:nvSpPr>
          <p:spPr bwMode="auto">
            <a:xfrm>
              <a:off x="5652120" y="2996952"/>
              <a:ext cx="4176464" cy="523220"/>
            </a:xfrm>
            <a:prstGeom prst="rect">
              <a:avLst/>
            </a:prstGeom>
            <a:noFill/>
            <a:ln w="9525">
              <a:noFill/>
              <a:miter lim="800000"/>
              <a:headEnd/>
              <a:tailEnd/>
            </a:ln>
          </p:spPr>
          <p:txBody>
            <a:bodyPr wrap="square">
              <a:spAutoFit/>
            </a:bodyPr>
            <a:lstStyle/>
            <a:p>
              <a:pPr>
                <a:buFont typeface="Arial" pitchFamily="34" charset="0"/>
                <a:buChar char="•"/>
              </a:pPr>
              <a:r>
                <a:rPr lang="pt-BR" sz="1400" b="1" i="1" dirty="0" smtClean="0">
                  <a:solidFill>
                    <a:schemeClr val="tx1">
                      <a:lumMod val="65000"/>
                      <a:lumOff val="35000"/>
                    </a:schemeClr>
                  </a:solidFill>
                </a:rPr>
                <a:t> Controle glicêmico em treinamento acima de 150 </a:t>
              </a:r>
              <a:r>
                <a:rPr lang="pt-BR" sz="1400" b="1" i="1" dirty="0" err="1" smtClean="0">
                  <a:solidFill>
                    <a:schemeClr val="tx1">
                      <a:lumMod val="65000"/>
                      <a:lumOff val="35000"/>
                    </a:schemeClr>
                  </a:solidFill>
                </a:rPr>
                <a:t>min</a:t>
              </a:r>
              <a:r>
                <a:rPr lang="pt-BR" sz="1400" b="1" i="1" dirty="0" smtClean="0">
                  <a:solidFill>
                    <a:schemeClr val="tx1">
                      <a:lumMod val="65000"/>
                      <a:lumOff val="35000"/>
                    </a:schemeClr>
                  </a:solidFill>
                </a:rPr>
                <a:t>/sem</a:t>
              </a:r>
              <a:endParaRPr lang="pt-BR" sz="1400" b="1" i="1" dirty="0">
                <a:solidFill>
                  <a:schemeClr val="tx1">
                    <a:lumMod val="65000"/>
                    <a:lumOff val="35000"/>
                  </a:schemeClr>
                </a:solidFill>
              </a:endParaRPr>
            </a:p>
          </p:txBody>
        </p:sp>
        <p:sp>
          <p:nvSpPr>
            <p:cNvPr id="30" name="Retângulo de cantos arredondados 29"/>
            <p:cNvSpPr/>
            <p:nvPr/>
          </p:nvSpPr>
          <p:spPr>
            <a:xfrm>
              <a:off x="5652120" y="1844824"/>
              <a:ext cx="4248472" cy="1800200"/>
            </a:xfrm>
            <a:prstGeom prst="roundRect">
              <a:avLst>
                <a:gd name="adj" fmla="val 6360"/>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4"/>
          <p:cNvSpPr txBox="1">
            <a:spLocks noChangeArrowheads="1"/>
          </p:cNvSpPr>
          <p:nvPr/>
        </p:nvSpPr>
        <p:spPr bwMode="auto">
          <a:xfrm>
            <a:off x="179512" y="3861048"/>
            <a:ext cx="8892481" cy="400110"/>
          </a:xfrm>
          <a:prstGeom prst="rect">
            <a:avLst/>
          </a:prstGeom>
          <a:noFill/>
          <a:ln w="9525">
            <a:noFill/>
            <a:miter lim="800000"/>
            <a:headEnd/>
            <a:tailEnd/>
          </a:ln>
        </p:spPr>
        <p:txBody>
          <a:bodyPr wrap="square">
            <a:spAutoFit/>
          </a:bodyPr>
          <a:lstStyle/>
          <a:p>
            <a:r>
              <a:rPr lang="pt-BR" sz="2000" b="1" dirty="0" smtClean="0">
                <a:solidFill>
                  <a:schemeClr val="bg1"/>
                </a:solidFill>
              </a:rPr>
              <a:t>4191 artigos na busca   |   47 </a:t>
            </a:r>
            <a:r>
              <a:rPr lang="pt-BR" sz="2000" b="1" dirty="0" err="1" smtClean="0">
                <a:solidFill>
                  <a:schemeClr val="bg1"/>
                </a:solidFill>
              </a:rPr>
              <a:t>ECRs</a:t>
            </a:r>
            <a:r>
              <a:rPr lang="pt-BR" sz="2000" b="1" dirty="0" smtClean="0">
                <a:solidFill>
                  <a:schemeClr val="bg1"/>
                </a:solidFill>
              </a:rPr>
              <a:t> </a:t>
            </a:r>
            <a:r>
              <a:rPr lang="pt-BR" sz="2000" b="1" dirty="0" err="1" smtClean="0">
                <a:solidFill>
                  <a:schemeClr val="bg1"/>
                </a:solidFill>
              </a:rPr>
              <a:t>inclu</a:t>
            </a:r>
            <a:r>
              <a:rPr lang="en-US" sz="2000" b="1" dirty="0" err="1" smtClean="0">
                <a:solidFill>
                  <a:schemeClr val="bg1"/>
                </a:solidFill>
              </a:rPr>
              <a:t>ídos</a:t>
            </a:r>
            <a:r>
              <a:rPr lang="en-US" sz="2000" b="1" dirty="0" smtClean="0">
                <a:solidFill>
                  <a:schemeClr val="bg1"/>
                </a:solidFill>
              </a:rPr>
              <a:t>  |  8538 </a:t>
            </a:r>
            <a:r>
              <a:rPr lang="en-US" sz="2000" b="1" dirty="0" err="1" smtClean="0">
                <a:solidFill>
                  <a:schemeClr val="bg1"/>
                </a:solidFill>
              </a:rPr>
              <a:t>indivíduos</a:t>
            </a:r>
            <a:r>
              <a:rPr lang="en-US" sz="2000" b="1" dirty="0" smtClean="0">
                <a:solidFill>
                  <a:schemeClr val="bg1"/>
                </a:solidFill>
              </a:rPr>
              <a:t> no total  </a:t>
            </a:r>
            <a:endParaRPr lang="pt-BR" sz="20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60"/>
          <p:cNvGrpSpPr/>
          <p:nvPr/>
        </p:nvGrpSpPr>
        <p:grpSpPr>
          <a:xfrm>
            <a:off x="2928220" y="2492896"/>
            <a:ext cx="4968552" cy="2016224"/>
            <a:chOff x="2771800" y="2492896"/>
            <a:chExt cx="4968552" cy="2016224"/>
          </a:xfrm>
          <a:noFill/>
        </p:grpSpPr>
        <p:sp>
          <p:nvSpPr>
            <p:cNvPr id="45" name="Rectangle 13"/>
            <p:cNvSpPr>
              <a:spLocks noChangeArrowheads="1"/>
            </p:cNvSpPr>
            <p:nvPr/>
          </p:nvSpPr>
          <p:spPr bwMode="auto">
            <a:xfrm>
              <a:off x="3347864" y="2492896"/>
              <a:ext cx="4392488" cy="2016224"/>
            </a:xfrm>
            <a:prstGeom prst="rect">
              <a:avLst/>
            </a:prstGeom>
            <a:grpFill/>
            <a:ln w="9525">
              <a:noFill/>
              <a:miter lim="800000"/>
              <a:headEnd/>
              <a:tailEnd/>
            </a:ln>
          </p:spPr>
          <p:txBody>
            <a:bodyPr tIns="91440" bIns="91440"/>
            <a:lstStyle/>
            <a:p>
              <a:pPr marL="534988" indent="-534988" fontAlgn="auto">
                <a:spcBef>
                  <a:spcPts val="0"/>
                </a:spcBef>
                <a:spcAft>
                  <a:spcPts val="1000"/>
                </a:spcAft>
                <a:defRPr/>
              </a:pPr>
              <a:r>
                <a:rPr lang="pt-BR" sz="1600" b="1" dirty="0">
                  <a:solidFill>
                    <a:srgbClr val="C00000"/>
                  </a:solidFill>
                  <a:ea typeface="ＭＳ Ｐゴシック" charset="-128"/>
                </a:rPr>
                <a:t>3334</a:t>
              </a:r>
              <a:r>
                <a:rPr lang="pt-BR" sz="1400" dirty="0">
                  <a:ea typeface="ＭＳ Ｐゴシック" charset="-128"/>
                </a:rPr>
                <a:t>  </a:t>
              </a:r>
              <a:r>
                <a:rPr lang="pt-BR" sz="1600" b="1" dirty="0" err="1" smtClean="0">
                  <a:ea typeface="ＭＳ Ｐゴシック" charset="-128"/>
                </a:rPr>
                <a:t>Studies</a:t>
              </a:r>
              <a:r>
                <a:rPr lang="pt-BR" sz="1600" b="1" dirty="0" smtClean="0">
                  <a:ea typeface="ＭＳ Ｐゴシック" charset="-128"/>
                </a:rPr>
                <a:t> </a:t>
              </a:r>
              <a:r>
                <a:rPr lang="pt-BR" sz="1600" b="1" dirty="0" err="1" smtClean="0">
                  <a:ea typeface="ＭＳ Ｐゴシック" charset="-128"/>
                </a:rPr>
                <a:t>excluded</a:t>
              </a:r>
              <a:r>
                <a:rPr lang="pt-BR" sz="1600" b="1" dirty="0" smtClean="0">
                  <a:ea typeface="ＭＳ Ｐゴシック" charset="-128"/>
                </a:rPr>
                <a:t> </a:t>
              </a:r>
              <a:r>
                <a:rPr lang="pt-BR" sz="1600" b="1" dirty="0" err="1" smtClean="0">
                  <a:ea typeface="ＭＳ Ｐゴシック" charset="-128"/>
                </a:rPr>
                <a:t>based</a:t>
              </a:r>
              <a:r>
                <a:rPr lang="pt-BR" sz="1600" b="1" dirty="0" smtClean="0">
                  <a:ea typeface="ＭＳ Ｐゴシック" charset="-128"/>
                </a:rPr>
                <a:t> </a:t>
              </a:r>
              <a:r>
                <a:rPr lang="pt-BR" sz="1600" b="1" dirty="0" err="1" smtClean="0">
                  <a:ea typeface="ＭＳ Ｐゴシック" charset="-128"/>
                </a:rPr>
                <a:t>on</a:t>
              </a:r>
              <a:r>
                <a:rPr lang="pt-BR" sz="1600" b="1" dirty="0" smtClean="0">
                  <a:ea typeface="ＭＳ Ｐゴシック" charset="-128"/>
                </a:rPr>
                <a:t> </a:t>
              </a:r>
              <a:r>
                <a:rPr lang="pt-BR" sz="1600" b="1" dirty="0" err="1" smtClean="0">
                  <a:ea typeface="ＭＳ Ｐゴシック" charset="-128"/>
                </a:rPr>
                <a:t>titles</a:t>
              </a:r>
              <a:r>
                <a:rPr lang="pt-BR" sz="1600" b="1" dirty="0" smtClean="0">
                  <a:ea typeface="ＭＳ Ｐゴシック" charset="-128"/>
                </a:rPr>
                <a:t> </a:t>
              </a:r>
              <a:r>
                <a:rPr lang="pt-BR" sz="1600" b="1" dirty="0" err="1" smtClean="0">
                  <a:ea typeface="ＭＳ Ｐゴシック" charset="-128"/>
                </a:rPr>
                <a:t>and</a:t>
              </a:r>
              <a:r>
                <a:rPr lang="pt-BR" sz="1600" b="1" dirty="0" smtClean="0">
                  <a:ea typeface="ＭＳ Ｐゴシック" charset="-128"/>
                </a:rPr>
                <a:t> abstracts</a:t>
              </a:r>
              <a:endParaRPr lang="pt-BR" sz="1600" b="1" dirty="0">
                <a:ea typeface="ＭＳ Ｐゴシック" charset="-128"/>
              </a:endParaRPr>
            </a:p>
            <a:p>
              <a:pPr marL="342900" indent="-342900" fontAlgn="auto">
                <a:spcBef>
                  <a:spcPts val="0"/>
                </a:spcBef>
                <a:spcAft>
                  <a:spcPts val="1000"/>
                </a:spcAft>
                <a:defRPr/>
              </a:pPr>
              <a:r>
                <a:rPr lang="pt-BR" sz="1400" dirty="0">
                  <a:ea typeface="ＭＳ Ｐゴシック" charset="-128"/>
                </a:rPr>
                <a:t>        </a:t>
              </a:r>
            </a:p>
          </p:txBody>
        </p:sp>
        <p:cxnSp>
          <p:nvCxnSpPr>
            <p:cNvPr id="58" name="AutoShape 4"/>
            <p:cNvCxnSpPr>
              <a:cxnSpLocks noChangeShapeType="1"/>
            </p:cNvCxnSpPr>
            <p:nvPr/>
          </p:nvCxnSpPr>
          <p:spPr bwMode="auto">
            <a:xfrm flipV="1">
              <a:off x="2771800" y="2708920"/>
              <a:ext cx="576064" cy="2"/>
            </a:xfrm>
            <a:prstGeom prst="straightConnector1">
              <a:avLst/>
            </a:prstGeom>
            <a:grpFill/>
            <a:ln w="9525">
              <a:solidFill>
                <a:srgbClr val="000000"/>
              </a:solidFill>
              <a:prstDash val="dash"/>
              <a:round/>
              <a:headEnd/>
              <a:tailEnd type="triangle" w="med" len="med"/>
            </a:ln>
          </p:spPr>
        </p:cxnSp>
      </p:grpSp>
      <p:grpSp>
        <p:nvGrpSpPr>
          <p:cNvPr id="3" name="Grupo 64"/>
          <p:cNvGrpSpPr/>
          <p:nvPr/>
        </p:nvGrpSpPr>
        <p:grpSpPr>
          <a:xfrm>
            <a:off x="2928220" y="3789040"/>
            <a:ext cx="4968552" cy="1656184"/>
            <a:chOff x="2771800" y="2492896"/>
            <a:chExt cx="4968552" cy="2016224"/>
          </a:xfrm>
          <a:noFill/>
        </p:grpSpPr>
        <p:sp>
          <p:nvSpPr>
            <p:cNvPr id="66" name="Rectangle 13"/>
            <p:cNvSpPr>
              <a:spLocks noChangeArrowheads="1"/>
            </p:cNvSpPr>
            <p:nvPr/>
          </p:nvSpPr>
          <p:spPr bwMode="auto">
            <a:xfrm>
              <a:off x="3347864" y="2492896"/>
              <a:ext cx="4392488" cy="2016224"/>
            </a:xfrm>
            <a:prstGeom prst="rect">
              <a:avLst/>
            </a:prstGeom>
            <a:grpFill/>
            <a:ln w="9525">
              <a:noFill/>
              <a:miter lim="800000"/>
              <a:headEnd/>
              <a:tailEnd/>
            </a:ln>
          </p:spPr>
          <p:txBody>
            <a:bodyPr tIns="91440" bIns="91440"/>
            <a:lstStyle/>
            <a:p>
              <a:pPr marL="534988" indent="-534988" fontAlgn="auto">
                <a:spcBef>
                  <a:spcPts val="0"/>
                </a:spcBef>
                <a:spcAft>
                  <a:spcPts val="1000"/>
                </a:spcAft>
                <a:defRPr/>
              </a:pPr>
              <a:r>
                <a:rPr lang="pt-BR" sz="1600" b="1" dirty="0">
                  <a:solidFill>
                    <a:srgbClr val="C00000"/>
                  </a:solidFill>
                  <a:ea typeface="ＭＳ Ｐゴシック" charset="-128"/>
                </a:rPr>
                <a:t> 275  </a:t>
              </a:r>
              <a:r>
                <a:rPr lang="pt-BR" sz="1600" b="1" dirty="0" err="1" smtClean="0">
                  <a:ea typeface="ＭＳ Ｐゴシック" charset="-128"/>
                </a:rPr>
                <a:t>Studies</a:t>
              </a:r>
              <a:r>
                <a:rPr lang="pt-BR" sz="1600" b="1" dirty="0" smtClean="0">
                  <a:ea typeface="ＭＳ Ｐゴシック" charset="-128"/>
                </a:rPr>
                <a:t> </a:t>
              </a:r>
              <a:r>
                <a:rPr lang="pt-BR" sz="1600" b="1" dirty="0" err="1" smtClean="0">
                  <a:ea typeface="ＭＳ Ｐゴシック" charset="-128"/>
                </a:rPr>
                <a:t>excluded</a:t>
              </a:r>
              <a:r>
                <a:rPr lang="pt-BR" sz="1600" b="1" dirty="0" smtClean="0">
                  <a:ea typeface="ＭＳ Ｐゴシック" charset="-128"/>
                </a:rPr>
                <a:t> </a:t>
              </a:r>
              <a:r>
                <a:rPr lang="pt-BR" sz="1600" b="1" dirty="0" err="1" smtClean="0">
                  <a:ea typeface="ＭＳ Ｐゴシック" charset="-128"/>
                </a:rPr>
                <a:t>based</a:t>
              </a:r>
              <a:r>
                <a:rPr lang="pt-BR" sz="1600" b="1" dirty="0" smtClean="0">
                  <a:ea typeface="ＭＳ Ｐゴシック" charset="-128"/>
                </a:rPr>
                <a:t> </a:t>
              </a:r>
              <a:r>
                <a:rPr lang="pt-BR" sz="1600" b="1" dirty="0" err="1" smtClean="0">
                  <a:ea typeface="ＭＳ Ｐゴシック" charset="-128"/>
                </a:rPr>
                <a:t>on</a:t>
              </a:r>
              <a:r>
                <a:rPr lang="pt-BR" sz="1600" b="1" dirty="0" smtClean="0">
                  <a:ea typeface="ＭＳ Ｐゴシック" charset="-128"/>
                </a:rPr>
                <a:t> </a:t>
              </a:r>
              <a:r>
                <a:rPr lang="pt-BR" sz="1600" b="1" dirty="0" err="1" smtClean="0">
                  <a:ea typeface="ＭＳ Ｐゴシック" charset="-128"/>
                </a:rPr>
                <a:t>full</a:t>
              </a:r>
              <a:r>
                <a:rPr lang="pt-BR" sz="1600" b="1" dirty="0" smtClean="0">
                  <a:ea typeface="ＭＳ Ｐゴシック" charset="-128"/>
                </a:rPr>
                <a:t> </a:t>
              </a:r>
              <a:r>
                <a:rPr lang="pt-BR" sz="1600" b="1" dirty="0" err="1" smtClean="0">
                  <a:ea typeface="ＭＳ Ｐゴシック" charset="-128"/>
                </a:rPr>
                <a:t>texts</a:t>
              </a:r>
              <a:endParaRPr lang="pt-BR" sz="1400" dirty="0" smtClean="0">
                <a:ea typeface="ＭＳ Ｐゴシック" charset="-128"/>
              </a:endParaRPr>
            </a:p>
            <a:p>
              <a:pPr fontAlgn="auto">
                <a:spcBef>
                  <a:spcPts val="0"/>
                </a:spcBef>
                <a:spcAft>
                  <a:spcPts val="0"/>
                </a:spcAft>
                <a:defRPr/>
              </a:pPr>
              <a:endParaRPr lang="pt-BR" sz="1400" dirty="0">
                <a:ea typeface="ＭＳ Ｐゴシック" charset="-128"/>
              </a:endParaRPr>
            </a:p>
          </p:txBody>
        </p:sp>
        <p:cxnSp>
          <p:nvCxnSpPr>
            <p:cNvPr id="67" name="AutoShape 4"/>
            <p:cNvCxnSpPr>
              <a:cxnSpLocks noChangeShapeType="1"/>
            </p:cNvCxnSpPr>
            <p:nvPr/>
          </p:nvCxnSpPr>
          <p:spPr bwMode="auto">
            <a:xfrm flipV="1">
              <a:off x="2771800" y="2755879"/>
              <a:ext cx="576064" cy="2"/>
            </a:xfrm>
            <a:prstGeom prst="straightConnector1">
              <a:avLst/>
            </a:prstGeom>
            <a:grpFill/>
            <a:ln w="9525">
              <a:solidFill>
                <a:srgbClr val="000000"/>
              </a:solidFill>
              <a:prstDash val="dash"/>
              <a:round/>
              <a:headEnd/>
              <a:tailEnd type="triangle" w="med" len="med"/>
            </a:ln>
          </p:spPr>
        </p:cxnSp>
      </p:grpSp>
      <p:sp>
        <p:nvSpPr>
          <p:cNvPr id="70660" name="CaixaDeTexto 4"/>
          <p:cNvSpPr txBox="1">
            <a:spLocks noChangeArrowheads="1"/>
          </p:cNvSpPr>
          <p:nvPr/>
        </p:nvSpPr>
        <p:spPr bwMode="auto">
          <a:xfrm>
            <a:off x="215900" y="260350"/>
            <a:ext cx="8748713" cy="585788"/>
          </a:xfrm>
          <a:prstGeom prst="rect">
            <a:avLst/>
          </a:prstGeom>
          <a:noFill/>
          <a:ln w="9525">
            <a:noFill/>
            <a:miter lim="800000"/>
            <a:headEnd/>
            <a:tailEnd/>
          </a:ln>
        </p:spPr>
        <p:txBody>
          <a:bodyPr>
            <a:spAutoFit/>
          </a:bodyPr>
          <a:lstStyle/>
          <a:p>
            <a:r>
              <a:rPr lang="en-US" sz="3200" b="1" dirty="0" smtClean="0"/>
              <a:t>Flow diagram: search and selection</a:t>
            </a:r>
            <a:endParaRPr lang="pt-BR" sz="3200" b="1" dirty="0"/>
          </a:p>
        </p:txBody>
      </p:sp>
      <p:cxnSp>
        <p:nvCxnSpPr>
          <p:cNvPr id="8" name="Conector reto 7"/>
          <p:cNvCxnSpPr/>
          <p:nvPr/>
        </p:nvCxnSpPr>
        <p:spPr>
          <a:xfrm>
            <a:off x="250825" y="857250"/>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662" name="AutoShape 4"/>
          <p:cNvCxnSpPr>
            <a:cxnSpLocks noChangeShapeType="1"/>
          </p:cNvCxnSpPr>
          <p:nvPr/>
        </p:nvCxnSpPr>
        <p:spPr bwMode="auto">
          <a:xfrm rot="5400000">
            <a:off x="1524000" y="2097088"/>
            <a:ext cx="360363" cy="1587"/>
          </a:xfrm>
          <a:prstGeom prst="straightConnector1">
            <a:avLst/>
          </a:prstGeom>
          <a:noFill/>
          <a:ln w="9525">
            <a:solidFill>
              <a:srgbClr val="000000"/>
            </a:solidFill>
            <a:round/>
            <a:headEnd/>
            <a:tailEnd type="triangle" w="med" len="med"/>
          </a:ln>
        </p:spPr>
      </p:cxnSp>
      <p:sp>
        <p:nvSpPr>
          <p:cNvPr id="46" name="CaixaDeTexto 45"/>
          <p:cNvSpPr txBox="1"/>
          <p:nvPr/>
        </p:nvSpPr>
        <p:spPr>
          <a:xfrm>
            <a:off x="750296" y="1260475"/>
            <a:ext cx="1895071" cy="584775"/>
          </a:xfrm>
          <a:prstGeom prst="rect">
            <a:avLst/>
          </a:prstGeom>
          <a:noFill/>
          <a:ln>
            <a:solidFill>
              <a:schemeClr val="tx1">
                <a:lumMod val="75000"/>
                <a:lumOff val="25000"/>
              </a:schemeClr>
            </a:solidFill>
          </a:ln>
        </p:spPr>
        <p:txBody>
          <a:bodyPr wrap="none">
            <a:spAutoFit/>
          </a:bodyPr>
          <a:lstStyle/>
          <a:p>
            <a:pPr algn="ctr" fontAlgn="auto">
              <a:spcBef>
                <a:spcPts val="0"/>
              </a:spcBef>
              <a:spcAft>
                <a:spcPts val="0"/>
              </a:spcAft>
              <a:defRPr/>
            </a:pPr>
            <a:r>
              <a:rPr lang="pt-BR" sz="1600" b="1" dirty="0">
                <a:solidFill>
                  <a:srgbClr val="C00000"/>
                </a:solidFill>
                <a:ea typeface="ＭＳ Ｐゴシック" charset="-128"/>
              </a:rPr>
              <a:t>4191</a:t>
            </a:r>
          </a:p>
          <a:p>
            <a:pPr fontAlgn="auto">
              <a:spcBef>
                <a:spcPts val="0"/>
              </a:spcBef>
              <a:spcAft>
                <a:spcPts val="0"/>
              </a:spcAft>
              <a:defRPr/>
            </a:pPr>
            <a:r>
              <a:rPr lang="en-US" sz="1600" b="1" dirty="0" smtClean="0">
                <a:ea typeface="ＭＳ Ｐゴシック" charset="-128"/>
              </a:rPr>
              <a:t>Retrieved studies</a:t>
            </a:r>
            <a:endParaRPr lang="pt-BR" sz="1600" b="1" dirty="0">
              <a:ea typeface="ＭＳ Ｐゴシック" charset="-128"/>
            </a:endParaRPr>
          </a:p>
        </p:txBody>
      </p:sp>
      <p:sp>
        <p:nvSpPr>
          <p:cNvPr id="47" name="CaixaDeTexto 46"/>
          <p:cNvSpPr txBox="1"/>
          <p:nvPr/>
        </p:nvSpPr>
        <p:spPr>
          <a:xfrm>
            <a:off x="756708" y="2349500"/>
            <a:ext cx="1882247" cy="584775"/>
          </a:xfrm>
          <a:prstGeom prst="rect">
            <a:avLst/>
          </a:prstGeom>
          <a:noFill/>
          <a:ln>
            <a:solidFill>
              <a:schemeClr val="tx1">
                <a:lumMod val="75000"/>
                <a:lumOff val="25000"/>
              </a:schemeClr>
            </a:solidFill>
          </a:ln>
        </p:spPr>
        <p:txBody>
          <a:bodyPr wrap="none">
            <a:spAutoFit/>
          </a:bodyPr>
          <a:lstStyle/>
          <a:p>
            <a:pPr algn="ctr" fontAlgn="auto">
              <a:spcBef>
                <a:spcPts val="0"/>
              </a:spcBef>
              <a:spcAft>
                <a:spcPts val="0"/>
              </a:spcAft>
              <a:defRPr/>
            </a:pPr>
            <a:r>
              <a:rPr lang="pt-BR" sz="1600" b="1" dirty="0">
                <a:solidFill>
                  <a:srgbClr val="C00000"/>
                </a:solidFill>
                <a:ea typeface="ＭＳ Ｐゴシック" charset="-128"/>
              </a:rPr>
              <a:t>3656</a:t>
            </a:r>
          </a:p>
          <a:p>
            <a:pPr fontAlgn="auto">
              <a:spcBef>
                <a:spcPts val="0"/>
              </a:spcBef>
              <a:spcAft>
                <a:spcPts val="0"/>
              </a:spcAft>
              <a:defRPr/>
            </a:pPr>
            <a:r>
              <a:rPr lang="pt-BR" sz="1600" b="1" dirty="0" err="1" smtClean="0">
                <a:ea typeface="ＭＳ Ｐゴシック" charset="-128"/>
              </a:rPr>
              <a:t>Screened</a:t>
            </a:r>
            <a:r>
              <a:rPr lang="pt-BR" sz="1600" b="1" dirty="0" smtClean="0">
                <a:ea typeface="ＭＳ Ｐゴシック" charset="-128"/>
              </a:rPr>
              <a:t> </a:t>
            </a:r>
            <a:r>
              <a:rPr lang="pt-BR" sz="1600" b="1" dirty="0" err="1" smtClean="0">
                <a:ea typeface="ＭＳ Ｐゴシック" charset="-128"/>
              </a:rPr>
              <a:t>studies</a:t>
            </a:r>
            <a:endParaRPr lang="pt-BR" sz="1600" b="1" dirty="0">
              <a:ea typeface="ＭＳ Ｐゴシック" charset="-128"/>
            </a:endParaRPr>
          </a:p>
        </p:txBody>
      </p:sp>
      <p:grpSp>
        <p:nvGrpSpPr>
          <p:cNvPr id="4" name="Grupo 56"/>
          <p:cNvGrpSpPr>
            <a:grpSpLocks/>
          </p:cNvGrpSpPr>
          <p:nvPr/>
        </p:nvGrpSpPr>
        <p:grpSpPr bwMode="auto">
          <a:xfrm>
            <a:off x="1847850" y="1866900"/>
            <a:ext cx="4857345" cy="338554"/>
            <a:chOff x="1691680" y="1866313"/>
            <a:chExt cx="4857876" cy="338971"/>
          </a:xfrm>
        </p:grpSpPr>
        <p:cxnSp>
          <p:nvCxnSpPr>
            <p:cNvPr id="70678" name="AutoShape 4"/>
            <p:cNvCxnSpPr>
              <a:cxnSpLocks noChangeShapeType="1"/>
            </p:cNvCxnSpPr>
            <p:nvPr/>
          </p:nvCxnSpPr>
          <p:spPr bwMode="auto">
            <a:xfrm flipV="1">
              <a:off x="1691680" y="2060848"/>
              <a:ext cx="1656184" cy="1"/>
            </a:xfrm>
            <a:prstGeom prst="straightConnector1">
              <a:avLst/>
            </a:prstGeom>
            <a:noFill/>
            <a:ln w="9525">
              <a:solidFill>
                <a:srgbClr val="000000"/>
              </a:solidFill>
              <a:prstDash val="dash"/>
              <a:round/>
              <a:headEnd/>
              <a:tailEnd type="triangle" w="med" len="med"/>
            </a:ln>
          </p:spPr>
        </p:cxnSp>
        <p:sp>
          <p:nvSpPr>
            <p:cNvPr id="70679" name="CaixaDeTexto 51"/>
            <p:cNvSpPr txBox="1">
              <a:spLocks noChangeArrowheads="1"/>
            </p:cNvSpPr>
            <p:nvPr/>
          </p:nvSpPr>
          <p:spPr bwMode="auto">
            <a:xfrm>
              <a:off x="3408610" y="1866313"/>
              <a:ext cx="3140946" cy="338971"/>
            </a:xfrm>
            <a:prstGeom prst="rect">
              <a:avLst/>
            </a:prstGeom>
            <a:noFill/>
            <a:ln w="9525">
              <a:noFill/>
              <a:miter lim="800000"/>
              <a:headEnd/>
              <a:tailEnd/>
            </a:ln>
          </p:spPr>
          <p:txBody>
            <a:bodyPr wrap="none">
              <a:spAutoFit/>
            </a:bodyPr>
            <a:lstStyle/>
            <a:p>
              <a:pPr algn="ctr"/>
              <a:r>
                <a:rPr lang="pt-BR" sz="1600" b="1" dirty="0" err="1" smtClean="0">
                  <a:solidFill>
                    <a:srgbClr val="FF5353"/>
                  </a:solidFill>
                </a:rPr>
                <a:t>Exclusion</a:t>
              </a:r>
              <a:r>
                <a:rPr lang="pt-BR" sz="1600" b="1" dirty="0" smtClean="0">
                  <a:solidFill>
                    <a:srgbClr val="FF5353"/>
                  </a:solidFill>
                </a:rPr>
                <a:t> </a:t>
              </a:r>
              <a:r>
                <a:rPr lang="pt-BR" sz="1600" b="1" dirty="0" err="1" smtClean="0">
                  <a:solidFill>
                    <a:srgbClr val="FF5353"/>
                  </a:solidFill>
                </a:rPr>
                <a:t>of</a:t>
              </a:r>
              <a:r>
                <a:rPr lang="pt-BR" sz="1600" b="1" dirty="0" smtClean="0">
                  <a:solidFill>
                    <a:srgbClr val="FF5353"/>
                  </a:solidFill>
                </a:rPr>
                <a:t> </a:t>
              </a:r>
              <a:r>
                <a:rPr lang="pt-BR" sz="1600" b="1" dirty="0" err="1" smtClean="0">
                  <a:solidFill>
                    <a:srgbClr val="FF5353"/>
                  </a:solidFill>
                </a:rPr>
                <a:t>duplicate</a:t>
              </a:r>
              <a:r>
                <a:rPr lang="pt-BR" sz="1600" b="1" dirty="0" smtClean="0">
                  <a:solidFill>
                    <a:srgbClr val="FF5353"/>
                  </a:solidFill>
                </a:rPr>
                <a:t> </a:t>
              </a:r>
              <a:r>
                <a:rPr lang="pt-BR" sz="1600" b="1" dirty="0" err="1" smtClean="0">
                  <a:solidFill>
                    <a:srgbClr val="FF5353"/>
                  </a:solidFill>
                </a:rPr>
                <a:t>articles</a:t>
              </a:r>
              <a:endParaRPr lang="pt-BR" sz="1600" b="1" dirty="0">
                <a:solidFill>
                  <a:srgbClr val="FF5353"/>
                </a:solidFill>
              </a:endParaRPr>
            </a:p>
          </p:txBody>
        </p:sp>
      </p:grpSp>
      <p:grpSp>
        <p:nvGrpSpPr>
          <p:cNvPr id="5" name="Grupo 67"/>
          <p:cNvGrpSpPr>
            <a:grpSpLocks/>
          </p:cNvGrpSpPr>
          <p:nvPr/>
        </p:nvGrpSpPr>
        <p:grpSpPr bwMode="auto">
          <a:xfrm>
            <a:off x="623888" y="3068638"/>
            <a:ext cx="2160587" cy="1335821"/>
            <a:chOff x="467544" y="3068960"/>
            <a:chExt cx="2160240" cy="1335787"/>
          </a:xfrm>
        </p:grpSpPr>
        <p:sp>
          <p:nvSpPr>
            <p:cNvPr id="63" name="CaixaDeTexto 62"/>
            <p:cNvSpPr txBox="1"/>
            <p:nvPr/>
          </p:nvSpPr>
          <p:spPr>
            <a:xfrm>
              <a:off x="467544" y="3573771"/>
              <a:ext cx="2160240" cy="830976"/>
            </a:xfrm>
            <a:prstGeom prst="rect">
              <a:avLst/>
            </a:prstGeom>
            <a:noFill/>
            <a:ln>
              <a:solidFill>
                <a:schemeClr val="tx1">
                  <a:lumMod val="75000"/>
                  <a:lumOff val="25000"/>
                </a:schemeClr>
              </a:solidFill>
            </a:ln>
          </p:spPr>
          <p:txBody>
            <a:bodyPr>
              <a:spAutoFit/>
            </a:bodyPr>
            <a:lstStyle/>
            <a:p>
              <a:pPr algn="ctr" fontAlgn="auto">
                <a:spcBef>
                  <a:spcPts val="0"/>
                </a:spcBef>
                <a:spcAft>
                  <a:spcPts val="0"/>
                </a:spcAft>
                <a:defRPr/>
              </a:pPr>
              <a:r>
                <a:rPr lang="pt-BR" sz="1600" b="1" dirty="0">
                  <a:solidFill>
                    <a:srgbClr val="C00000"/>
                  </a:solidFill>
                  <a:ea typeface="ＭＳ Ｐゴシック" charset="-128"/>
                </a:rPr>
                <a:t>322</a:t>
              </a:r>
            </a:p>
            <a:p>
              <a:pPr algn="ctr" fontAlgn="auto">
                <a:spcBef>
                  <a:spcPts val="0"/>
                </a:spcBef>
                <a:spcAft>
                  <a:spcPts val="0"/>
                </a:spcAft>
                <a:defRPr/>
              </a:pPr>
              <a:r>
                <a:rPr lang="pt-BR" sz="1600" b="1" dirty="0" err="1" smtClean="0">
                  <a:ea typeface="ＭＳ Ｐゴシック" charset="-128"/>
                </a:rPr>
                <a:t>Studies</a:t>
              </a:r>
              <a:r>
                <a:rPr lang="pt-BR" sz="1600" b="1" dirty="0" smtClean="0">
                  <a:ea typeface="ＭＳ Ｐゴシック" charset="-128"/>
                </a:rPr>
                <a:t> </a:t>
              </a:r>
              <a:r>
                <a:rPr lang="pt-BR" sz="1600" b="1" dirty="0" err="1" smtClean="0">
                  <a:ea typeface="ＭＳ Ｐゴシック" charset="-128"/>
                </a:rPr>
                <a:t>with</a:t>
              </a:r>
              <a:r>
                <a:rPr lang="pt-BR" sz="1600" b="1" dirty="0" smtClean="0">
                  <a:ea typeface="ＭＳ Ｐゴシック" charset="-128"/>
                </a:rPr>
                <a:t> </a:t>
              </a:r>
              <a:r>
                <a:rPr lang="pt-BR" sz="1600" b="1" dirty="0" err="1" smtClean="0">
                  <a:ea typeface="ＭＳ Ｐゴシック" charset="-128"/>
                </a:rPr>
                <a:t>full</a:t>
              </a:r>
              <a:r>
                <a:rPr lang="pt-BR" sz="1600" b="1" dirty="0" smtClean="0">
                  <a:ea typeface="ＭＳ Ｐゴシック" charset="-128"/>
                </a:rPr>
                <a:t> </a:t>
              </a:r>
              <a:r>
                <a:rPr lang="pt-BR" sz="1600" b="1" dirty="0" err="1" smtClean="0">
                  <a:ea typeface="ＭＳ Ｐゴシック" charset="-128"/>
                </a:rPr>
                <a:t>evaluation</a:t>
              </a:r>
              <a:endParaRPr lang="pt-BR" sz="1600" b="1" dirty="0">
                <a:ea typeface="ＭＳ Ｐゴシック" charset="-128"/>
              </a:endParaRPr>
            </a:p>
          </p:txBody>
        </p:sp>
        <p:cxnSp>
          <p:nvCxnSpPr>
            <p:cNvPr id="70677" name="AutoShape 4"/>
            <p:cNvCxnSpPr>
              <a:cxnSpLocks noChangeShapeType="1"/>
            </p:cNvCxnSpPr>
            <p:nvPr/>
          </p:nvCxnSpPr>
          <p:spPr bwMode="auto">
            <a:xfrm rot="5400000">
              <a:off x="1368438" y="3248186"/>
              <a:ext cx="360040" cy="1588"/>
            </a:xfrm>
            <a:prstGeom prst="straightConnector1">
              <a:avLst/>
            </a:prstGeom>
            <a:noFill/>
            <a:ln w="9525">
              <a:solidFill>
                <a:srgbClr val="000000"/>
              </a:solidFill>
              <a:round/>
              <a:headEnd/>
              <a:tailEnd type="triangle" w="med" len="med"/>
            </a:ln>
          </p:spPr>
        </p:cxnSp>
      </p:grpSp>
      <p:sp>
        <p:nvSpPr>
          <p:cNvPr id="69" name="Retângulo de cantos arredondados 68"/>
          <p:cNvSpPr/>
          <p:nvPr/>
        </p:nvSpPr>
        <p:spPr>
          <a:xfrm>
            <a:off x="1809288" y="5143512"/>
            <a:ext cx="2304256" cy="1080120"/>
          </a:xfrm>
          <a:prstGeom prst="roundRect">
            <a:avLst>
              <a:gd name="adj" fmla="val 85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600" b="1" dirty="0">
                <a:solidFill>
                  <a:schemeClr val="tx1"/>
                </a:solidFill>
                <a:cs typeface="Arial" pitchFamily="34" charset="0"/>
              </a:rPr>
              <a:t>23 </a:t>
            </a:r>
            <a:r>
              <a:rPr lang="pt-BR" sz="1600" b="1" dirty="0" err="1" smtClean="0">
                <a:solidFill>
                  <a:schemeClr val="tx1"/>
                </a:solidFill>
                <a:cs typeface="Arial" pitchFamily="34" charset="0"/>
              </a:rPr>
              <a:t>studies</a:t>
            </a:r>
            <a:r>
              <a:rPr lang="pt-BR" sz="1600" b="1" dirty="0" smtClean="0">
                <a:solidFill>
                  <a:schemeClr val="tx1"/>
                </a:solidFill>
                <a:cs typeface="Arial" pitchFamily="34" charset="0"/>
              </a:rPr>
              <a:t> for </a:t>
            </a:r>
            <a:r>
              <a:rPr lang="pt-BR" sz="1600" b="1" dirty="0" err="1" smtClean="0">
                <a:solidFill>
                  <a:schemeClr val="tx1"/>
                </a:solidFill>
                <a:cs typeface="Arial" pitchFamily="34" charset="0"/>
              </a:rPr>
              <a:t>strucutured</a:t>
            </a:r>
            <a:r>
              <a:rPr lang="pt-BR" sz="1600" b="1" dirty="0" smtClean="0">
                <a:solidFill>
                  <a:schemeClr val="tx1"/>
                </a:solidFill>
                <a:cs typeface="Arial" pitchFamily="34" charset="0"/>
              </a:rPr>
              <a:t> </a:t>
            </a:r>
            <a:r>
              <a:rPr lang="pt-BR" sz="1600" b="1" dirty="0" err="1" smtClean="0">
                <a:solidFill>
                  <a:schemeClr val="tx1"/>
                </a:solidFill>
                <a:cs typeface="Arial" pitchFamily="34" charset="0"/>
              </a:rPr>
              <a:t>exercise</a:t>
            </a:r>
            <a:r>
              <a:rPr lang="pt-BR" sz="1600" b="1" dirty="0" smtClean="0">
                <a:solidFill>
                  <a:schemeClr val="tx1"/>
                </a:solidFill>
                <a:cs typeface="Arial" pitchFamily="34" charset="0"/>
              </a:rPr>
              <a:t> training</a:t>
            </a:r>
            <a:endParaRPr lang="pt-BR" sz="1600" b="1" dirty="0">
              <a:solidFill>
                <a:schemeClr val="tx1"/>
              </a:solidFill>
              <a:cs typeface="Arial" pitchFamily="34" charset="0"/>
            </a:endParaRPr>
          </a:p>
        </p:txBody>
      </p:sp>
      <p:sp>
        <p:nvSpPr>
          <p:cNvPr id="70" name="Retângulo de cantos arredondados 69"/>
          <p:cNvSpPr/>
          <p:nvPr/>
        </p:nvSpPr>
        <p:spPr>
          <a:xfrm>
            <a:off x="4932040" y="5143512"/>
            <a:ext cx="2304256" cy="1080120"/>
          </a:xfrm>
          <a:prstGeom prst="roundRect">
            <a:avLst>
              <a:gd name="adj" fmla="val 85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600" b="1" dirty="0">
                <a:solidFill>
                  <a:schemeClr val="tx1"/>
                </a:solidFill>
                <a:cs typeface="Arial" pitchFamily="34" charset="0"/>
              </a:rPr>
              <a:t>24 </a:t>
            </a:r>
            <a:r>
              <a:rPr lang="pt-BR" sz="1600" b="1" dirty="0" err="1" smtClean="0">
                <a:solidFill>
                  <a:schemeClr val="tx1"/>
                </a:solidFill>
                <a:cs typeface="Arial" pitchFamily="34" charset="0"/>
              </a:rPr>
              <a:t>studies</a:t>
            </a:r>
            <a:r>
              <a:rPr lang="pt-BR" sz="1600" b="1" dirty="0" smtClean="0">
                <a:solidFill>
                  <a:schemeClr val="tx1"/>
                </a:solidFill>
                <a:cs typeface="Arial" pitchFamily="34" charset="0"/>
              </a:rPr>
              <a:t> for </a:t>
            </a:r>
            <a:r>
              <a:rPr lang="pt-BR" sz="1600" b="1" dirty="0" err="1" smtClean="0">
                <a:solidFill>
                  <a:schemeClr val="tx1"/>
                </a:solidFill>
                <a:cs typeface="Arial" pitchFamily="34" charset="0"/>
              </a:rPr>
              <a:t>physical</a:t>
            </a:r>
            <a:r>
              <a:rPr lang="pt-BR" sz="1600" b="1" dirty="0" smtClean="0">
                <a:solidFill>
                  <a:schemeClr val="tx1"/>
                </a:solidFill>
                <a:cs typeface="Arial" pitchFamily="34" charset="0"/>
              </a:rPr>
              <a:t> </a:t>
            </a:r>
            <a:r>
              <a:rPr lang="pt-BR" sz="1600" b="1" dirty="0" err="1" smtClean="0">
                <a:solidFill>
                  <a:schemeClr val="tx1"/>
                </a:solidFill>
                <a:cs typeface="Arial" pitchFamily="34" charset="0"/>
              </a:rPr>
              <a:t>activity</a:t>
            </a:r>
            <a:r>
              <a:rPr lang="pt-BR" sz="1600" b="1" dirty="0" smtClean="0">
                <a:solidFill>
                  <a:schemeClr val="tx1"/>
                </a:solidFill>
                <a:cs typeface="Arial" pitchFamily="34" charset="0"/>
              </a:rPr>
              <a:t> </a:t>
            </a:r>
            <a:r>
              <a:rPr lang="pt-BR" sz="1600" b="1" dirty="0" err="1" smtClean="0">
                <a:solidFill>
                  <a:schemeClr val="tx1"/>
                </a:solidFill>
                <a:cs typeface="Arial" pitchFamily="34" charset="0"/>
              </a:rPr>
              <a:t>advice</a:t>
            </a:r>
            <a:endParaRPr lang="pt-BR" sz="1600" b="1" dirty="0">
              <a:solidFill>
                <a:schemeClr val="tx1"/>
              </a:solidFill>
              <a:cs typeface="Arial" pitchFamily="34" charset="0"/>
            </a:endParaRPr>
          </a:p>
        </p:txBody>
      </p:sp>
      <p:cxnSp>
        <p:nvCxnSpPr>
          <p:cNvPr id="71" name="AutoShape 4"/>
          <p:cNvCxnSpPr>
            <a:cxnSpLocks noChangeShapeType="1"/>
          </p:cNvCxnSpPr>
          <p:nvPr/>
        </p:nvCxnSpPr>
        <p:spPr bwMode="auto">
          <a:xfrm>
            <a:off x="1714500" y="4429125"/>
            <a:ext cx="642938" cy="571500"/>
          </a:xfrm>
          <a:prstGeom prst="straightConnector1">
            <a:avLst/>
          </a:prstGeom>
          <a:noFill/>
          <a:ln w="9525">
            <a:solidFill>
              <a:srgbClr val="000000"/>
            </a:solidFill>
            <a:round/>
            <a:headEnd/>
            <a:tailEnd type="triangle" w="med" len="med"/>
          </a:ln>
        </p:spPr>
      </p:cxnSp>
      <p:cxnSp>
        <p:nvCxnSpPr>
          <p:cNvPr id="74" name="AutoShape 4"/>
          <p:cNvCxnSpPr>
            <a:cxnSpLocks noChangeShapeType="1"/>
          </p:cNvCxnSpPr>
          <p:nvPr/>
        </p:nvCxnSpPr>
        <p:spPr bwMode="auto">
          <a:xfrm>
            <a:off x="1714500" y="4429125"/>
            <a:ext cx="3217863" cy="584200"/>
          </a:xfrm>
          <a:prstGeom prst="straightConnector1">
            <a:avLst/>
          </a:prstGeom>
          <a:noFill/>
          <a:ln w="9525">
            <a:solidFill>
              <a:srgbClr val="000000"/>
            </a:solidFill>
            <a:round/>
            <a:headEnd/>
            <a:tailEnd type="triangle" w="med" len="med"/>
          </a:ln>
        </p:spPr>
      </p:cxnSp>
      <p:sp>
        <p:nvSpPr>
          <p:cNvPr id="24" name="CaixaDeTexto 19"/>
          <p:cNvSpPr txBox="1">
            <a:spLocks noChangeArrowheads="1"/>
          </p:cNvSpPr>
          <p:nvPr/>
        </p:nvSpPr>
        <p:spPr bwMode="auto">
          <a:xfrm>
            <a:off x="4427538" y="6320933"/>
            <a:ext cx="4608512" cy="492443"/>
          </a:xfrm>
          <a:prstGeom prst="rect">
            <a:avLst/>
          </a:prstGeom>
          <a:noFill/>
          <a:ln w="9525">
            <a:noFill/>
            <a:miter lim="800000"/>
            <a:headEnd/>
            <a:tailEnd/>
          </a:ln>
        </p:spPr>
        <p:txBody>
          <a:bodyPr>
            <a:spAutoFit/>
          </a:bodyPr>
          <a:lstStyle/>
          <a:p>
            <a:pPr algn="r">
              <a:defRPr/>
            </a:pPr>
            <a:r>
              <a:rPr lang="pt-BR" sz="1300" b="1" dirty="0">
                <a:solidFill>
                  <a:schemeClr val="tx1">
                    <a:lumMod val="85000"/>
                    <a:lumOff val="15000"/>
                  </a:schemeClr>
                </a:solidFill>
                <a:ea typeface="ＭＳ Ｐゴシック" charset="-128"/>
              </a:rPr>
              <a:t>Umpierre </a:t>
            </a:r>
            <a:r>
              <a:rPr lang="pt-BR" sz="1300" b="1" dirty="0" smtClean="0">
                <a:solidFill>
                  <a:schemeClr val="tx1">
                    <a:lumMod val="85000"/>
                    <a:lumOff val="15000"/>
                  </a:schemeClr>
                </a:solidFill>
                <a:ea typeface="ＭＳ Ｐゴシック" charset="-128"/>
              </a:rPr>
              <a:t>D </a:t>
            </a:r>
            <a:r>
              <a:rPr lang="pt-BR" sz="1300" b="1" dirty="0" err="1" smtClean="0">
                <a:solidFill>
                  <a:schemeClr val="tx1">
                    <a:lumMod val="85000"/>
                    <a:lumOff val="15000"/>
                  </a:schemeClr>
                </a:solidFill>
                <a:ea typeface="ＭＳ Ｐゴシック" charset="-128"/>
              </a:rPr>
              <a:t>et</a:t>
            </a:r>
            <a:r>
              <a:rPr lang="pt-BR" sz="1300" b="1" dirty="0" smtClean="0">
                <a:solidFill>
                  <a:schemeClr val="tx1">
                    <a:lumMod val="85000"/>
                    <a:lumOff val="15000"/>
                  </a:schemeClr>
                </a:solidFill>
                <a:ea typeface="ＭＳ Ｐゴシック" charset="-128"/>
              </a:rPr>
              <a:t> al. </a:t>
            </a:r>
            <a:endParaRPr lang="pt-BR" sz="1300" b="1" dirty="0">
              <a:solidFill>
                <a:schemeClr val="tx1">
                  <a:lumMod val="85000"/>
                  <a:lumOff val="15000"/>
                </a:schemeClr>
              </a:solidFill>
              <a:ea typeface="ＭＳ Ｐゴシック" charset="-128"/>
            </a:endParaRPr>
          </a:p>
          <a:p>
            <a:pPr algn="r">
              <a:defRPr/>
            </a:pPr>
            <a:r>
              <a:rPr lang="pt-BR" sz="1300" b="1" dirty="0">
                <a:solidFill>
                  <a:schemeClr val="tx1">
                    <a:lumMod val="85000"/>
                    <a:lumOff val="15000"/>
                  </a:schemeClr>
                </a:solidFill>
                <a:ea typeface="ＭＳ Ｐゴシック" charset="-128"/>
              </a:rPr>
              <a:t>JAMA 2011; 305: 1790-99. </a:t>
            </a: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34"/>
          <p:cNvPicPr>
            <a:picLocks noChangeAspect="1" noChangeArrowheads="1"/>
          </p:cNvPicPr>
          <p:nvPr/>
        </p:nvPicPr>
        <p:blipFill>
          <a:blip r:embed="rId3" cstate="print"/>
          <a:srcRect/>
          <a:stretch>
            <a:fillRect/>
          </a:stretch>
        </p:blipFill>
        <p:spPr bwMode="auto">
          <a:xfrm>
            <a:off x="374650" y="1052513"/>
            <a:ext cx="3743325" cy="5400675"/>
          </a:xfrm>
          <a:prstGeom prst="rect">
            <a:avLst/>
          </a:prstGeom>
          <a:noFill/>
          <a:ln w="9525">
            <a:noFill/>
            <a:miter lim="800000"/>
            <a:headEnd/>
            <a:tailEnd/>
          </a:ln>
        </p:spPr>
      </p:pic>
      <p:sp>
        <p:nvSpPr>
          <p:cNvPr id="62467" name="CaixaDeTexto 48"/>
          <p:cNvSpPr txBox="1">
            <a:spLocks noChangeArrowheads="1"/>
          </p:cNvSpPr>
          <p:nvPr/>
        </p:nvSpPr>
        <p:spPr bwMode="auto">
          <a:xfrm>
            <a:off x="827088" y="6310313"/>
            <a:ext cx="2881312" cy="431800"/>
          </a:xfrm>
          <a:prstGeom prst="rect">
            <a:avLst/>
          </a:prstGeom>
          <a:noFill/>
          <a:ln w="9525">
            <a:noFill/>
            <a:miter lim="800000"/>
            <a:headEnd/>
            <a:tailEnd/>
          </a:ln>
        </p:spPr>
        <p:txBody>
          <a:bodyPr>
            <a:spAutoFit/>
          </a:bodyPr>
          <a:lstStyle/>
          <a:p>
            <a:pPr algn="ctr"/>
            <a:endParaRPr lang="pt-BR" sz="1100" b="1" dirty="0"/>
          </a:p>
          <a:p>
            <a:pPr algn="ctr"/>
            <a:r>
              <a:rPr lang="pt-BR" sz="1100" b="1" dirty="0" err="1" smtClean="0"/>
              <a:t>Abolute</a:t>
            </a:r>
            <a:r>
              <a:rPr lang="pt-BR" sz="1100" b="1" dirty="0" smtClean="0"/>
              <a:t> </a:t>
            </a:r>
            <a:r>
              <a:rPr lang="pt-BR" sz="1100" b="1" dirty="0" err="1" smtClean="0"/>
              <a:t>Changes</a:t>
            </a:r>
            <a:r>
              <a:rPr lang="pt-BR" sz="1100" b="1" dirty="0" smtClean="0"/>
              <a:t> in HbA1c  </a:t>
            </a:r>
            <a:r>
              <a:rPr lang="pt-BR" sz="1100" b="1" dirty="0"/>
              <a:t>(%)</a:t>
            </a:r>
            <a:endParaRPr lang="pt-BR" sz="1100" baseline="30000" dirty="0"/>
          </a:p>
        </p:txBody>
      </p:sp>
      <p:sp>
        <p:nvSpPr>
          <p:cNvPr id="58" name="Retângulo de cantos arredondados 57"/>
          <p:cNvSpPr/>
          <p:nvPr/>
        </p:nvSpPr>
        <p:spPr>
          <a:xfrm>
            <a:off x="179388" y="3068638"/>
            <a:ext cx="1657350" cy="288925"/>
          </a:xfrm>
          <a:prstGeom prst="roundRect">
            <a:avLst>
              <a:gd name="adj" fmla="val 8562"/>
            </a:avLst>
          </a:prstGeom>
          <a:solidFill>
            <a:srgbClr val="3054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500" b="1" dirty="0">
                <a:solidFill>
                  <a:schemeClr val="bg1"/>
                </a:solidFill>
                <a:cs typeface="Arial" pitchFamily="34" charset="0"/>
              </a:rPr>
              <a:t>-0.58 </a:t>
            </a:r>
            <a:r>
              <a:rPr lang="pt-BR" sz="1200" b="1" dirty="0">
                <a:solidFill>
                  <a:schemeClr val="bg1"/>
                </a:solidFill>
                <a:cs typeface="Arial" pitchFamily="34" charset="0"/>
              </a:rPr>
              <a:t>(-0.74, -0.43)</a:t>
            </a:r>
          </a:p>
        </p:txBody>
      </p:sp>
      <p:sp>
        <p:nvSpPr>
          <p:cNvPr id="59" name="Retângulo de cantos arredondados 58"/>
          <p:cNvSpPr/>
          <p:nvPr/>
        </p:nvSpPr>
        <p:spPr>
          <a:xfrm>
            <a:off x="179388" y="5589588"/>
            <a:ext cx="1657350" cy="287337"/>
          </a:xfrm>
          <a:prstGeom prst="roundRect">
            <a:avLst>
              <a:gd name="adj" fmla="val 8562"/>
            </a:avLst>
          </a:prstGeom>
          <a:solidFill>
            <a:srgbClr val="3054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500" b="1" dirty="0">
                <a:solidFill>
                  <a:schemeClr val="bg1"/>
                </a:solidFill>
                <a:cs typeface="Arial" pitchFamily="34" charset="0"/>
              </a:rPr>
              <a:t>-0.16 </a:t>
            </a:r>
            <a:r>
              <a:rPr lang="pt-BR" sz="1200" b="1" dirty="0">
                <a:solidFill>
                  <a:schemeClr val="bg1"/>
                </a:solidFill>
                <a:cs typeface="Arial" pitchFamily="34" charset="0"/>
              </a:rPr>
              <a:t>(-0.50, 0.18)</a:t>
            </a:r>
          </a:p>
        </p:txBody>
      </p:sp>
      <p:sp>
        <p:nvSpPr>
          <p:cNvPr id="37" name="CaixaDeTexto 48"/>
          <p:cNvSpPr txBox="1">
            <a:spLocks noChangeArrowheads="1"/>
          </p:cNvSpPr>
          <p:nvPr/>
        </p:nvSpPr>
        <p:spPr bwMode="auto">
          <a:xfrm>
            <a:off x="323850" y="908050"/>
            <a:ext cx="3795713" cy="276225"/>
          </a:xfrm>
          <a:prstGeom prst="rect">
            <a:avLst/>
          </a:prstGeom>
          <a:noFill/>
          <a:ln w="9525">
            <a:noFill/>
            <a:miter lim="800000"/>
            <a:headEnd/>
            <a:tailEnd/>
          </a:ln>
        </p:spPr>
        <p:txBody>
          <a:bodyPr>
            <a:spAutoFit/>
          </a:bodyPr>
          <a:lstStyle/>
          <a:p>
            <a:pPr algn="ctr">
              <a:defRPr/>
            </a:pPr>
            <a:r>
              <a:rPr lang="pt-BR" sz="1200" b="1" dirty="0">
                <a:solidFill>
                  <a:schemeClr val="tx1">
                    <a:lumMod val="75000"/>
                    <a:lumOff val="25000"/>
                  </a:schemeClr>
                </a:solidFill>
                <a:latin typeface="Arial" charset="0"/>
                <a:ea typeface="ＭＳ Ｐゴシック" charset="-128"/>
                <a:cs typeface="+mn-cs"/>
              </a:rPr>
              <a:t>   </a:t>
            </a:r>
            <a:r>
              <a:rPr lang="pt-BR" sz="1200" b="1" dirty="0" err="1" smtClean="0">
                <a:solidFill>
                  <a:schemeClr val="tx1">
                    <a:lumMod val="75000"/>
                    <a:lumOff val="25000"/>
                  </a:schemeClr>
                </a:solidFill>
                <a:latin typeface="Arial" charset="0"/>
                <a:ea typeface="ＭＳ Ｐゴシック" charset="-128"/>
                <a:cs typeface="+mn-cs"/>
              </a:rPr>
              <a:t>Patients</a:t>
            </a:r>
            <a:r>
              <a:rPr lang="pt-BR" sz="1200" b="1" dirty="0" smtClean="0">
                <a:solidFill>
                  <a:schemeClr val="tx1">
                    <a:lumMod val="75000"/>
                    <a:lumOff val="25000"/>
                  </a:schemeClr>
                </a:solidFill>
                <a:latin typeface="Arial" charset="0"/>
                <a:ea typeface="ＭＳ Ｐゴシック" charset="-128"/>
                <a:cs typeface="+mn-cs"/>
              </a:rPr>
              <a:t> </a:t>
            </a:r>
            <a:r>
              <a:rPr lang="pt-BR" sz="1200" b="1" dirty="0">
                <a:solidFill>
                  <a:schemeClr val="tx1">
                    <a:lumMod val="75000"/>
                    <a:lumOff val="25000"/>
                  </a:schemeClr>
                </a:solidFill>
                <a:latin typeface="Arial" charset="0"/>
                <a:ea typeface="ＭＳ Ｐゴシック" charset="-128"/>
                <a:cs typeface="+mn-cs"/>
              </a:rPr>
              <a:t>(N=7025)                       </a:t>
            </a:r>
            <a:endParaRPr lang="pt-BR" sz="1200" b="1" baseline="30000" dirty="0">
              <a:solidFill>
                <a:schemeClr val="tx1">
                  <a:lumMod val="75000"/>
                  <a:lumOff val="25000"/>
                </a:schemeClr>
              </a:solidFill>
              <a:latin typeface="Arial" charset="0"/>
              <a:ea typeface="ＭＳ Ｐゴシック" charset="-128"/>
              <a:cs typeface="+mn-cs"/>
            </a:endParaRPr>
          </a:p>
        </p:txBody>
      </p:sp>
      <p:sp>
        <p:nvSpPr>
          <p:cNvPr id="62471" name="CaixaDeTexto 4"/>
          <p:cNvSpPr txBox="1">
            <a:spLocks noChangeArrowheads="1"/>
          </p:cNvSpPr>
          <p:nvPr/>
        </p:nvSpPr>
        <p:spPr bwMode="auto">
          <a:xfrm>
            <a:off x="215900" y="150813"/>
            <a:ext cx="7740650" cy="584200"/>
          </a:xfrm>
          <a:prstGeom prst="rect">
            <a:avLst/>
          </a:prstGeom>
          <a:noFill/>
          <a:ln w="9525">
            <a:noFill/>
            <a:miter lim="800000"/>
            <a:headEnd/>
            <a:tailEnd/>
          </a:ln>
        </p:spPr>
        <p:txBody>
          <a:bodyPr>
            <a:spAutoFit/>
          </a:bodyPr>
          <a:lstStyle/>
          <a:p>
            <a:r>
              <a:rPr lang="pt-BR" sz="3200" b="1" dirty="0" smtClean="0"/>
              <a:t>Physical </a:t>
            </a:r>
            <a:r>
              <a:rPr lang="pt-BR" sz="3200" b="1" dirty="0" err="1" smtClean="0"/>
              <a:t>Active</a:t>
            </a:r>
            <a:r>
              <a:rPr lang="pt-BR" sz="3200" b="1" dirty="0" smtClean="0"/>
              <a:t> </a:t>
            </a:r>
            <a:r>
              <a:rPr lang="pt-BR" sz="3200" b="1" dirty="0" err="1" smtClean="0"/>
              <a:t>Advice</a:t>
            </a:r>
            <a:endParaRPr lang="pt-BR" sz="3200" b="1" dirty="0"/>
          </a:p>
        </p:txBody>
      </p:sp>
      <p:cxnSp>
        <p:nvCxnSpPr>
          <p:cNvPr id="40" name="Conector reto 39"/>
          <p:cNvCxnSpPr/>
          <p:nvPr/>
        </p:nvCxnSpPr>
        <p:spPr>
          <a:xfrm>
            <a:off x="250825" y="692150"/>
            <a:ext cx="70564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2473" name="CaixaDeTexto 48"/>
          <p:cNvSpPr txBox="1">
            <a:spLocks noChangeArrowheads="1"/>
          </p:cNvSpPr>
          <p:nvPr/>
        </p:nvSpPr>
        <p:spPr bwMode="auto">
          <a:xfrm>
            <a:off x="4140200" y="1773238"/>
            <a:ext cx="2160588" cy="307777"/>
          </a:xfrm>
          <a:prstGeom prst="rect">
            <a:avLst/>
          </a:prstGeom>
          <a:noFill/>
          <a:ln w="9525">
            <a:noFill/>
            <a:miter lim="800000"/>
            <a:headEnd/>
            <a:tailEnd/>
          </a:ln>
        </p:spPr>
        <p:txBody>
          <a:bodyPr>
            <a:spAutoFit/>
          </a:bodyPr>
          <a:lstStyle/>
          <a:p>
            <a:pPr algn="ctr"/>
            <a:r>
              <a:rPr lang="en-US" sz="1400" b="1" dirty="0" smtClean="0">
                <a:solidFill>
                  <a:srgbClr val="C00000"/>
                </a:solidFill>
              </a:rPr>
              <a:t>PA and Diet Advice</a:t>
            </a:r>
            <a:endParaRPr lang="pt-BR" sz="1400" baseline="30000" dirty="0">
              <a:solidFill>
                <a:srgbClr val="C00000"/>
              </a:solidFill>
            </a:endParaRPr>
          </a:p>
        </p:txBody>
      </p:sp>
      <p:sp>
        <p:nvSpPr>
          <p:cNvPr id="42" name="Colchete direito 41"/>
          <p:cNvSpPr/>
          <p:nvPr/>
        </p:nvSpPr>
        <p:spPr>
          <a:xfrm>
            <a:off x="4140200" y="1341438"/>
            <a:ext cx="71438" cy="1798637"/>
          </a:xfrm>
          <a:prstGeom prst="rightBracket">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pt-BR"/>
          </a:p>
        </p:txBody>
      </p:sp>
      <p:sp>
        <p:nvSpPr>
          <p:cNvPr id="43" name="Colchete direito 42"/>
          <p:cNvSpPr/>
          <p:nvPr/>
        </p:nvSpPr>
        <p:spPr>
          <a:xfrm>
            <a:off x="4140200" y="4078288"/>
            <a:ext cx="71438" cy="1690687"/>
          </a:xfrm>
          <a:prstGeom prst="rightBracket">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pt-BR"/>
          </a:p>
        </p:txBody>
      </p:sp>
      <p:sp>
        <p:nvSpPr>
          <p:cNvPr id="62476" name="CaixaDeTexto 48"/>
          <p:cNvSpPr txBox="1">
            <a:spLocks noChangeArrowheads="1"/>
          </p:cNvSpPr>
          <p:nvPr/>
        </p:nvSpPr>
        <p:spPr bwMode="auto">
          <a:xfrm>
            <a:off x="4068763" y="4581525"/>
            <a:ext cx="2159000" cy="307777"/>
          </a:xfrm>
          <a:prstGeom prst="rect">
            <a:avLst/>
          </a:prstGeom>
          <a:noFill/>
          <a:ln w="9525">
            <a:noFill/>
            <a:miter lim="800000"/>
            <a:headEnd/>
            <a:tailEnd/>
          </a:ln>
        </p:spPr>
        <p:txBody>
          <a:bodyPr>
            <a:spAutoFit/>
          </a:bodyPr>
          <a:lstStyle/>
          <a:p>
            <a:pPr algn="ctr"/>
            <a:r>
              <a:rPr lang="pt-BR" sz="1400" b="1" dirty="0" smtClean="0">
                <a:solidFill>
                  <a:srgbClr val="C00000"/>
                </a:solidFill>
              </a:rPr>
              <a:t>PA </a:t>
            </a:r>
            <a:r>
              <a:rPr lang="pt-BR" sz="1400" b="1" dirty="0" err="1" smtClean="0">
                <a:solidFill>
                  <a:srgbClr val="C00000"/>
                </a:solidFill>
              </a:rPr>
              <a:t>Advice</a:t>
            </a:r>
            <a:r>
              <a:rPr lang="pt-BR" sz="1400" b="1" dirty="0" smtClean="0">
                <a:solidFill>
                  <a:srgbClr val="C00000"/>
                </a:solidFill>
              </a:rPr>
              <a:t> </a:t>
            </a:r>
            <a:r>
              <a:rPr lang="pt-BR" sz="1400" b="1" dirty="0" err="1" smtClean="0">
                <a:solidFill>
                  <a:srgbClr val="C00000"/>
                </a:solidFill>
              </a:rPr>
              <a:t>Alone</a:t>
            </a:r>
            <a:endParaRPr lang="pt-BR" sz="1400" baseline="30000" dirty="0">
              <a:solidFill>
                <a:srgbClr val="C00000"/>
              </a:solidFill>
            </a:endParaRPr>
          </a:p>
        </p:txBody>
      </p:sp>
      <p:grpSp>
        <p:nvGrpSpPr>
          <p:cNvPr id="2" name="Grupo 46"/>
          <p:cNvGrpSpPr>
            <a:grpSpLocks/>
          </p:cNvGrpSpPr>
          <p:nvPr/>
        </p:nvGrpSpPr>
        <p:grpSpPr bwMode="auto">
          <a:xfrm>
            <a:off x="5580063" y="2924175"/>
            <a:ext cx="3168650" cy="1368923"/>
            <a:chOff x="2915028" y="969878"/>
            <a:chExt cx="2912027" cy="306128"/>
          </a:xfrm>
          <a:noFill/>
        </p:grpSpPr>
        <p:sp>
          <p:nvSpPr>
            <p:cNvPr id="46" name="Retângulo de cantos arredondados 45"/>
            <p:cNvSpPr/>
            <p:nvPr/>
          </p:nvSpPr>
          <p:spPr bwMode="auto">
            <a:xfrm>
              <a:off x="2916290" y="969878"/>
              <a:ext cx="2906904" cy="306128"/>
            </a:xfrm>
            <a:prstGeom prst="roundRect">
              <a:avLst>
                <a:gd name="adj" fmla="val 9180"/>
              </a:avLst>
            </a:prstGeom>
            <a:solidFill>
              <a:schemeClr val="bg1">
                <a:lumMod val="95000"/>
              </a:schemeClr>
            </a:solidFill>
            <a:ln w="38100">
              <a:solidFill>
                <a:srgbClr val="05993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1600" dirty="0">
                <a:solidFill>
                  <a:schemeClr val="tx1">
                    <a:lumMod val="85000"/>
                    <a:lumOff val="15000"/>
                  </a:schemeClr>
                </a:solidFill>
              </a:endParaRPr>
            </a:p>
          </p:txBody>
        </p:sp>
        <p:sp>
          <p:nvSpPr>
            <p:cNvPr id="62491" name="CaixaDeTexto 22"/>
            <p:cNvSpPr txBox="1">
              <a:spLocks noChangeArrowheads="1"/>
            </p:cNvSpPr>
            <p:nvPr/>
          </p:nvSpPr>
          <p:spPr bwMode="auto">
            <a:xfrm>
              <a:off x="2915028" y="999176"/>
              <a:ext cx="2912027" cy="240895"/>
            </a:xfrm>
            <a:prstGeom prst="rect">
              <a:avLst/>
            </a:prstGeom>
            <a:grpFill/>
            <a:ln w="38100">
              <a:noFill/>
              <a:miter lim="800000"/>
              <a:headEnd/>
              <a:tailEnd/>
            </a:ln>
          </p:spPr>
          <p:txBody>
            <a:bodyPr wrap="square">
              <a:spAutoFit/>
            </a:bodyPr>
            <a:lstStyle/>
            <a:p>
              <a:pPr algn="ctr"/>
              <a:r>
                <a:rPr lang="pt-BR" sz="1600" b="1" dirty="0" smtClean="0">
                  <a:solidFill>
                    <a:schemeClr val="tx1">
                      <a:lumMod val="85000"/>
                      <a:lumOff val="15000"/>
                    </a:schemeClr>
                  </a:solidFill>
                </a:rPr>
                <a:t>Physical </a:t>
              </a:r>
              <a:r>
                <a:rPr lang="pt-BR" sz="1600" b="1" dirty="0" err="1" smtClean="0">
                  <a:solidFill>
                    <a:schemeClr val="tx1">
                      <a:lumMod val="85000"/>
                      <a:lumOff val="15000"/>
                    </a:schemeClr>
                  </a:solidFill>
                </a:rPr>
                <a:t>activity</a:t>
              </a:r>
              <a:r>
                <a:rPr lang="pt-BR" sz="1600" b="1" dirty="0" smtClean="0">
                  <a:solidFill>
                    <a:schemeClr val="tx1">
                      <a:lumMod val="85000"/>
                      <a:lumOff val="15000"/>
                    </a:schemeClr>
                  </a:solidFill>
                </a:rPr>
                <a:t> is </a:t>
              </a:r>
              <a:r>
                <a:rPr lang="pt-BR" sz="1600" b="1" dirty="0" err="1" smtClean="0">
                  <a:solidFill>
                    <a:schemeClr val="tx1">
                      <a:lumMod val="85000"/>
                      <a:lumOff val="15000"/>
                    </a:schemeClr>
                  </a:solidFill>
                </a:rPr>
                <a:t>associated</a:t>
              </a:r>
              <a:r>
                <a:rPr lang="pt-BR" sz="1600" b="1" dirty="0" smtClean="0">
                  <a:solidFill>
                    <a:schemeClr val="tx1">
                      <a:lumMod val="85000"/>
                      <a:lumOff val="15000"/>
                    </a:schemeClr>
                  </a:solidFill>
                </a:rPr>
                <a:t> </a:t>
              </a:r>
              <a:r>
                <a:rPr lang="pt-BR" sz="1600" b="1" dirty="0" err="1" smtClean="0">
                  <a:solidFill>
                    <a:schemeClr val="tx1">
                      <a:lumMod val="85000"/>
                      <a:lumOff val="15000"/>
                    </a:schemeClr>
                  </a:solidFill>
                </a:rPr>
                <a:t>with</a:t>
              </a:r>
              <a:r>
                <a:rPr lang="pt-BR" sz="1600" b="1" dirty="0" smtClean="0">
                  <a:solidFill>
                    <a:schemeClr val="tx1">
                      <a:lumMod val="85000"/>
                      <a:lumOff val="15000"/>
                    </a:schemeClr>
                  </a:solidFill>
                </a:rPr>
                <a:t> glycemic </a:t>
              </a:r>
              <a:r>
                <a:rPr lang="pt-BR" sz="1600" b="1" dirty="0" err="1" smtClean="0">
                  <a:solidFill>
                    <a:schemeClr val="tx1">
                      <a:lumMod val="85000"/>
                      <a:lumOff val="15000"/>
                    </a:schemeClr>
                  </a:solidFill>
                </a:rPr>
                <a:t>control</a:t>
              </a:r>
              <a:r>
                <a:rPr lang="pt-BR" sz="1600" b="1" dirty="0" smtClean="0">
                  <a:solidFill>
                    <a:schemeClr val="tx1">
                      <a:lumMod val="85000"/>
                      <a:lumOff val="15000"/>
                    </a:schemeClr>
                  </a:solidFill>
                </a:rPr>
                <a:t> </a:t>
              </a:r>
              <a:r>
                <a:rPr lang="pt-BR" sz="1600" b="1" dirty="0" err="1" smtClean="0">
                  <a:solidFill>
                    <a:schemeClr val="tx1">
                      <a:lumMod val="85000"/>
                      <a:lumOff val="15000"/>
                    </a:schemeClr>
                  </a:solidFill>
                </a:rPr>
                <a:t>only</a:t>
              </a:r>
              <a:r>
                <a:rPr lang="pt-BR" sz="1600" b="1" dirty="0" smtClean="0">
                  <a:solidFill>
                    <a:schemeClr val="tx1">
                      <a:lumMod val="85000"/>
                      <a:lumOff val="15000"/>
                    </a:schemeClr>
                  </a:solidFill>
                </a:rPr>
                <a:t> </a:t>
              </a:r>
              <a:r>
                <a:rPr lang="pt-BR" sz="1600" b="1" dirty="0" err="1" smtClean="0">
                  <a:solidFill>
                    <a:schemeClr val="tx1">
                      <a:lumMod val="85000"/>
                      <a:lumOff val="15000"/>
                    </a:schemeClr>
                  </a:solidFill>
                </a:rPr>
                <a:t>when</a:t>
              </a:r>
              <a:r>
                <a:rPr lang="pt-BR" sz="1600" b="1" dirty="0">
                  <a:solidFill>
                    <a:schemeClr val="tx1">
                      <a:lumMod val="85000"/>
                      <a:lumOff val="15000"/>
                    </a:schemeClr>
                  </a:solidFill>
                </a:rPr>
                <a:t> </a:t>
              </a:r>
              <a:r>
                <a:rPr lang="pt-BR" sz="1600" b="1" dirty="0" err="1" smtClean="0">
                  <a:solidFill>
                    <a:schemeClr val="tx1">
                      <a:lumMod val="85000"/>
                      <a:lumOff val="15000"/>
                    </a:schemeClr>
                  </a:solidFill>
                </a:rPr>
                <a:t>combined</a:t>
              </a:r>
              <a:r>
                <a:rPr lang="pt-BR" sz="1600" b="1" dirty="0" smtClean="0">
                  <a:solidFill>
                    <a:schemeClr val="tx1">
                      <a:lumMod val="85000"/>
                      <a:lumOff val="15000"/>
                    </a:schemeClr>
                  </a:solidFill>
                </a:rPr>
                <a:t> </a:t>
              </a:r>
              <a:r>
                <a:rPr lang="pt-BR" sz="1600" b="1" dirty="0" err="1" smtClean="0">
                  <a:solidFill>
                    <a:schemeClr val="tx1">
                      <a:lumMod val="85000"/>
                      <a:lumOff val="15000"/>
                    </a:schemeClr>
                  </a:solidFill>
                </a:rPr>
                <a:t>with</a:t>
              </a:r>
              <a:r>
                <a:rPr lang="pt-BR" sz="1600" b="1" dirty="0" smtClean="0">
                  <a:solidFill>
                    <a:schemeClr val="tx1">
                      <a:lumMod val="85000"/>
                      <a:lumOff val="15000"/>
                    </a:schemeClr>
                  </a:solidFill>
                </a:rPr>
                <a:t> </a:t>
              </a:r>
              <a:r>
                <a:rPr lang="pt-BR" sz="1600" b="1" dirty="0" err="1" smtClean="0">
                  <a:solidFill>
                    <a:schemeClr val="tx1">
                      <a:lumMod val="85000"/>
                      <a:lumOff val="15000"/>
                    </a:schemeClr>
                  </a:solidFill>
                </a:rPr>
                <a:t>dietary</a:t>
              </a:r>
              <a:r>
                <a:rPr lang="pt-BR" sz="1600" b="1" dirty="0" smtClean="0">
                  <a:solidFill>
                    <a:schemeClr val="tx1">
                      <a:lumMod val="85000"/>
                      <a:lumOff val="15000"/>
                    </a:schemeClr>
                  </a:solidFill>
                </a:rPr>
                <a:t> </a:t>
              </a:r>
              <a:r>
                <a:rPr lang="pt-BR" sz="1600" b="1" dirty="0" err="1" smtClean="0">
                  <a:solidFill>
                    <a:schemeClr val="tx1">
                      <a:lumMod val="85000"/>
                      <a:lumOff val="15000"/>
                    </a:schemeClr>
                  </a:solidFill>
                </a:rPr>
                <a:t>recommendation</a:t>
              </a:r>
              <a:r>
                <a:rPr lang="pt-BR" sz="1600" b="1" dirty="0" smtClean="0">
                  <a:solidFill>
                    <a:schemeClr val="tx1">
                      <a:lumMod val="85000"/>
                      <a:lumOff val="15000"/>
                    </a:schemeClr>
                  </a:solidFill>
                </a:rPr>
                <a:t>.</a:t>
              </a:r>
              <a:endParaRPr lang="pt-BR" sz="1600" b="1" dirty="0">
                <a:solidFill>
                  <a:schemeClr val="tx1">
                    <a:lumMod val="85000"/>
                    <a:lumOff val="15000"/>
                  </a:schemeClr>
                </a:solidFill>
              </a:endParaRPr>
            </a:p>
          </p:txBody>
        </p:sp>
      </p:grpSp>
      <p:grpSp>
        <p:nvGrpSpPr>
          <p:cNvPr id="3" name="Grupo 49"/>
          <p:cNvGrpSpPr>
            <a:grpSpLocks/>
          </p:cNvGrpSpPr>
          <p:nvPr/>
        </p:nvGrpSpPr>
        <p:grpSpPr bwMode="auto">
          <a:xfrm>
            <a:off x="107950" y="3068638"/>
            <a:ext cx="2008188" cy="431800"/>
            <a:chOff x="683568" y="3069277"/>
            <a:chExt cx="1431776" cy="431731"/>
          </a:xfrm>
        </p:grpSpPr>
        <p:sp>
          <p:nvSpPr>
            <p:cNvPr id="48" name="Retângulo 47"/>
            <p:cNvSpPr/>
            <p:nvPr/>
          </p:nvSpPr>
          <p:spPr>
            <a:xfrm>
              <a:off x="683568" y="3069277"/>
              <a:ext cx="1231440" cy="3603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49" name="Retângulo 48"/>
            <p:cNvSpPr/>
            <p:nvPr/>
          </p:nvSpPr>
          <p:spPr>
            <a:xfrm>
              <a:off x="1835780" y="3140703"/>
              <a:ext cx="279564" cy="3603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grpSp>
      <p:grpSp>
        <p:nvGrpSpPr>
          <p:cNvPr id="4" name="Grupo 56"/>
          <p:cNvGrpSpPr>
            <a:grpSpLocks/>
          </p:cNvGrpSpPr>
          <p:nvPr/>
        </p:nvGrpSpPr>
        <p:grpSpPr bwMode="auto">
          <a:xfrm>
            <a:off x="179388" y="5589588"/>
            <a:ext cx="2157412" cy="360362"/>
            <a:chOff x="683568" y="5588572"/>
            <a:chExt cx="1645569" cy="360040"/>
          </a:xfrm>
        </p:grpSpPr>
        <p:sp>
          <p:nvSpPr>
            <p:cNvPr id="51" name="Retângulo 50"/>
            <p:cNvSpPr/>
            <p:nvPr/>
          </p:nvSpPr>
          <p:spPr>
            <a:xfrm>
              <a:off x="683568" y="5588572"/>
              <a:ext cx="1264146"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grpSp>
          <p:nvGrpSpPr>
            <p:cNvPr id="62483" name="Grupo 55"/>
            <p:cNvGrpSpPr>
              <a:grpSpLocks/>
            </p:cNvGrpSpPr>
            <p:nvPr/>
          </p:nvGrpSpPr>
          <p:grpSpPr bwMode="auto">
            <a:xfrm>
              <a:off x="1861191" y="5589240"/>
              <a:ext cx="467946" cy="215707"/>
              <a:chOff x="1861191" y="5589240"/>
              <a:chExt cx="467946" cy="215707"/>
            </a:xfrm>
          </p:grpSpPr>
          <p:sp>
            <p:nvSpPr>
              <p:cNvPr id="52" name="Retângulo 51"/>
              <p:cNvSpPr/>
              <p:nvPr/>
            </p:nvSpPr>
            <p:spPr>
              <a:xfrm>
                <a:off x="1861742" y="5588572"/>
                <a:ext cx="362050" cy="2157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55" name="Retângulo 54"/>
              <p:cNvSpPr/>
              <p:nvPr/>
            </p:nvSpPr>
            <p:spPr>
              <a:xfrm>
                <a:off x="2252853" y="5588572"/>
                <a:ext cx="76284" cy="144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grpSp>
      </p:grpSp>
      <p:sp>
        <p:nvSpPr>
          <p:cNvPr id="25" name="CaixaDeTexto 19"/>
          <p:cNvSpPr txBox="1">
            <a:spLocks noChangeArrowheads="1"/>
          </p:cNvSpPr>
          <p:nvPr/>
        </p:nvSpPr>
        <p:spPr bwMode="auto">
          <a:xfrm>
            <a:off x="4427538" y="6320933"/>
            <a:ext cx="4608512" cy="492443"/>
          </a:xfrm>
          <a:prstGeom prst="rect">
            <a:avLst/>
          </a:prstGeom>
          <a:noFill/>
          <a:ln w="9525">
            <a:noFill/>
            <a:miter lim="800000"/>
            <a:headEnd/>
            <a:tailEnd/>
          </a:ln>
        </p:spPr>
        <p:txBody>
          <a:bodyPr>
            <a:spAutoFit/>
          </a:bodyPr>
          <a:lstStyle/>
          <a:p>
            <a:pPr algn="r">
              <a:defRPr/>
            </a:pPr>
            <a:r>
              <a:rPr lang="pt-BR" sz="1300" b="1" dirty="0">
                <a:solidFill>
                  <a:schemeClr val="tx1">
                    <a:lumMod val="85000"/>
                    <a:lumOff val="15000"/>
                  </a:schemeClr>
                </a:solidFill>
                <a:ea typeface="ＭＳ Ｐゴシック" charset="-128"/>
              </a:rPr>
              <a:t>Umpierre </a:t>
            </a:r>
            <a:r>
              <a:rPr lang="pt-BR" sz="1300" b="1" dirty="0" smtClean="0">
                <a:solidFill>
                  <a:schemeClr val="tx1">
                    <a:lumMod val="85000"/>
                    <a:lumOff val="15000"/>
                  </a:schemeClr>
                </a:solidFill>
                <a:ea typeface="ＭＳ Ｐゴシック" charset="-128"/>
              </a:rPr>
              <a:t>D </a:t>
            </a:r>
            <a:r>
              <a:rPr lang="pt-BR" sz="1300" b="1" dirty="0" err="1" smtClean="0">
                <a:solidFill>
                  <a:schemeClr val="tx1">
                    <a:lumMod val="85000"/>
                    <a:lumOff val="15000"/>
                  </a:schemeClr>
                </a:solidFill>
                <a:ea typeface="ＭＳ Ｐゴシック" charset="-128"/>
              </a:rPr>
              <a:t>et</a:t>
            </a:r>
            <a:r>
              <a:rPr lang="pt-BR" sz="1300" b="1" dirty="0" smtClean="0">
                <a:solidFill>
                  <a:schemeClr val="tx1">
                    <a:lumMod val="85000"/>
                    <a:lumOff val="15000"/>
                  </a:schemeClr>
                </a:solidFill>
                <a:ea typeface="ＭＳ Ｐゴシック" charset="-128"/>
              </a:rPr>
              <a:t> al. </a:t>
            </a:r>
            <a:endParaRPr lang="pt-BR" sz="1300" b="1" dirty="0">
              <a:solidFill>
                <a:schemeClr val="tx1">
                  <a:lumMod val="85000"/>
                  <a:lumOff val="15000"/>
                </a:schemeClr>
              </a:solidFill>
              <a:ea typeface="ＭＳ Ｐゴシック" charset="-128"/>
            </a:endParaRPr>
          </a:p>
          <a:p>
            <a:pPr algn="r">
              <a:defRPr/>
            </a:pPr>
            <a:r>
              <a:rPr lang="pt-BR" sz="1300" b="1" dirty="0">
                <a:solidFill>
                  <a:schemeClr val="tx1">
                    <a:lumMod val="85000"/>
                    <a:lumOff val="15000"/>
                  </a:schemeClr>
                </a:solidFill>
                <a:ea typeface="ＭＳ Ｐゴシック" charset="-128"/>
              </a:rPr>
              <a:t>JAMA 2011; 305: 1790-99. </a:t>
            </a:r>
          </a:p>
        </p:txBody>
      </p:sp>
      <p:pic>
        <p:nvPicPr>
          <p:cNvPr id="62481" name="Picture 26" descr="Caminhando para o trabalho"/>
          <p:cNvPicPr>
            <a:picLocks noChangeAspect="1" noChangeArrowheads="1"/>
          </p:cNvPicPr>
          <p:nvPr/>
        </p:nvPicPr>
        <p:blipFill>
          <a:blip r:embed="rId4" cstate="print"/>
          <a:srcRect t="25197" r="67491" b="13438"/>
          <a:stretch>
            <a:fillRect/>
          </a:stretch>
        </p:blipFill>
        <p:spPr bwMode="auto">
          <a:xfrm>
            <a:off x="7956550" y="188913"/>
            <a:ext cx="896938" cy="1700212"/>
          </a:xfrm>
          <a:prstGeom prst="rect">
            <a:avLst/>
          </a:prstGeom>
          <a:noFill/>
          <a:ln w="9525">
            <a:noFill/>
            <a:miter lim="800000"/>
            <a:headEnd/>
            <a:tailEnd/>
          </a:ln>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4284663" y="6165850"/>
            <a:ext cx="4778375" cy="676275"/>
          </a:xfrm>
          <a:prstGeom prst="rect">
            <a:avLst/>
          </a:prstGeom>
          <a:noFill/>
          <a:ln w="12700">
            <a:noFill/>
            <a:miter lim="800000"/>
            <a:headEnd type="none" w="sm" len="sm"/>
            <a:tailEnd type="none" w="sm" len="sm"/>
          </a:ln>
        </p:spPr>
        <p:txBody>
          <a:bodyPr anchor="ctr">
            <a:spAutoFit/>
          </a:bodyPr>
          <a:lstStyle/>
          <a:p>
            <a:pPr algn="r" defTabSz="762000"/>
            <a:r>
              <a:rPr lang="pt-BR" sz="1200" b="1" dirty="0" err="1">
                <a:solidFill>
                  <a:srgbClr val="006C92"/>
                </a:solidFill>
              </a:rPr>
              <a:t>Snowling</a:t>
            </a:r>
            <a:r>
              <a:rPr lang="pt-BR" sz="1200" b="1" dirty="0">
                <a:solidFill>
                  <a:srgbClr val="006C92"/>
                </a:solidFill>
              </a:rPr>
              <a:t> </a:t>
            </a:r>
            <a:r>
              <a:rPr lang="pt-BR" sz="1200" b="1" dirty="0" err="1">
                <a:solidFill>
                  <a:srgbClr val="006C92"/>
                </a:solidFill>
              </a:rPr>
              <a:t>et</a:t>
            </a:r>
            <a:r>
              <a:rPr lang="pt-BR" sz="1200" b="1" dirty="0">
                <a:solidFill>
                  <a:srgbClr val="006C92"/>
                </a:solidFill>
              </a:rPr>
              <a:t> al. Diabetes </a:t>
            </a:r>
            <a:r>
              <a:rPr lang="pt-BR" sz="1200" b="1" dirty="0" err="1">
                <a:solidFill>
                  <a:srgbClr val="006C92"/>
                </a:solidFill>
              </a:rPr>
              <a:t>Care</a:t>
            </a:r>
            <a:r>
              <a:rPr lang="pt-BR" sz="1200" b="1" dirty="0">
                <a:solidFill>
                  <a:srgbClr val="006C92"/>
                </a:solidFill>
              </a:rPr>
              <a:t> 2006;29:2518-27</a:t>
            </a:r>
          </a:p>
          <a:p>
            <a:pPr algn="r" defTabSz="762000"/>
            <a:endParaRPr lang="pt-BR" sz="200" b="1" dirty="0">
              <a:solidFill>
                <a:srgbClr val="006C92"/>
              </a:solidFill>
            </a:endParaRPr>
          </a:p>
          <a:p>
            <a:pPr algn="r" defTabSz="762000"/>
            <a:r>
              <a:rPr lang="pt-BR" sz="1200" b="1" dirty="0">
                <a:solidFill>
                  <a:srgbClr val="006C92"/>
                </a:solidFill>
              </a:rPr>
              <a:t>Thomas </a:t>
            </a:r>
            <a:r>
              <a:rPr lang="pt-BR" sz="1200" b="1" dirty="0" err="1">
                <a:solidFill>
                  <a:srgbClr val="006C92"/>
                </a:solidFill>
              </a:rPr>
              <a:t>et</a:t>
            </a:r>
            <a:r>
              <a:rPr lang="pt-BR" sz="1200" b="1" dirty="0">
                <a:solidFill>
                  <a:srgbClr val="006C92"/>
                </a:solidFill>
              </a:rPr>
              <a:t> al. </a:t>
            </a:r>
            <a:r>
              <a:rPr lang="pt-BR" sz="1200" b="1" dirty="0" err="1">
                <a:solidFill>
                  <a:srgbClr val="006C92"/>
                </a:solidFill>
              </a:rPr>
              <a:t>Cochrane</a:t>
            </a:r>
            <a:r>
              <a:rPr lang="pt-BR" sz="1200" b="1" dirty="0">
                <a:solidFill>
                  <a:srgbClr val="006C92"/>
                </a:solidFill>
              </a:rPr>
              <a:t> Database </a:t>
            </a:r>
            <a:r>
              <a:rPr lang="pt-BR" sz="1200" b="1" dirty="0" err="1">
                <a:solidFill>
                  <a:srgbClr val="006C92"/>
                </a:solidFill>
              </a:rPr>
              <a:t>Syst</a:t>
            </a:r>
            <a:r>
              <a:rPr lang="pt-BR" sz="1200" b="1" dirty="0">
                <a:solidFill>
                  <a:srgbClr val="006C92"/>
                </a:solidFill>
              </a:rPr>
              <a:t> </a:t>
            </a:r>
            <a:r>
              <a:rPr lang="pt-BR" sz="1200" b="1" dirty="0" err="1">
                <a:solidFill>
                  <a:srgbClr val="006C92"/>
                </a:solidFill>
              </a:rPr>
              <a:t>Rev</a:t>
            </a:r>
            <a:r>
              <a:rPr lang="pt-BR" sz="1200" b="1" dirty="0">
                <a:solidFill>
                  <a:srgbClr val="006C92"/>
                </a:solidFill>
              </a:rPr>
              <a:t> </a:t>
            </a:r>
          </a:p>
          <a:p>
            <a:pPr algn="r" defTabSz="762000"/>
            <a:r>
              <a:rPr lang="pt-BR" sz="1200" b="1" dirty="0">
                <a:solidFill>
                  <a:srgbClr val="006C92"/>
                </a:solidFill>
              </a:rPr>
              <a:t>2006;3:CD002968</a:t>
            </a:r>
          </a:p>
        </p:txBody>
      </p:sp>
      <p:sp>
        <p:nvSpPr>
          <p:cNvPr id="13316" name="Text Box 4"/>
          <p:cNvSpPr txBox="1">
            <a:spLocks noChangeArrowheads="1"/>
          </p:cNvSpPr>
          <p:nvPr/>
        </p:nvSpPr>
        <p:spPr bwMode="auto">
          <a:xfrm>
            <a:off x="179388" y="1557338"/>
            <a:ext cx="4176588" cy="3970318"/>
          </a:xfrm>
          <a:prstGeom prst="rect">
            <a:avLst/>
          </a:prstGeom>
          <a:noFill/>
          <a:ln w="12700">
            <a:noFill/>
            <a:miter lim="800000"/>
            <a:headEnd type="none" w="sm" len="sm"/>
            <a:tailEnd type="none" w="sm" len="sm"/>
          </a:ln>
        </p:spPr>
        <p:txBody>
          <a:bodyPr wrap="square">
            <a:spAutoFit/>
          </a:bodyPr>
          <a:lstStyle/>
          <a:p>
            <a:pPr>
              <a:buClr>
                <a:schemeClr val="tx1">
                  <a:lumMod val="75000"/>
                  <a:lumOff val="25000"/>
                </a:schemeClr>
              </a:buClr>
              <a:buSzPct val="65000"/>
              <a:buFont typeface="Century Gothic" pitchFamily="34" charset="0"/>
              <a:buChar char="►"/>
              <a:defRPr/>
            </a:pPr>
            <a:r>
              <a:rPr lang="pt-BR" b="1" dirty="0">
                <a:latin typeface="Arial" charset="0"/>
                <a:ea typeface="ＭＳ Ｐゴシック" pitchFamily="34" charset="-128"/>
                <a:cs typeface="+mn-cs"/>
              </a:rPr>
              <a:t> </a:t>
            </a:r>
            <a:r>
              <a:rPr lang="pt-BR" sz="1700" b="1" dirty="0" err="1">
                <a:solidFill>
                  <a:schemeClr val="tx1">
                    <a:lumMod val="75000"/>
                    <a:lumOff val="25000"/>
                  </a:schemeClr>
                </a:solidFill>
                <a:latin typeface="Arial" charset="0"/>
                <a:ea typeface="ＭＳ Ｐゴシック" pitchFamily="34" charset="-128"/>
                <a:cs typeface="+mn-cs"/>
              </a:rPr>
              <a:t>Boulé</a:t>
            </a:r>
            <a:r>
              <a:rPr lang="pt-BR" sz="1700" b="1" dirty="0">
                <a:solidFill>
                  <a:schemeClr val="tx1">
                    <a:lumMod val="75000"/>
                    <a:lumOff val="25000"/>
                  </a:schemeClr>
                </a:solidFill>
                <a:latin typeface="Arial" charset="0"/>
                <a:ea typeface="ＭＳ Ｐゴシック" pitchFamily="34" charset="-128"/>
                <a:cs typeface="+mn-cs"/>
              </a:rPr>
              <a:t> et al</a:t>
            </a:r>
            <a:r>
              <a:rPr lang="pt-BR" b="1" dirty="0">
                <a:solidFill>
                  <a:schemeClr val="tx1">
                    <a:lumMod val="75000"/>
                    <a:lumOff val="25000"/>
                  </a:schemeClr>
                </a:solidFill>
                <a:latin typeface="Arial" charset="0"/>
                <a:ea typeface="ＭＳ Ｐゴシック" pitchFamily="34" charset="-128"/>
                <a:cs typeface="+mn-cs"/>
              </a:rPr>
              <a:t> </a:t>
            </a:r>
            <a:r>
              <a:rPr lang="pt-BR" sz="1500" b="1" dirty="0">
                <a:solidFill>
                  <a:schemeClr val="tx1">
                    <a:lumMod val="75000"/>
                    <a:lumOff val="25000"/>
                  </a:schemeClr>
                </a:solidFill>
                <a:latin typeface="Arial" charset="0"/>
                <a:ea typeface="ＭＳ Ｐゴシック" pitchFamily="34" charset="-128"/>
                <a:cs typeface="+mn-cs"/>
              </a:rPr>
              <a:t>(2001)</a:t>
            </a:r>
            <a:r>
              <a:rPr lang="pt-BR" sz="1500" b="1" dirty="0">
                <a:latin typeface="Arial" charset="0"/>
                <a:ea typeface="ＭＳ Ｐゴシック" pitchFamily="34" charset="-128"/>
                <a:cs typeface="+mn-cs"/>
              </a:rPr>
              <a:t>:</a:t>
            </a:r>
          </a:p>
          <a:p>
            <a:pPr>
              <a:defRPr/>
            </a:pPr>
            <a:r>
              <a:rPr lang="pt-BR" b="1" dirty="0">
                <a:latin typeface="Arial" charset="0"/>
                <a:ea typeface="ＭＳ Ｐゴシック" pitchFamily="34" charset="-128"/>
                <a:cs typeface="+mn-cs"/>
              </a:rPr>
              <a:t>   </a:t>
            </a:r>
            <a:r>
              <a:rPr lang="pt-BR" b="1" dirty="0" err="1" smtClean="0">
                <a:latin typeface="Arial" charset="0"/>
                <a:ea typeface="ＭＳ Ｐゴシック" pitchFamily="34" charset="-128"/>
                <a:cs typeface="+mn-cs"/>
              </a:rPr>
              <a:t>aerobic</a:t>
            </a:r>
            <a:r>
              <a:rPr lang="pt-BR" b="1" dirty="0" smtClean="0">
                <a:latin typeface="Arial" charset="0"/>
                <a:ea typeface="ＭＳ Ｐゴシック" pitchFamily="34" charset="-128"/>
                <a:cs typeface="+mn-cs"/>
              </a:rPr>
              <a:t> </a:t>
            </a:r>
            <a:r>
              <a:rPr lang="pt-BR" b="1" u="sng" dirty="0" err="1" smtClean="0">
                <a:solidFill>
                  <a:srgbClr val="FF0000"/>
                </a:solidFill>
                <a:latin typeface="Arial" charset="0"/>
                <a:ea typeface="ＭＳ Ｐゴシック" pitchFamily="34" charset="-128"/>
                <a:cs typeface="+mn-cs"/>
              </a:rPr>
              <a:t>or</a:t>
            </a:r>
            <a:r>
              <a:rPr lang="pt-BR" b="1" dirty="0" smtClean="0">
                <a:latin typeface="Arial" charset="0"/>
                <a:ea typeface="ＭＳ Ｐゴシック" pitchFamily="34" charset="-128"/>
                <a:cs typeface="+mn-cs"/>
              </a:rPr>
              <a:t> </a:t>
            </a:r>
            <a:r>
              <a:rPr lang="pt-BR" b="1" dirty="0" err="1" smtClean="0">
                <a:latin typeface="Arial" charset="0"/>
                <a:ea typeface="ＭＳ Ｐゴシック" pitchFamily="34" charset="-128"/>
                <a:cs typeface="+mn-cs"/>
              </a:rPr>
              <a:t>resistance</a:t>
            </a:r>
            <a:endParaRPr lang="pt-BR" b="1" dirty="0">
              <a:latin typeface="Arial" charset="0"/>
              <a:ea typeface="ＭＳ Ｐゴシック" pitchFamily="34" charset="-128"/>
              <a:cs typeface="+mn-cs"/>
            </a:endParaRPr>
          </a:p>
          <a:p>
            <a:pPr>
              <a:defRPr/>
            </a:pPr>
            <a:endParaRPr lang="pt-BR" b="1" dirty="0">
              <a:latin typeface="Arial" charset="0"/>
              <a:ea typeface="ＭＳ Ｐゴシック" pitchFamily="34" charset="-128"/>
              <a:cs typeface="+mn-cs"/>
            </a:endParaRPr>
          </a:p>
          <a:p>
            <a:pPr>
              <a:defRPr/>
            </a:pPr>
            <a:endParaRPr lang="pt-BR" b="1" dirty="0">
              <a:latin typeface="Arial" charset="0"/>
              <a:ea typeface="ＭＳ Ｐゴシック" pitchFamily="34" charset="-128"/>
              <a:cs typeface="+mn-cs"/>
            </a:endParaRPr>
          </a:p>
          <a:p>
            <a:pPr>
              <a:buClr>
                <a:schemeClr val="tx1">
                  <a:lumMod val="75000"/>
                  <a:lumOff val="25000"/>
                </a:schemeClr>
              </a:buClr>
              <a:buSzPct val="65000"/>
              <a:buFont typeface="Century Gothic" pitchFamily="34" charset="0"/>
              <a:buChar char="►"/>
              <a:defRPr/>
            </a:pPr>
            <a:r>
              <a:rPr lang="pt-BR" sz="1700" b="1" dirty="0">
                <a:solidFill>
                  <a:schemeClr val="tx1">
                    <a:lumMod val="75000"/>
                    <a:lumOff val="25000"/>
                  </a:schemeClr>
                </a:solidFill>
                <a:latin typeface="Arial" charset="0"/>
                <a:ea typeface="ＭＳ Ｐゴシック" pitchFamily="34" charset="-128"/>
                <a:cs typeface="+mn-cs"/>
              </a:rPr>
              <a:t> </a:t>
            </a:r>
            <a:r>
              <a:rPr lang="pt-BR" sz="1700" b="1" dirty="0" err="1">
                <a:solidFill>
                  <a:schemeClr val="tx1">
                    <a:lumMod val="75000"/>
                    <a:lumOff val="25000"/>
                  </a:schemeClr>
                </a:solidFill>
                <a:latin typeface="Arial" charset="0"/>
                <a:ea typeface="ＭＳ Ｐゴシック" pitchFamily="34" charset="-128"/>
                <a:cs typeface="+mn-cs"/>
              </a:rPr>
              <a:t>Boulé</a:t>
            </a:r>
            <a:r>
              <a:rPr lang="pt-BR" sz="1700" b="1" dirty="0">
                <a:solidFill>
                  <a:schemeClr val="tx1">
                    <a:lumMod val="75000"/>
                    <a:lumOff val="25000"/>
                  </a:schemeClr>
                </a:solidFill>
                <a:latin typeface="Arial" charset="0"/>
                <a:ea typeface="ＭＳ Ｐゴシック" pitchFamily="34" charset="-128"/>
                <a:cs typeface="+mn-cs"/>
              </a:rPr>
              <a:t> et al</a:t>
            </a:r>
            <a:r>
              <a:rPr lang="pt-BR" b="1" dirty="0">
                <a:solidFill>
                  <a:schemeClr val="tx1">
                    <a:lumMod val="75000"/>
                    <a:lumOff val="25000"/>
                  </a:schemeClr>
                </a:solidFill>
                <a:latin typeface="Arial" charset="0"/>
                <a:ea typeface="ＭＳ Ｐゴシック" pitchFamily="34" charset="-128"/>
                <a:cs typeface="+mn-cs"/>
              </a:rPr>
              <a:t> </a:t>
            </a:r>
            <a:r>
              <a:rPr lang="pt-BR" sz="1500" b="1" dirty="0">
                <a:solidFill>
                  <a:schemeClr val="tx1">
                    <a:lumMod val="75000"/>
                    <a:lumOff val="25000"/>
                  </a:schemeClr>
                </a:solidFill>
                <a:latin typeface="Arial" charset="0"/>
                <a:ea typeface="ＭＳ Ｐゴシック" pitchFamily="34" charset="-128"/>
                <a:cs typeface="+mn-cs"/>
              </a:rPr>
              <a:t>(2003):</a:t>
            </a:r>
          </a:p>
          <a:p>
            <a:pPr>
              <a:defRPr/>
            </a:pPr>
            <a:r>
              <a:rPr lang="pt-BR" b="1" dirty="0">
                <a:latin typeface="Arial" charset="0"/>
                <a:ea typeface="ＭＳ Ｐゴシック" pitchFamily="34" charset="-128"/>
                <a:cs typeface="+mn-cs"/>
              </a:rPr>
              <a:t>   </a:t>
            </a:r>
            <a:r>
              <a:rPr lang="pt-BR" b="1" dirty="0" err="1" smtClean="0">
                <a:latin typeface="Arial" charset="0"/>
                <a:ea typeface="ＭＳ Ｐゴシック" pitchFamily="34" charset="-128"/>
                <a:cs typeface="+mn-cs"/>
              </a:rPr>
              <a:t>aerobic</a:t>
            </a:r>
            <a:r>
              <a:rPr lang="pt-BR" b="1" dirty="0" smtClean="0">
                <a:latin typeface="Arial" charset="0"/>
                <a:ea typeface="ＭＳ Ｐゴシック" pitchFamily="34" charset="-128"/>
                <a:cs typeface="+mn-cs"/>
              </a:rPr>
              <a:t> </a:t>
            </a:r>
            <a:r>
              <a:rPr lang="pt-BR" b="1" dirty="0" err="1" smtClean="0">
                <a:solidFill>
                  <a:srgbClr val="FF0000"/>
                </a:solidFill>
                <a:latin typeface="Arial" charset="0"/>
                <a:ea typeface="ＭＳ Ｐゴシック" pitchFamily="34" charset="-128"/>
                <a:cs typeface="+mn-cs"/>
              </a:rPr>
              <a:t>alone</a:t>
            </a:r>
            <a:endParaRPr lang="pt-BR" b="1" dirty="0">
              <a:solidFill>
                <a:srgbClr val="FF0000"/>
              </a:solidFill>
              <a:latin typeface="Arial" charset="0"/>
              <a:ea typeface="ＭＳ Ｐゴシック" pitchFamily="34" charset="-128"/>
              <a:cs typeface="+mn-cs"/>
            </a:endParaRPr>
          </a:p>
          <a:p>
            <a:pPr>
              <a:defRPr/>
            </a:pPr>
            <a:endParaRPr lang="pt-BR" b="1" dirty="0">
              <a:latin typeface="Arial" charset="0"/>
              <a:ea typeface="ＭＳ Ｐゴシック" pitchFamily="34" charset="-128"/>
              <a:cs typeface="+mn-cs"/>
            </a:endParaRPr>
          </a:p>
          <a:p>
            <a:pPr>
              <a:defRPr/>
            </a:pPr>
            <a:endParaRPr lang="pt-BR" b="1" dirty="0">
              <a:latin typeface="Arial" charset="0"/>
              <a:ea typeface="ＭＳ Ｐゴシック" pitchFamily="34" charset="-128"/>
              <a:cs typeface="+mn-cs"/>
            </a:endParaRPr>
          </a:p>
          <a:p>
            <a:pPr>
              <a:buClr>
                <a:schemeClr val="tx1">
                  <a:lumMod val="75000"/>
                  <a:lumOff val="25000"/>
                </a:schemeClr>
              </a:buClr>
              <a:buSzPct val="65000"/>
              <a:buFont typeface="Century Gothic" pitchFamily="34" charset="0"/>
              <a:buChar char="►"/>
              <a:defRPr/>
            </a:pPr>
            <a:r>
              <a:rPr lang="pt-BR" b="1" dirty="0">
                <a:solidFill>
                  <a:schemeClr val="tx1">
                    <a:lumMod val="75000"/>
                    <a:lumOff val="25000"/>
                  </a:schemeClr>
                </a:solidFill>
                <a:latin typeface="Arial" charset="0"/>
                <a:ea typeface="ＭＳ Ｐゴシック" pitchFamily="34" charset="-128"/>
                <a:cs typeface="+mn-cs"/>
              </a:rPr>
              <a:t> </a:t>
            </a:r>
            <a:r>
              <a:rPr lang="pt-BR" sz="1700" b="1" dirty="0" err="1">
                <a:solidFill>
                  <a:schemeClr val="tx1">
                    <a:lumMod val="75000"/>
                    <a:lumOff val="25000"/>
                  </a:schemeClr>
                </a:solidFill>
                <a:latin typeface="Arial" charset="0"/>
                <a:ea typeface="ＭＳ Ｐゴシック" pitchFamily="34" charset="-128"/>
                <a:cs typeface="+mn-cs"/>
              </a:rPr>
              <a:t>Snowling</a:t>
            </a:r>
            <a:r>
              <a:rPr lang="pt-BR" sz="1700" b="1" dirty="0">
                <a:solidFill>
                  <a:schemeClr val="tx1">
                    <a:lumMod val="75000"/>
                    <a:lumOff val="25000"/>
                  </a:schemeClr>
                </a:solidFill>
                <a:latin typeface="Arial" charset="0"/>
                <a:ea typeface="ＭＳ Ｐゴシック" pitchFamily="34" charset="-128"/>
                <a:cs typeface="+mn-cs"/>
              </a:rPr>
              <a:t> et al</a:t>
            </a:r>
            <a:r>
              <a:rPr lang="pt-BR" b="1" dirty="0">
                <a:solidFill>
                  <a:schemeClr val="tx1">
                    <a:lumMod val="75000"/>
                    <a:lumOff val="25000"/>
                  </a:schemeClr>
                </a:solidFill>
                <a:latin typeface="Arial" charset="0"/>
                <a:ea typeface="ＭＳ Ｐゴシック" pitchFamily="34" charset="-128"/>
                <a:cs typeface="+mn-cs"/>
              </a:rPr>
              <a:t> </a:t>
            </a:r>
            <a:r>
              <a:rPr lang="pt-BR" sz="1500" b="1" dirty="0">
                <a:solidFill>
                  <a:schemeClr val="tx1">
                    <a:lumMod val="75000"/>
                    <a:lumOff val="25000"/>
                  </a:schemeClr>
                </a:solidFill>
                <a:latin typeface="Arial" charset="0"/>
                <a:ea typeface="ＭＳ Ｐゴシック" pitchFamily="34" charset="-128"/>
                <a:cs typeface="+mn-cs"/>
              </a:rPr>
              <a:t>(2006):</a:t>
            </a:r>
          </a:p>
          <a:p>
            <a:pPr>
              <a:defRPr/>
            </a:pPr>
            <a:r>
              <a:rPr lang="pt-BR" b="1" dirty="0">
                <a:latin typeface="Arial" charset="0"/>
                <a:ea typeface="ＭＳ Ｐゴシック" pitchFamily="34" charset="-128"/>
                <a:cs typeface="+mn-cs"/>
              </a:rPr>
              <a:t>   </a:t>
            </a:r>
            <a:r>
              <a:rPr lang="pt-BR" b="1" dirty="0" err="1" smtClean="0">
                <a:latin typeface="Arial" charset="0"/>
                <a:ea typeface="ＭＳ Ｐゴシック" pitchFamily="34" charset="-128"/>
                <a:cs typeface="+mn-cs"/>
              </a:rPr>
              <a:t>aerobic</a:t>
            </a:r>
            <a:r>
              <a:rPr lang="pt-BR" b="1" dirty="0" smtClean="0">
                <a:latin typeface="Arial" charset="0"/>
                <a:ea typeface="ＭＳ Ｐゴシック" pitchFamily="34" charset="-128"/>
                <a:cs typeface="+mn-cs"/>
              </a:rPr>
              <a:t>, </a:t>
            </a:r>
            <a:r>
              <a:rPr lang="pt-BR" b="1" dirty="0" err="1" smtClean="0">
                <a:latin typeface="Arial" charset="0"/>
                <a:ea typeface="ＭＳ Ｐゴシック" pitchFamily="34" charset="-128"/>
                <a:cs typeface="+mn-cs"/>
              </a:rPr>
              <a:t>resistance</a:t>
            </a:r>
            <a:r>
              <a:rPr lang="pt-BR" b="1" dirty="0" smtClean="0">
                <a:latin typeface="Arial" charset="0"/>
                <a:ea typeface="ＭＳ Ｐゴシック" pitchFamily="34" charset="-128"/>
                <a:cs typeface="+mn-cs"/>
              </a:rPr>
              <a:t> </a:t>
            </a:r>
            <a:r>
              <a:rPr lang="pt-BR" b="1" dirty="0" err="1" smtClean="0">
                <a:latin typeface="Arial" charset="0"/>
                <a:ea typeface="ＭＳ Ｐゴシック" pitchFamily="34" charset="-128"/>
                <a:cs typeface="+mn-cs"/>
              </a:rPr>
              <a:t>and</a:t>
            </a:r>
            <a:r>
              <a:rPr lang="pt-BR" b="1" dirty="0" smtClean="0">
                <a:latin typeface="Arial" charset="0"/>
                <a:ea typeface="ＭＳ Ｐゴシック" pitchFamily="34" charset="-128"/>
                <a:cs typeface="+mn-cs"/>
              </a:rPr>
              <a:t> </a:t>
            </a:r>
            <a:r>
              <a:rPr lang="pt-BR" b="1" dirty="0" err="1" smtClean="0">
                <a:latin typeface="Arial" charset="0"/>
                <a:ea typeface="ＭＳ Ｐゴシック" pitchFamily="34" charset="-128"/>
                <a:cs typeface="+mn-cs"/>
              </a:rPr>
              <a:t>combined</a:t>
            </a:r>
            <a:endParaRPr lang="pt-BR" b="1" dirty="0">
              <a:latin typeface="Arial" charset="0"/>
              <a:ea typeface="ＭＳ Ｐゴシック" pitchFamily="34" charset="-128"/>
              <a:cs typeface="+mn-cs"/>
            </a:endParaRPr>
          </a:p>
          <a:p>
            <a:pPr>
              <a:defRPr/>
            </a:pPr>
            <a:endParaRPr lang="pt-BR" b="1" dirty="0">
              <a:latin typeface="Arial" charset="0"/>
              <a:ea typeface="ＭＳ Ｐゴシック" pitchFamily="34" charset="-128"/>
              <a:cs typeface="+mn-cs"/>
            </a:endParaRPr>
          </a:p>
          <a:p>
            <a:pPr>
              <a:defRPr/>
            </a:pPr>
            <a:endParaRPr lang="pt-BR" b="1" dirty="0">
              <a:latin typeface="Arial" charset="0"/>
              <a:ea typeface="ＭＳ Ｐゴシック" pitchFamily="34" charset="-128"/>
              <a:cs typeface="+mn-cs"/>
            </a:endParaRPr>
          </a:p>
          <a:p>
            <a:pPr>
              <a:buClr>
                <a:schemeClr val="tx1">
                  <a:lumMod val="75000"/>
                  <a:lumOff val="25000"/>
                </a:schemeClr>
              </a:buClr>
              <a:buSzPct val="65000"/>
              <a:buFont typeface="Century Gothic" pitchFamily="34" charset="0"/>
              <a:buChar char="►"/>
              <a:defRPr/>
            </a:pPr>
            <a:r>
              <a:rPr lang="pt-BR" b="1" dirty="0">
                <a:latin typeface="Arial" charset="0"/>
                <a:ea typeface="ＭＳ Ｐゴシック" pitchFamily="34" charset="-128"/>
                <a:cs typeface="+mn-cs"/>
              </a:rPr>
              <a:t> </a:t>
            </a:r>
            <a:r>
              <a:rPr lang="pt-BR" sz="1700" b="1" dirty="0">
                <a:solidFill>
                  <a:schemeClr val="tx1">
                    <a:lumMod val="75000"/>
                    <a:lumOff val="25000"/>
                  </a:schemeClr>
                </a:solidFill>
                <a:latin typeface="Arial" charset="0"/>
                <a:ea typeface="ＭＳ Ｐゴシック" pitchFamily="34" charset="-128"/>
                <a:cs typeface="+mn-cs"/>
              </a:rPr>
              <a:t>Thomas et al</a:t>
            </a:r>
            <a:r>
              <a:rPr lang="pt-BR" b="1" dirty="0">
                <a:solidFill>
                  <a:schemeClr val="tx1">
                    <a:lumMod val="75000"/>
                    <a:lumOff val="25000"/>
                  </a:schemeClr>
                </a:solidFill>
                <a:latin typeface="Arial" charset="0"/>
                <a:ea typeface="ＭＳ Ｐゴシック" pitchFamily="34" charset="-128"/>
                <a:cs typeface="+mn-cs"/>
              </a:rPr>
              <a:t> </a:t>
            </a:r>
            <a:r>
              <a:rPr lang="pt-BR" sz="1500" b="1" dirty="0">
                <a:solidFill>
                  <a:schemeClr val="tx1">
                    <a:lumMod val="75000"/>
                    <a:lumOff val="25000"/>
                  </a:schemeClr>
                </a:solidFill>
                <a:latin typeface="Arial" charset="0"/>
                <a:ea typeface="ＭＳ Ｐゴシック" pitchFamily="34" charset="-128"/>
                <a:cs typeface="+mn-cs"/>
              </a:rPr>
              <a:t>(2006):</a:t>
            </a:r>
          </a:p>
          <a:p>
            <a:pPr>
              <a:defRPr/>
            </a:pPr>
            <a:r>
              <a:rPr lang="pt-BR" b="1" dirty="0">
                <a:latin typeface="Arial" charset="0"/>
                <a:ea typeface="ＭＳ Ｐゴシック" pitchFamily="34" charset="-128"/>
                <a:cs typeface="+mn-cs"/>
              </a:rPr>
              <a:t> </a:t>
            </a:r>
            <a:r>
              <a:rPr lang="pt-BR" b="1" dirty="0" smtClean="0">
                <a:latin typeface="Arial" charset="0"/>
                <a:ea typeface="ＭＳ Ｐゴシック" pitchFamily="34" charset="-128"/>
                <a:cs typeface="+mn-cs"/>
              </a:rPr>
              <a:t>  </a:t>
            </a:r>
            <a:r>
              <a:rPr lang="pt-BR" b="1" dirty="0" err="1" smtClean="0">
                <a:latin typeface="Arial" charset="0"/>
                <a:ea typeface="ＭＳ Ｐゴシック" pitchFamily="34" charset="-128"/>
              </a:rPr>
              <a:t>aerobic</a:t>
            </a:r>
            <a:r>
              <a:rPr lang="pt-BR" b="1" dirty="0">
                <a:latin typeface="Arial" charset="0"/>
                <a:ea typeface="ＭＳ Ｐゴシック" pitchFamily="34" charset="-128"/>
              </a:rPr>
              <a:t>, </a:t>
            </a:r>
            <a:r>
              <a:rPr lang="pt-BR" b="1" dirty="0" err="1">
                <a:latin typeface="Arial" charset="0"/>
                <a:ea typeface="ＭＳ Ｐゴシック" pitchFamily="34" charset="-128"/>
              </a:rPr>
              <a:t>resistance</a:t>
            </a:r>
            <a:r>
              <a:rPr lang="pt-BR" b="1" dirty="0">
                <a:latin typeface="Arial" charset="0"/>
                <a:ea typeface="ＭＳ Ｐゴシック" pitchFamily="34" charset="-128"/>
              </a:rPr>
              <a:t> </a:t>
            </a:r>
            <a:r>
              <a:rPr lang="pt-BR" b="1" dirty="0" err="1">
                <a:latin typeface="Arial" charset="0"/>
                <a:ea typeface="ＭＳ Ｐゴシック" pitchFamily="34" charset="-128"/>
              </a:rPr>
              <a:t>and</a:t>
            </a:r>
            <a:r>
              <a:rPr lang="pt-BR" b="1" dirty="0">
                <a:latin typeface="Arial" charset="0"/>
                <a:ea typeface="ＭＳ Ｐゴシック" pitchFamily="34" charset="-128"/>
              </a:rPr>
              <a:t> </a:t>
            </a:r>
            <a:r>
              <a:rPr lang="pt-BR" b="1" dirty="0" err="1">
                <a:latin typeface="Arial" charset="0"/>
                <a:ea typeface="ＭＳ Ｐゴシック" pitchFamily="34" charset="-128"/>
              </a:rPr>
              <a:t>combined</a:t>
            </a:r>
            <a:endParaRPr lang="pt-BR" b="1" dirty="0">
              <a:latin typeface="Arial" charset="0"/>
              <a:ea typeface="ＭＳ Ｐゴシック" pitchFamily="34" charset="-128"/>
              <a:cs typeface="+mn-cs"/>
            </a:endParaRPr>
          </a:p>
        </p:txBody>
      </p:sp>
      <p:sp>
        <p:nvSpPr>
          <p:cNvPr id="54" name="Retângulo de cantos arredondados 53"/>
          <p:cNvSpPr/>
          <p:nvPr/>
        </p:nvSpPr>
        <p:spPr>
          <a:xfrm>
            <a:off x="4572000" y="1628800"/>
            <a:ext cx="4103984" cy="504000"/>
          </a:xfrm>
          <a:prstGeom prst="roundRect">
            <a:avLst>
              <a:gd name="adj" fmla="val 8562"/>
            </a:avLst>
          </a:prstGeom>
          <a:gradFill>
            <a:gsLst>
              <a:gs pos="0">
                <a:srgbClr val="B9EDFF">
                  <a:alpha val="25000"/>
                </a:srgbClr>
              </a:gs>
              <a:gs pos="50000">
                <a:schemeClr val="accent5">
                  <a:lumMod val="90000"/>
                  <a:alpha val="60000"/>
                </a:schemeClr>
              </a:gs>
              <a:gs pos="100000">
                <a:schemeClr val="accent1">
                  <a:shade val="100000"/>
                  <a:satMod val="115000"/>
                  <a:alpha val="93000"/>
                </a:schemeClr>
              </a:gs>
            </a:gsLst>
            <a:lin ang="5400000" scaled="0"/>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2200" b="1" dirty="0">
                <a:solidFill>
                  <a:schemeClr val="tx1"/>
                </a:solidFill>
                <a:ea typeface="ＭＳ Ｐゴシック" pitchFamily="34" charset="-128"/>
                <a:cs typeface="Arial" charset="0"/>
                <a:sym typeface="Wingdings 3" pitchFamily="18" charset="2"/>
              </a:rPr>
              <a:t></a:t>
            </a:r>
            <a:r>
              <a:rPr lang="pt-BR" b="1" dirty="0">
                <a:solidFill>
                  <a:schemeClr val="tx1"/>
                </a:solidFill>
                <a:ea typeface="ＭＳ Ｐゴシック" pitchFamily="34" charset="-128"/>
                <a:cs typeface="Arial" charset="0"/>
                <a:sym typeface="Wingdings 3" pitchFamily="18" charset="2"/>
              </a:rPr>
              <a:t> </a:t>
            </a:r>
            <a:r>
              <a:rPr lang="pt-BR" b="1" dirty="0" smtClean="0">
                <a:solidFill>
                  <a:schemeClr val="tx1"/>
                </a:solidFill>
                <a:ea typeface="ＭＳ Ｐゴシック" pitchFamily="34" charset="-128"/>
                <a:cs typeface="Arial" charset="0"/>
                <a:sym typeface="Wingdings 3" pitchFamily="18" charset="2"/>
              </a:rPr>
              <a:t>0.66, </a:t>
            </a:r>
            <a:r>
              <a:rPr lang="pt-BR" b="1" dirty="0" err="1" smtClean="0">
                <a:solidFill>
                  <a:schemeClr val="tx1"/>
                </a:solidFill>
                <a:ea typeface="ＭＳ Ｐゴシック" pitchFamily="34" charset="-128"/>
                <a:cs typeface="Arial" charset="0"/>
                <a:sym typeface="Wingdings 3" pitchFamily="18" charset="2"/>
              </a:rPr>
              <a:t>sex-adjusted</a:t>
            </a:r>
            <a:endParaRPr lang="pt-BR" sz="1700" b="1" dirty="0">
              <a:solidFill>
                <a:schemeClr val="tx1"/>
              </a:solidFill>
              <a:ea typeface="ＭＳ Ｐゴシック" pitchFamily="34" charset="-128"/>
              <a:cs typeface="Arial" charset="0"/>
              <a:sym typeface="Wingdings 3" pitchFamily="18" charset="2"/>
            </a:endParaRPr>
          </a:p>
        </p:txBody>
      </p:sp>
      <p:sp>
        <p:nvSpPr>
          <p:cNvPr id="2" name="Retângulo de cantos arredondados 53"/>
          <p:cNvSpPr/>
          <p:nvPr/>
        </p:nvSpPr>
        <p:spPr>
          <a:xfrm>
            <a:off x="4572295" y="2780506"/>
            <a:ext cx="4103984" cy="504000"/>
          </a:xfrm>
          <a:prstGeom prst="roundRect">
            <a:avLst>
              <a:gd name="adj" fmla="val 8562"/>
            </a:avLst>
          </a:prstGeom>
          <a:gradFill>
            <a:gsLst>
              <a:gs pos="0">
                <a:srgbClr val="B9EDFF">
                  <a:alpha val="25000"/>
                </a:srgbClr>
              </a:gs>
              <a:gs pos="50000">
                <a:schemeClr val="accent5">
                  <a:lumMod val="90000"/>
                  <a:alpha val="60000"/>
                </a:schemeClr>
              </a:gs>
              <a:gs pos="100000">
                <a:schemeClr val="accent1">
                  <a:shade val="100000"/>
                  <a:satMod val="115000"/>
                  <a:alpha val="93000"/>
                </a:schemeClr>
              </a:gs>
            </a:gsLst>
            <a:lin ang="5400000" scaled="0"/>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2200" b="1" dirty="0">
                <a:solidFill>
                  <a:schemeClr val="tx1"/>
                </a:solidFill>
                <a:ea typeface="ＭＳ Ｐゴシック" pitchFamily="34" charset="-128"/>
                <a:cs typeface="Arial" charset="0"/>
                <a:sym typeface="Wingdings 3" pitchFamily="18" charset="2"/>
              </a:rPr>
              <a:t></a:t>
            </a:r>
            <a:r>
              <a:rPr lang="pt-BR" b="1" dirty="0">
                <a:solidFill>
                  <a:schemeClr val="tx1"/>
                </a:solidFill>
                <a:ea typeface="ＭＳ Ｐゴシック" pitchFamily="34" charset="-128"/>
                <a:cs typeface="Arial" charset="0"/>
                <a:sym typeface="Wingdings 3" pitchFamily="18" charset="2"/>
              </a:rPr>
              <a:t> </a:t>
            </a:r>
            <a:r>
              <a:rPr lang="pt-BR" b="1" dirty="0" smtClean="0">
                <a:solidFill>
                  <a:schemeClr val="tx1"/>
                </a:solidFill>
                <a:ea typeface="ＭＳ Ｐゴシック" pitchFamily="34" charset="-128"/>
                <a:cs typeface="Arial" charset="0"/>
                <a:sym typeface="Wingdings 3" pitchFamily="18" charset="2"/>
              </a:rPr>
              <a:t>0.71 </a:t>
            </a:r>
            <a:r>
              <a:rPr lang="pt-BR" b="1" dirty="0">
                <a:solidFill>
                  <a:schemeClr val="tx1"/>
                </a:solidFill>
                <a:ea typeface="ＭＳ Ｐゴシック" pitchFamily="34" charset="-128"/>
                <a:cs typeface="Arial" charset="0"/>
                <a:sym typeface="Wingdings 3" pitchFamily="18" charset="2"/>
              </a:rPr>
              <a:t>%, </a:t>
            </a:r>
            <a:r>
              <a:rPr lang="pt-BR" sz="1700" b="1" dirty="0" err="1" smtClean="0">
                <a:solidFill>
                  <a:schemeClr val="tx1"/>
                </a:solidFill>
                <a:ea typeface="ＭＳ Ｐゴシック" pitchFamily="34" charset="-128"/>
                <a:cs typeface="Arial" charset="0"/>
                <a:sym typeface="Wingdings 3" pitchFamily="18" charset="2"/>
              </a:rPr>
              <a:t>associated</a:t>
            </a:r>
            <a:r>
              <a:rPr lang="pt-BR" sz="1700" b="1" dirty="0" smtClean="0">
                <a:solidFill>
                  <a:schemeClr val="tx1"/>
                </a:solidFill>
                <a:ea typeface="ＭＳ Ｐゴシック" pitchFamily="34" charset="-128"/>
                <a:cs typeface="Arial" charset="0"/>
                <a:sym typeface="Wingdings 3" pitchFamily="18" charset="2"/>
              </a:rPr>
              <a:t> </a:t>
            </a:r>
            <a:r>
              <a:rPr lang="pt-BR" sz="1700" b="1" dirty="0" err="1" smtClean="0">
                <a:solidFill>
                  <a:schemeClr val="tx1"/>
                </a:solidFill>
                <a:ea typeface="ＭＳ Ｐゴシック" pitchFamily="34" charset="-128"/>
                <a:cs typeface="Arial" charset="0"/>
                <a:sym typeface="Wingdings 3" pitchFamily="18" charset="2"/>
              </a:rPr>
              <a:t>with</a:t>
            </a:r>
            <a:r>
              <a:rPr lang="pt-BR" sz="1700" b="1" dirty="0" smtClean="0">
                <a:solidFill>
                  <a:schemeClr val="tx1"/>
                </a:solidFill>
                <a:ea typeface="ＭＳ Ｐゴシック" pitchFamily="34" charset="-128"/>
                <a:cs typeface="Arial" charset="0"/>
                <a:sym typeface="Wingdings 3" pitchFamily="18" charset="2"/>
              </a:rPr>
              <a:t> </a:t>
            </a:r>
            <a:r>
              <a:rPr lang="pt-BR" sz="1700" b="1" dirty="0" err="1" smtClean="0">
                <a:solidFill>
                  <a:schemeClr val="tx1"/>
                </a:solidFill>
                <a:ea typeface="ＭＳ Ｐゴシック" pitchFamily="34" charset="-128"/>
                <a:cs typeface="Arial" charset="0"/>
                <a:sym typeface="Wingdings 3" pitchFamily="18" charset="2"/>
              </a:rPr>
              <a:t>intensity</a:t>
            </a:r>
            <a:endParaRPr lang="pt-BR" sz="1700" b="1" dirty="0">
              <a:solidFill>
                <a:schemeClr val="tx1"/>
              </a:solidFill>
              <a:ea typeface="ＭＳ Ｐゴシック" pitchFamily="34" charset="-128"/>
              <a:cs typeface="Arial" charset="0"/>
              <a:sym typeface="Wingdings 3" pitchFamily="18" charset="2"/>
            </a:endParaRPr>
          </a:p>
        </p:txBody>
      </p:sp>
      <p:sp>
        <p:nvSpPr>
          <p:cNvPr id="3" name="Retângulo de cantos arredondados 53"/>
          <p:cNvSpPr/>
          <p:nvPr/>
        </p:nvSpPr>
        <p:spPr>
          <a:xfrm>
            <a:off x="4572295" y="3860626"/>
            <a:ext cx="4103984" cy="504000"/>
          </a:xfrm>
          <a:prstGeom prst="roundRect">
            <a:avLst>
              <a:gd name="adj" fmla="val 8562"/>
            </a:avLst>
          </a:prstGeom>
          <a:gradFill>
            <a:gsLst>
              <a:gs pos="0">
                <a:srgbClr val="B9EDFF">
                  <a:alpha val="25000"/>
                </a:srgbClr>
              </a:gs>
              <a:gs pos="50000">
                <a:schemeClr val="accent5">
                  <a:lumMod val="90000"/>
                  <a:alpha val="60000"/>
                </a:schemeClr>
              </a:gs>
              <a:gs pos="100000">
                <a:schemeClr val="accent1">
                  <a:shade val="100000"/>
                  <a:satMod val="115000"/>
                  <a:alpha val="93000"/>
                </a:schemeClr>
              </a:gs>
            </a:gsLst>
            <a:lin ang="5400000" scaled="0"/>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2200" b="1" dirty="0">
                <a:solidFill>
                  <a:schemeClr val="tx1"/>
                </a:solidFill>
                <a:ea typeface="ＭＳ Ｐゴシック" pitchFamily="34" charset="-128"/>
                <a:cs typeface="Arial" charset="0"/>
                <a:sym typeface="Wingdings 3" pitchFamily="18" charset="2"/>
              </a:rPr>
              <a:t></a:t>
            </a:r>
            <a:r>
              <a:rPr lang="pt-BR" b="1" dirty="0">
                <a:solidFill>
                  <a:schemeClr val="tx1"/>
                </a:solidFill>
                <a:ea typeface="ＭＳ Ｐゴシック" pitchFamily="34" charset="-128"/>
                <a:cs typeface="Arial" charset="0"/>
                <a:sym typeface="Wingdings 3" pitchFamily="18" charset="2"/>
              </a:rPr>
              <a:t> </a:t>
            </a:r>
            <a:r>
              <a:rPr lang="pt-BR" b="1" dirty="0" smtClean="0">
                <a:solidFill>
                  <a:schemeClr val="tx1"/>
                </a:solidFill>
                <a:ea typeface="ＭＳ Ｐゴシック" pitchFamily="34" charset="-128"/>
                <a:cs typeface="Arial" charset="0"/>
                <a:sym typeface="Wingdings 3" pitchFamily="18" charset="2"/>
              </a:rPr>
              <a:t>0.80 </a:t>
            </a:r>
            <a:r>
              <a:rPr lang="pt-BR" b="1" dirty="0">
                <a:solidFill>
                  <a:schemeClr val="tx1"/>
                </a:solidFill>
                <a:ea typeface="ＭＳ Ｐゴシック" pitchFamily="34" charset="-128"/>
                <a:cs typeface="Arial" charset="0"/>
                <a:sym typeface="Wingdings 3" pitchFamily="18" charset="2"/>
              </a:rPr>
              <a:t>%, </a:t>
            </a:r>
            <a:r>
              <a:rPr lang="pt-BR" sz="1700" b="1" dirty="0" smtClean="0">
                <a:solidFill>
                  <a:schemeClr val="tx1"/>
                </a:solidFill>
                <a:ea typeface="ＭＳ Ｐゴシック" pitchFamily="34" charset="-128"/>
                <a:cs typeface="Arial" charset="0"/>
                <a:sym typeface="Wingdings 3" pitchFamily="18" charset="2"/>
              </a:rPr>
              <a:t>overall </a:t>
            </a:r>
            <a:r>
              <a:rPr lang="pt-BR" sz="1700" b="1" dirty="0" err="1" smtClean="0">
                <a:solidFill>
                  <a:schemeClr val="tx1"/>
                </a:solidFill>
                <a:ea typeface="ＭＳ Ｐゴシック" pitchFamily="34" charset="-128"/>
                <a:cs typeface="Arial" charset="0"/>
                <a:sym typeface="Wingdings 3" pitchFamily="18" charset="2"/>
              </a:rPr>
              <a:t>analysis</a:t>
            </a:r>
            <a:r>
              <a:rPr lang="pt-BR" sz="1700" b="1" dirty="0" smtClean="0">
                <a:solidFill>
                  <a:schemeClr val="tx1"/>
                </a:solidFill>
                <a:ea typeface="ＭＳ Ｐゴシック" pitchFamily="34" charset="-128"/>
                <a:cs typeface="Arial" charset="0"/>
                <a:sym typeface="Wingdings 3" pitchFamily="18" charset="2"/>
              </a:rPr>
              <a:t> </a:t>
            </a:r>
            <a:r>
              <a:rPr lang="pt-BR" sz="1700" b="1" dirty="0" err="1" smtClean="0">
                <a:solidFill>
                  <a:schemeClr val="tx1"/>
                </a:solidFill>
                <a:ea typeface="ＭＳ Ｐゴシック" pitchFamily="34" charset="-128"/>
                <a:cs typeface="Arial" charset="0"/>
                <a:sym typeface="Wingdings 3" pitchFamily="18" charset="2"/>
              </a:rPr>
              <a:t>only</a:t>
            </a:r>
            <a:endParaRPr lang="pt-BR" sz="1700" b="1" dirty="0">
              <a:solidFill>
                <a:schemeClr val="tx1"/>
              </a:solidFill>
              <a:ea typeface="ＭＳ Ｐゴシック" pitchFamily="34" charset="-128"/>
              <a:cs typeface="Arial" charset="0"/>
              <a:sym typeface="Wingdings 3" pitchFamily="18" charset="2"/>
            </a:endParaRPr>
          </a:p>
        </p:txBody>
      </p:sp>
      <p:sp>
        <p:nvSpPr>
          <p:cNvPr id="63501" name="Text Box 66"/>
          <p:cNvSpPr txBox="1">
            <a:spLocks noChangeArrowheads="1"/>
          </p:cNvSpPr>
          <p:nvPr/>
        </p:nvSpPr>
        <p:spPr bwMode="auto">
          <a:xfrm>
            <a:off x="4427538" y="1052513"/>
            <a:ext cx="4248150" cy="400050"/>
          </a:xfrm>
          <a:prstGeom prst="rect">
            <a:avLst/>
          </a:prstGeom>
          <a:noFill/>
          <a:ln w="9525">
            <a:noFill/>
            <a:miter lim="800000"/>
            <a:headEnd/>
            <a:tailEnd/>
          </a:ln>
        </p:spPr>
        <p:txBody>
          <a:bodyPr>
            <a:spAutoFit/>
          </a:bodyPr>
          <a:lstStyle/>
          <a:p>
            <a:pPr algn="ctr"/>
            <a:r>
              <a:rPr lang="pt-BR" sz="2000" b="1"/>
              <a:t>HbA</a:t>
            </a:r>
            <a:r>
              <a:rPr lang="pt-BR" b="1" baseline="-25000"/>
              <a:t>1C</a:t>
            </a:r>
          </a:p>
        </p:txBody>
      </p:sp>
      <p:sp>
        <p:nvSpPr>
          <p:cNvPr id="63502" name="Text Box 67"/>
          <p:cNvSpPr txBox="1">
            <a:spLocks noChangeArrowheads="1"/>
          </p:cNvSpPr>
          <p:nvPr/>
        </p:nvSpPr>
        <p:spPr bwMode="auto">
          <a:xfrm>
            <a:off x="84138" y="6305550"/>
            <a:ext cx="3192462" cy="492125"/>
          </a:xfrm>
          <a:prstGeom prst="rect">
            <a:avLst/>
          </a:prstGeom>
          <a:noFill/>
          <a:ln w="12700">
            <a:noFill/>
            <a:miter lim="800000"/>
            <a:headEnd type="none" w="sm" len="sm"/>
            <a:tailEnd type="none" w="sm" len="sm"/>
          </a:ln>
        </p:spPr>
        <p:txBody>
          <a:bodyPr wrap="none" anchor="ctr">
            <a:spAutoFit/>
          </a:bodyPr>
          <a:lstStyle/>
          <a:p>
            <a:pPr defTabSz="762000"/>
            <a:r>
              <a:rPr lang="pt-BR" sz="1200" b="1" dirty="0" err="1">
                <a:solidFill>
                  <a:srgbClr val="006C92"/>
                </a:solidFill>
              </a:rPr>
              <a:t>Boulé</a:t>
            </a:r>
            <a:r>
              <a:rPr lang="pt-BR" sz="1200" b="1" dirty="0">
                <a:solidFill>
                  <a:srgbClr val="006C92"/>
                </a:solidFill>
              </a:rPr>
              <a:t> </a:t>
            </a:r>
            <a:r>
              <a:rPr lang="pt-BR" sz="1200" b="1" dirty="0" err="1">
                <a:solidFill>
                  <a:srgbClr val="006C92"/>
                </a:solidFill>
              </a:rPr>
              <a:t>et</a:t>
            </a:r>
            <a:r>
              <a:rPr lang="pt-BR" sz="1200" b="1" dirty="0">
                <a:solidFill>
                  <a:srgbClr val="006C92"/>
                </a:solidFill>
              </a:rPr>
              <a:t> al. JAMA 2001;286:1218-27</a:t>
            </a:r>
          </a:p>
          <a:p>
            <a:pPr defTabSz="762000"/>
            <a:endParaRPr lang="pt-BR" sz="200" b="1" dirty="0">
              <a:solidFill>
                <a:srgbClr val="006C92"/>
              </a:solidFill>
            </a:endParaRPr>
          </a:p>
          <a:p>
            <a:pPr defTabSz="762000"/>
            <a:r>
              <a:rPr lang="pt-BR" sz="1200" b="1" dirty="0" err="1">
                <a:solidFill>
                  <a:srgbClr val="006C92"/>
                </a:solidFill>
              </a:rPr>
              <a:t>Boulé</a:t>
            </a:r>
            <a:r>
              <a:rPr lang="pt-BR" sz="1200" b="1" dirty="0">
                <a:solidFill>
                  <a:srgbClr val="006C92"/>
                </a:solidFill>
              </a:rPr>
              <a:t> </a:t>
            </a:r>
            <a:r>
              <a:rPr lang="pt-BR" sz="1200" b="1" dirty="0" err="1">
                <a:solidFill>
                  <a:srgbClr val="006C92"/>
                </a:solidFill>
              </a:rPr>
              <a:t>et</a:t>
            </a:r>
            <a:r>
              <a:rPr lang="pt-BR" sz="1200" b="1" dirty="0">
                <a:solidFill>
                  <a:srgbClr val="006C92"/>
                </a:solidFill>
              </a:rPr>
              <a:t> al. </a:t>
            </a:r>
            <a:r>
              <a:rPr lang="pt-BR" sz="1200" b="1" dirty="0" err="1">
                <a:solidFill>
                  <a:srgbClr val="006C92"/>
                </a:solidFill>
              </a:rPr>
              <a:t>Diabetologia</a:t>
            </a:r>
            <a:r>
              <a:rPr lang="pt-BR" sz="1200" b="1" dirty="0">
                <a:solidFill>
                  <a:srgbClr val="006C92"/>
                </a:solidFill>
              </a:rPr>
              <a:t> 2003;46:1071-81</a:t>
            </a:r>
          </a:p>
        </p:txBody>
      </p:sp>
      <p:sp>
        <p:nvSpPr>
          <p:cNvPr id="4" name="Retângulo de cantos arredondados 53"/>
          <p:cNvSpPr/>
          <p:nvPr/>
        </p:nvSpPr>
        <p:spPr>
          <a:xfrm>
            <a:off x="4572295" y="4940746"/>
            <a:ext cx="4103984" cy="504000"/>
          </a:xfrm>
          <a:prstGeom prst="roundRect">
            <a:avLst>
              <a:gd name="adj" fmla="val 8562"/>
            </a:avLst>
          </a:prstGeom>
          <a:gradFill>
            <a:gsLst>
              <a:gs pos="0">
                <a:srgbClr val="B9EDFF">
                  <a:alpha val="25000"/>
                </a:srgbClr>
              </a:gs>
              <a:gs pos="50000">
                <a:schemeClr val="accent5">
                  <a:lumMod val="90000"/>
                  <a:alpha val="60000"/>
                </a:schemeClr>
              </a:gs>
              <a:gs pos="100000">
                <a:schemeClr val="accent1">
                  <a:shade val="100000"/>
                  <a:satMod val="115000"/>
                  <a:alpha val="93000"/>
                </a:schemeClr>
              </a:gs>
            </a:gsLst>
            <a:lin ang="5400000" scaled="0"/>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2200" b="1" dirty="0">
                <a:solidFill>
                  <a:schemeClr val="tx1"/>
                </a:solidFill>
                <a:ea typeface="ＭＳ Ｐゴシック" pitchFamily="34" charset="-128"/>
                <a:cs typeface="Arial" charset="0"/>
                <a:sym typeface="Wingdings 3" pitchFamily="18" charset="2"/>
              </a:rPr>
              <a:t></a:t>
            </a:r>
            <a:r>
              <a:rPr lang="pt-BR" b="1" dirty="0">
                <a:solidFill>
                  <a:schemeClr val="tx1"/>
                </a:solidFill>
                <a:ea typeface="ＭＳ Ｐゴシック" pitchFamily="34" charset="-128"/>
                <a:cs typeface="Arial" charset="0"/>
                <a:sym typeface="Wingdings 3" pitchFamily="18" charset="2"/>
              </a:rPr>
              <a:t> </a:t>
            </a:r>
            <a:r>
              <a:rPr lang="pt-BR" b="1" dirty="0" smtClean="0">
                <a:solidFill>
                  <a:schemeClr val="tx1"/>
                </a:solidFill>
                <a:ea typeface="ＭＳ Ｐゴシック" pitchFamily="34" charset="-128"/>
                <a:cs typeface="Arial" charset="0"/>
                <a:sym typeface="Wingdings 3" pitchFamily="18" charset="2"/>
              </a:rPr>
              <a:t>0.60 %, </a:t>
            </a:r>
            <a:r>
              <a:rPr lang="pt-BR" b="1" dirty="0">
                <a:solidFill>
                  <a:schemeClr val="tx1"/>
                </a:solidFill>
                <a:ea typeface="ＭＳ Ｐゴシック" pitchFamily="34" charset="-128"/>
                <a:cs typeface="Arial" charset="0"/>
                <a:sym typeface="Wingdings 3" pitchFamily="18" charset="2"/>
              </a:rPr>
              <a:t>overall </a:t>
            </a:r>
            <a:r>
              <a:rPr lang="pt-BR" b="1" dirty="0" err="1" smtClean="0">
                <a:solidFill>
                  <a:schemeClr val="tx1"/>
                </a:solidFill>
                <a:ea typeface="ＭＳ Ｐゴシック" pitchFamily="34" charset="-128"/>
                <a:cs typeface="Arial" charset="0"/>
                <a:sym typeface="Wingdings 3" pitchFamily="18" charset="2"/>
              </a:rPr>
              <a:t>effect</a:t>
            </a:r>
            <a:r>
              <a:rPr lang="pt-BR" b="1" dirty="0" smtClean="0">
                <a:solidFill>
                  <a:schemeClr val="tx1"/>
                </a:solidFill>
                <a:ea typeface="ＭＳ Ｐゴシック" pitchFamily="34" charset="-128"/>
                <a:cs typeface="Arial" charset="0"/>
                <a:sym typeface="Wingdings 3" pitchFamily="18" charset="2"/>
              </a:rPr>
              <a:t> </a:t>
            </a:r>
            <a:endParaRPr lang="pt-BR" b="1" dirty="0">
              <a:solidFill>
                <a:schemeClr val="tx1"/>
              </a:solidFill>
              <a:ea typeface="ＭＳ Ｐゴシック" pitchFamily="34" charset="-128"/>
              <a:cs typeface="Arial" charset="0"/>
              <a:sym typeface="Wingdings 3" pitchFamily="18" charset="2"/>
            </a:endParaRPr>
          </a:p>
        </p:txBody>
      </p:sp>
      <p:sp>
        <p:nvSpPr>
          <p:cNvPr id="63506" name="CaixaDeTexto 4"/>
          <p:cNvSpPr txBox="1">
            <a:spLocks noChangeArrowheads="1"/>
          </p:cNvSpPr>
          <p:nvPr/>
        </p:nvSpPr>
        <p:spPr bwMode="auto">
          <a:xfrm>
            <a:off x="215900" y="138113"/>
            <a:ext cx="8532813" cy="523220"/>
          </a:xfrm>
          <a:prstGeom prst="rect">
            <a:avLst/>
          </a:prstGeom>
          <a:noFill/>
          <a:ln w="9525">
            <a:noFill/>
            <a:miter lim="800000"/>
            <a:headEnd/>
            <a:tailEnd/>
          </a:ln>
        </p:spPr>
        <p:txBody>
          <a:bodyPr>
            <a:spAutoFit/>
          </a:bodyPr>
          <a:lstStyle/>
          <a:p>
            <a:pPr algn="ctr"/>
            <a:r>
              <a:rPr lang="pt-BR" sz="2800" b="1" dirty="0" err="1" smtClean="0"/>
              <a:t>Structured</a:t>
            </a:r>
            <a:r>
              <a:rPr lang="pt-BR" sz="2800" b="1" dirty="0" smtClean="0"/>
              <a:t> </a:t>
            </a:r>
            <a:r>
              <a:rPr lang="pt-BR" sz="2800" b="1" dirty="0" err="1" smtClean="0"/>
              <a:t>Exercise</a:t>
            </a:r>
            <a:r>
              <a:rPr lang="pt-BR" sz="2800" b="1" dirty="0" smtClean="0"/>
              <a:t> Training in </a:t>
            </a:r>
            <a:r>
              <a:rPr lang="pt-BR" sz="2800" b="1" dirty="0" err="1" smtClean="0"/>
              <a:t>Type</a:t>
            </a:r>
            <a:r>
              <a:rPr lang="pt-BR" sz="2800" b="1" dirty="0" smtClean="0"/>
              <a:t> 2 Diabetes</a:t>
            </a:r>
            <a:endParaRPr lang="pt-BR" sz="2800" b="1" dirty="0"/>
          </a:p>
        </p:txBody>
      </p:sp>
      <p:cxnSp>
        <p:nvCxnSpPr>
          <p:cNvPr id="14" name="Conector reto 13"/>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3"/>
          <p:cNvSpPr txBox="1">
            <a:spLocks noChangeArrowheads="1"/>
          </p:cNvSpPr>
          <p:nvPr/>
        </p:nvSpPr>
        <p:spPr bwMode="auto">
          <a:xfrm>
            <a:off x="5951538" y="6535738"/>
            <a:ext cx="3084512" cy="277812"/>
          </a:xfrm>
          <a:prstGeom prst="rect">
            <a:avLst/>
          </a:prstGeom>
          <a:noFill/>
          <a:ln w="12700">
            <a:noFill/>
            <a:miter lim="800000"/>
            <a:headEnd type="none" w="sm" len="sm"/>
            <a:tailEnd type="none" w="sm" len="sm"/>
          </a:ln>
        </p:spPr>
        <p:txBody>
          <a:bodyPr wrap="none" anchor="ctr">
            <a:spAutoFit/>
          </a:bodyPr>
          <a:lstStyle/>
          <a:p>
            <a:pPr algn="r" defTabSz="762000"/>
            <a:r>
              <a:rPr lang="pt-BR" sz="1200" b="1" dirty="0" err="1">
                <a:solidFill>
                  <a:srgbClr val="000000"/>
                </a:solidFill>
              </a:rPr>
              <a:t>Sigal</a:t>
            </a:r>
            <a:r>
              <a:rPr lang="pt-BR" sz="1200" b="1" dirty="0">
                <a:solidFill>
                  <a:srgbClr val="000000"/>
                </a:solidFill>
              </a:rPr>
              <a:t> </a:t>
            </a:r>
            <a:r>
              <a:rPr lang="pt-BR" sz="1200" b="1" dirty="0" err="1">
                <a:solidFill>
                  <a:srgbClr val="000000"/>
                </a:solidFill>
              </a:rPr>
              <a:t>et</a:t>
            </a:r>
            <a:r>
              <a:rPr lang="pt-BR" sz="1200" b="1" dirty="0">
                <a:solidFill>
                  <a:srgbClr val="000000"/>
                </a:solidFill>
              </a:rPr>
              <a:t> al. </a:t>
            </a:r>
            <a:r>
              <a:rPr lang="pt-BR" sz="1200" b="1" dirty="0" err="1">
                <a:solidFill>
                  <a:srgbClr val="000000"/>
                </a:solidFill>
              </a:rPr>
              <a:t>Ann</a:t>
            </a:r>
            <a:r>
              <a:rPr lang="pt-BR" sz="1200" b="1" dirty="0">
                <a:solidFill>
                  <a:srgbClr val="000000"/>
                </a:solidFill>
              </a:rPr>
              <a:t> </a:t>
            </a:r>
            <a:r>
              <a:rPr lang="pt-BR" sz="1200" b="1" dirty="0" err="1">
                <a:solidFill>
                  <a:srgbClr val="000000"/>
                </a:solidFill>
              </a:rPr>
              <a:t>Int</a:t>
            </a:r>
            <a:r>
              <a:rPr lang="pt-BR" sz="1200" b="1" dirty="0">
                <a:solidFill>
                  <a:srgbClr val="000000"/>
                </a:solidFill>
              </a:rPr>
              <a:t> </a:t>
            </a:r>
            <a:r>
              <a:rPr lang="pt-BR" sz="1200" b="1" dirty="0" err="1">
                <a:solidFill>
                  <a:srgbClr val="000000"/>
                </a:solidFill>
              </a:rPr>
              <a:t>Med</a:t>
            </a:r>
            <a:r>
              <a:rPr lang="pt-BR" sz="1200" b="1" dirty="0">
                <a:solidFill>
                  <a:srgbClr val="000000"/>
                </a:solidFill>
              </a:rPr>
              <a:t> 2007;147:357-69</a:t>
            </a:r>
          </a:p>
        </p:txBody>
      </p:sp>
      <p:grpSp>
        <p:nvGrpSpPr>
          <p:cNvPr id="2" name="Group 66"/>
          <p:cNvGrpSpPr>
            <a:grpSpLocks/>
          </p:cNvGrpSpPr>
          <p:nvPr/>
        </p:nvGrpSpPr>
        <p:grpSpPr bwMode="auto">
          <a:xfrm>
            <a:off x="3489325" y="2636838"/>
            <a:ext cx="5546725" cy="3482975"/>
            <a:chOff x="2289" y="1207"/>
            <a:chExt cx="3494" cy="2194"/>
          </a:xfrm>
        </p:grpSpPr>
        <p:sp>
          <p:nvSpPr>
            <p:cNvPr id="64521" name="Text Box 16"/>
            <p:cNvSpPr txBox="1">
              <a:spLocks noChangeArrowheads="1"/>
            </p:cNvSpPr>
            <p:nvPr/>
          </p:nvSpPr>
          <p:spPr bwMode="auto">
            <a:xfrm rot="-5400000">
              <a:off x="1699" y="2024"/>
              <a:ext cx="1394" cy="213"/>
            </a:xfrm>
            <a:prstGeom prst="rect">
              <a:avLst/>
            </a:prstGeom>
            <a:solidFill>
              <a:schemeClr val="bg1"/>
            </a:solidFill>
            <a:ln w="9525">
              <a:noFill/>
              <a:miter lim="800000"/>
              <a:headEnd/>
              <a:tailEnd/>
            </a:ln>
          </p:spPr>
          <p:txBody>
            <a:bodyPr wrap="none">
              <a:spAutoFit/>
            </a:bodyPr>
            <a:lstStyle/>
            <a:p>
              <a:r>
                <a:rPr lang="pt-BR" sz="1600">
                  <a:solidFill>
                    <a:srgbClr val="000000"/>
                  </a:solidFill>
                </a:rPr>
                <a:t>         HbA</a:t>
              </a:r>
              <a:r>
                <a:rPr lang="pt-BR" sz="1600" baseline="-25000">
                  <a:solidFill>
                    <a:srgbClr val="000000"/>
                  </a:solidFill>
                </a:rPr>
                <a:t>1C </a:t>
              </a:r>
              <a:r>
                <a:rPr lang="pt-BR" sz="1600">
                  <a:solidFill>
                    <a:srgbClr val="000000"/>
                  </a:solidFill>
                </a:rPr>
                <a:t>(%)          </a:t>
              </a:r>
              <a:endParaRPr lang="pt-BR" sz="1600" baseline="-25000">
                <a:solidFill>
                  <a:srgbClr val="000000"/>
                </a:solidFill>
              </a:endParaRPr>
            </a:p>
          </p:txBody>
        </p:sp>
        <p:sp>
          <p:nvSpPr>
            <p:cNvPr id="64522" name="Text Box 17"/>
            <p:cNvSpPr txBox="1">
              <a:spLocks noChangeArrowheads="1"/>
            </p:cNvSpPr>
            <p:nvPr/>
          </p:nvSpPr>
          <p:spPr bwMode="auto">
            <a:xfrm>
              <a:off x="5012" y="1560"/>
              <a:ext cx="480" cy="194"/>
            </a:xfrm>
            <a:prstGeom prst="rect">
              <a:avLst/>
            </a:prstGeom>
            <a:noFill/>
            <a:ln w="9525">
              <a:noFill/>
              <a:miter lim="800000"/>
              <a:headEnd/>
              <a:tailEnd/>
            </a:ln>
          </p:spPr>
          <p:txBody>
            <a:bodyPr wrap="none">
              <a:spAutoFit/>
            </a:bodyPr>
            <a:lstStyle/>
            <a:p>
              <a:r>
                <a:rPr lang="pt-BR" sz="1400" dirty="0" err="1" smtClean="0">
                  <a:solidFill>
                    <a:srgbClr val="000000"/>
                  </a:solidFill>
                </a:rPr>
                <a:t>Control</a:t>
              </a:r>
              <a:endParaRPr lang="pt-BR" sz="1400" dirty="0">
                <a:solidFill>
                  <a:srgbClr val="000000"/>
                </a:solidFill>
              </a:endParaRPr>
            </a:p>
          </p:txBody>
        </p:sp>
        <p:sp>
          <p:nvSpPr>
            <p:cNvPr id="64523" name="Text Box 18"/>
            <p:cNvSpPr txBox="1">
              <a:spLocks noChangeArrowheads="1"/>
            </p:cNvSpPr>
            <p:nvPr/>
          </p:nvSpPr>
          <p:spPr bwMode="auto">
            <a:xfrm>
              <a:off x="5047" y="2251"/>
              <a:ext cx="499" cy="194"/>
            </a:xfrm>
            <a:prstGeom prst="rect">
              <a:avLst/>
            </a:prstGeom>
            <a:noFill/>
            <a:ln w="9525">
              <a:noFill/>
              <a:miter lim="800000"/>
              <a:headEnd/>
              <a:tailEnd/>
            </a:ln>
          </p:spPr>
          <p:txBody>
            <a:bodyPr wrap="none">
              <a:spAutoFit/>
            </a:bodyPr>
            <a:lstStyle/>
            <a:p>
              <a:r>
                <a:rPr lang="pt-BR" sz="1400" dirty="0" err="1" smtClean="0">
                  <a:solidFill>
                    <a:srgbClr val="000000"/>
                  </a:solidFill>
                </a:rPr>
                <a:t>Aerobic</a:t>
              </a:r>
              <a:endParaRPr lang="pt-BR" sz="1400" dirty="0">
                <a:solidFill>
                  <a:srgbClr val="000000"/>
                </a:solidFill>
              </a:endParaRPr>
            </a:p>
          </p:txBody>
        </p:sp>
        <p:sp>
          <p:nvSpPr>
            <p:cNvPr id="64524" name="Text Box 19"/>
            <p:cNvSpPr txBox="1">
              <a:spLocks noChangeArrowheads="1"/>
            </p:cNvSpPr>
            <p:nvPr/>
          </p:nvSpPr>
          <p:spPr bwMode="auto">
            <a:xfrm>
              <a:off x="4962" y="2830"/>
              <a:ext cx="630" cy="194"/>
            </a:xfrm>
            <a:prstGeom prst="rect">
              <a:avLst/>
            </a:prstGeom>
            <a:noFill/>
            <a:ln w="9525">
              <a:noFill/>
              <a:miter lim="800000"/>
              <a:headEnd/>
              <a:tailEnd/>
            </a:ln>
          </p:spPr>
          <p:txBody>
            <a:bodyPr wrap="none">
              <a:spAutoFit/>
            </a:bodyPr>
            <a:lstStyle/>
            <a:p>
              <a:r>
                <a:rPr lang="pt-BR" sz="1400" dirty="0" err="1" smtClean="0">
                  <a:solidFill>
                    <a:srgbClr val="000000"/>
                  </a:solidFill>
                </a:rPr>
                <a:t>Combined</a:t>
              </a:r>
              <a:endParaRPr lang="pt-BR" sz="1400" dirty="0">
                <a:solidFill>
                  <a:srgbClr val="000000"/>
                </a:solidFill>
              </a:endParaRPr>
            </a:p>
          </p:txBody>
        </p:sp>
        <p:sp>
          <p:nvSpPr>
            <p:cNvPr id="64525" name="Text Box 20"/>
            <p:cNvSpPr txBox="1">
              <a:spLocks noChangeArrowheads="1"/>
            </p:cNvSpPr>
            <p:nvPr/>
          </p:nvSpPr>
          <p:spPr bwMode="auto">
            <a:xfrm>
              <a:off x="5029" y="1968"/>
              <a:ext cx="675" cy="194"/>
            </a:xfrm>
            <a:prstGeom prst="rect">
              <a:avLst/>
            </a:prstGeom>
            <a:noFill/>
            <a:ln w="9525">
              <a:noFill/>
              <a:miter lim="800000"/>
              <a:headEnd/>
              <a:tailEnd/>
            </a:ln>
          </p:spPr>
          <p:txBody>
            <a:bodyPr wrap="none">
              <a:spAutoFit/>
            </a:bodyPr>
            <a:lstStyle/>
            <a:p>
              <a:r>
                <a:rPr lang="pt-BR" sz="1400" dirty="0" err="1" smtClean="0">
                  <a:solidFill>
                    <a:srgbClr val="000000"/>
                  </a:solidFill>
                </a:rPr>
                <a:t>Resistance</a:t>
              </a:r>
              <a:endParaRPr lang="pt-BR" sz="1400" dirty="0">
                <a:solidFill>
                  <a:srgbClr val="000000"/>
                </a:solidFill>
              </a:endParaRPr>
            </a:p>
          </p:txBody>
        </p:sp>
        <p:sp>
          <p:nvSpPr>
            <p:cNvPr id="64526" name="AutoShape 23"/>
            <p:cNvSpPr>
              <a:spLocks noChangeAspect="1" noChangeArrowheads="1" noTextEdit="1"/>
            </p:cNvSpPr>
            <p:nvPr/>
          </p:nvSpPr>
          <p:spPr bwMode="auto">
            <a:xfrm>
              <a:off x="2495" y="1207"/>
              <a:ext cx="3288" cy="2194"/>
            </a:xfrm>
            <a:prstGeom prst="rect">
              <a:avLst/>
            </a:prstGeom>
            <a:noFill/>
            <a:ln w="9525">
              <a:noFill/>
              <a:miter lim="800000"/>
              <a:headEnd/>
              <a:tailEnd/>
            </a:ln>
          </p:spPr>
          <p:txBody>
            <a:bodyPr/>
            <a:lstStyle/>
            <a:p>
              <a:endParaRPr lang="pt-BR"/>
            </a:p>
          </p:txBody>
        </p:sp>
        <p:sp>
          <p:nvSpPr>
            <p:cNvPr id="64527" name="Rectangle 25"/>
            <p:cNvSpPr>
              <a:spLocks noChangeArrowheads="1"/>
            </p:cNvSpPr>
            <p:nvPr/>
          </p:nvSpPr>
          <p:spPr bwMode="auto">
            <a:xfrm>
              <a:off x="2806" y="1392"/>
              <a:ext cx="2877" cy="1644"/>
            </a:xfrm>
            <a:prstGeom prst="rect">
              <a:avLst/>
            </a:prstGeom>
            <a:noFill/>
            <a:ln w="9525">
              <a:noFill/>
              <a:miter lim="800000"/>
              <a:headEnd/>
              <a:tailEnd/>
            </a:ln>
          </p:spPr>
          <p:txBody>
            <a:bodyPr/>
            <a:lstStyle/>
            <a:p>
              <a:endParaRPr lang="pt-BR">
                <a:solidFill>
                  <a:srgbClr val="000000"/>
                </a:solidFill>
              </a:endParaRPr>
            </a:p>
          </p:txBody>
        </p:sp>
        <p:sp>
          <p:nvSpPr>
            <p:cNvPr id="64528" name="Line 27"/>
            <p:cNvSpPr>
              <a:spLocks noChangeShapeType="1"/>
            </p:cNvSpPr>
            <p:nvPr/>
          </p:nvSpPr>
          <p:spPr bwMode="auto">
            <a:xfrm>
              <a:off x="2806" y="1392"/>
              <a:ext cx="0" cy="1644"/>
            </a:xfrm>
            <a:prstGeom prst="line">
              <a:avLst/>
            </a:prstGeom>
            <a:noFill/>
            <a:ln w="7938">
              <a:solidFill>
                <a:srgbClr val="000000"/>
              </a:solidFill>
              <a:round/>
              <a:headEnd/>
              <a:tailEnd/>
            </a:ln>
          </p:spPr>
          <p:txBody>
            <a:bodyPr/>
            <a:lstStyle/>
            <a:p>
              <a:endParaRPr lang="pt-BR"/>
            </a:p>
          </p:txBody>
        </p:sp>
        <p:sp>
          <p:nvSpPr>
            <p:cNvPr id="64529" name="Line 28"/>
            <p:cNvSpPr>
              <a:spLocks noChangeShapeType="1"/>
            </p:cNvSpPr>
            <p:nvPr/>
          </p:nvSpPr>
          <p:spPr bwMode="auto">
            <a:xfrm>
              <a:off x="2770" y="3036"/>
              <a:ext cx="36" cy="0"/>
            </a:xfrm>
            <a:prstGeom prst="line">
              <a:avLst/>
            </a:prstGeom>
            <a:noFill/>
            <a:ln w="7938">
              <a:solidFill>
                <a:srgbClr val="000000"/>
              </a:solidFill>
              <a:round/>
              <a:headEnd/>
              <a:tailEnd/>
            </a:ln>
          </p:spPr>
          <p:txBody>
            <a:bodyPr/>
            <a:lstStyle/>
            <a:p>
              <a:endParaRPr lang="pt-BR"/>
            </a:p>
          </p:txBody>
        </p:sp>
        <p:sp>
          <p:nvSpPr>
            <p:cNvPr id="64530" name="Line 29"/>
            <p:cNvSpPr>
              <a:spLocks noChangeShapeType="1"/>
            </p:cNvSpPr>
            <p:nvPr/>
          </p:nvSpPr>
          <p:spPr bwMode="auto">
            <a:xfrm>
              <a:off x="2770" y="2764"/>
              <a:ext cx="36" cy="0"/>
            </a:xfrm>
            <a:prstGeom prst="line">
              <a:avLst/>
            </a:prstGeom>
            <a:noFill/>
            <a:ln w="7938">
              <a:solidFill>
                <a:srgbClr val="000000"/>
              </a:solidFill>
              <a:round/>
              <a:headEnd/>
              <a:tailEnd/>
            </a:ln>
          </p:spPr>
          <p:txBody>
            <a:bodyPr/>
            <a:lstStyle/>
            <a:p>
              <a:endParaRPr lang="pt-BR"/>
            </a:p>
          </p:txBody>
        </p:sp>
        <p:sp>
          <p:nvSpPr>
            <p:cNvPr id="64531" name="Line 30"/>
            <p:cNvSpPr>
              <a:spLocks noChangeShapeType="1"/>
            </p:cNvSpPr>
            <p:nvPr/>
          </p:nvSpPr>
          <p:spPr bwMode="auto">
            <a:xfrm>
              <a:off x="2770" y="2486"/>
              <a:ext cx="36" cy="0"/>
            </a:xfrm>
            <a:prstGeom prst="line">
              <a:avLst/>
            </a:prstGeom>
            <a:noFill/>
            <a:ln w="7938">
              <a:solidFill>
                <a:srgbClr val="000000"/>
              </a:solidFill>
              <a:round/>
              <a:headEnd/>
              <a:tailEnd/>
            </a:ln>
          </p:spPr>
          <p:txBody>
            <a:bodyPr/>
            <a:lstStyle/>
            <a:p>
              <a:endParaRPr lang="pt-BR"/>
            </a:p>
          </p:txBody>
        </p:sp>
        <p:sp>
          <p:nvSpPr>
            <p:cNvPr id="64532" name="Line 31"/>
            <p:cNvSpPr>
              <a:spLocks noChangeShapeType="1"/>
            </p:cNvSpPr>
            <p:nvPr/>
          </p:nvSpPr>
          <p:spPr bwMode="auto">
            <a:xfrm>
              <a:off x="2770" y="2214"/>
              <a:ext cx="36" cy="0"/>
            </a:xfrm>
            <a:prstGeom prst="line">
              <a:avLst/>
            </a:prstGeom>
            <a:noFill/>
            <a:ln w="7938">
              <a:solidFill>
                <a:srgbClr val="000000"/>
              </a:solidFill>
              <a:round/>
              <a:headEnd/>
              <a:tailEnd/>
            </a:ln>
          </p:spPr>
          <p:txBody>
            <a:bodyPr/>
            <a:lstStyle/>
            <a:p>
              <a:endParaRPr lang="pt-BR"/>
            </a:p>
          </p:txBody>
        </p:sp>
        <p:sp>
          <p:nvSpPr>
            <p:cNvPr id="64533" name="Line 32"/>
            <p:cNvSpPr>
              <a:spLocks noChangeShapeType="1"/>
            </p:cNvSpPr>
            <p:nvPr/>
          </p:nvSpPr>
          <p:spPr bwMode="auto">
            <a:xfrm>
              <a:off x="2770" y="1942"/>
              <a:ext cx="36" cy="0"/>
            </a:xfrm>
            <a:prstGeom prst="line">
              <a:avLst/>
            </a:prstGeom>
            <a:noFill/>
            <a:ln w="7938">
              <a:solidFill>
                <a:srgbClr val="000000"/>
              </a:solidFill>
              <a:round/>
              <a:headEnd/>
              <a:tailEnd/>
            </a:ln>
          </p:spPr>
          <p:txBody>
            <a:bodyPr/>
            <a:lstStyle/>
            <a:p>
              <a:endParaRPr lang="pt-BR"/>
            </a:p>
          </p:txBody>
        </p:sp>
        <p:sp>
          <p:nvSpPr>
            <p:cNvPr id="64534" name="Line 33"/>
            <p:cNvSpPr>
              <a:spLocks noChangeShapeType="1"/>
            </p:cNvSpPr>
            <p:nvPr/>
          </p:nvSpPr>
          <p:spPr bwMode="auto">
            <a:xfrm>
              <a:off x="2770" y="1664"/>
              <a:ext cx="36" cy="0"/>
            </a:xfrm>
            <a:prstGeom prst="line">
              <a:avLst/>
            </a:prstGeom>
            <a:noFill/>
            <a:ln w="7938">
              <a:solidFill>
                <a:srgbClr val="000000"/>
              </a:solidFill>
              <a:round/>
              <a:headEnd/>
              <a:tailEnd/>
            </a:ln>
          </p:spPr>
          <p:txBody>
            <a:bodyPr/>
            <a:lstStyle/>
            <a:p>
              <a:endParaRPr lang="pt-BR"/>
            </a:p>
          </p:txBody>
        </p:sp>
        <p:sp>
          <p:nvSpPr>
            <p:cNvPr id="64535" name="Line 34"/>
            <p:cNvSpPr>
              <a:spLocks noChangeShapeType="1"/>
            </p:cNvSpPr>
            <p:nvPr/>
          </p:nvSpPr>
          <p:spPr bwMode="auto">
            <a:xfrm>
              <a:off x="2770" y="1392"/>
              <a:ext cx="36" cy="0"/>
            </a:xfrm>
            <a:prstGeom prst="line">
              <a:avLst/>
            </a:prstGeom>
            <a:noFill/>
            <a:ln w="7938">
              <a:solidFill>
                <a:srgbClr val="000000"/>
              </a:solidFill>
              <a:round/>
              <a:headEnd/>
              <a:tailEnd/>
            </a:ln>
          </p:spPr>
          <p:txBody>
            <a:bodyPr/>
            <a:lstStyle/>
            <a:p>
              <a:endParaRPr lang="pt-BR"/>
            </a:p>
          </p:txBody>
        </p:sp>
        <p:sp>
          <p:nvSpPr>
            <p:cNvPr id="64536" name="Line 35"/>
            <p:cNvSpPr>
              <a:spLocks noChangeShapeType="1"/>
            </p:cNvSpPr>
            <p:nvPr/>
          </p:nvSpPr>
          <p:spPr bwMode="auto">
            <a:xfrm>
              <a:off x="2806" y="3036"/>
              <a:ext cx="2877" cy="0"/>
            </a:xfrm>
            <a:prstGeom prst="line">
              <a:avLst/>
            </a:prstGeom>
            <a:noFill/>
            <a:ln w="7938">
              <a:solidFill>
                <a:srgbClr val="000000"/>
              </a:solidFill>
              <a:round/>
              <a:headEnd/>
              <a:tailEnd/>
            </a:ln>
          </p:spPr>
          <p:txBody>
            <a:bodyPr/>
            <a:lstStyle/>
            <a:p>
              <a:endParaRPr lang="pt-BR"/>
            </a:p>
          </p:txBody>
        </p:sp>
        <p:sp>
          <p:nvSpPr>
            <p:cNvPr id="64537" name="Line 36"/>
            <p:cNvSpPr>
              <a:spLocks noChangeShapeType="1"/>
            </p:cNvSpPr>
            <p:nvPr/>
          </p:nvSpPr>
          <p:spPr bwMode="auto">
            <a:xfrm flipV="1">
              <a:off x="2806" y="3036"/>
              <a:ext cx="0" cy="36"/>
            </a:xfrm>
            <a:prstGeom prst="line">
              <a:avLst/>
            </a:prstGeom>
            <a:noFill/>
            <a:ln w="7938">
              <a:solidFill>
                <a:srgbClr val="000000"/>
              </a:solidFill>
              <a:round/>
              <a:headEnd/>
              <a:tailEnd/>
            </a:ln>
          </p:spPr>
          <p:txBody>
            <a:bodyPr/>
            <a:lstStyle/>
            <a:p>
              <a:endParaRPr lang="pt-BR"/>
            </a:p>
          </p:txBody>
        </p:sp>
        <p:sp>
          <p:nvSpPr>
            <p:cNvPr id="64538" name="Line 37"/>
            <p:cNvSpPr>
              <a:spLocks noChangeShapeType="1"/>
            </p:cNvSpPr>
            <p:nvPr/>
          </p:nvSpPr>
          <p:spPr bwMode="auto">
            <a:xfrm flipV="1">
              <a:off x="3767" y="3036"/>
              <a:ext cx="0" cy="36"/>
            </a:xfrm>
            <a:prstGeom prst="line">
              <a:avLst/>
            </a:prstGeom>
            <a:noFill/>
            <a:ln w="7938">
              <a:solidFill>
                <a:srgbClr val="000000"/>
              </a:solidFill>
              <a:round/>
              <a:headEnd/>
              <a:tailEnd/>
            </a:ln>
          </p:spPr>
          <p:txBody>
            <a:bodyPr/>
            <a:lstStyle/>
            <a:p>
              <a:endParaRPr lang="pt-BR"/>
            </a:p>
          </p:txBody>
        </p:sp>
        <p:sp>
          <p:nvSpPr>
            <p:cNvPr id="64539" name="Line 38"/>
            <p:cNvSpPr>
              <a:spLocks noChangeShapeType="1"/>
            </p:cNvSpPr>
            <p:nvPr/>
          </p:nvSpPr>
          <p:spPr bwMode="auto">
            <a:xfrm flipV="1">
              <a:off x="4722" y="3036"/>
              <a:ext cx="0" cy="36"/>
            </a:xfrm>
            <a:prstGeom prst="line">
              <a:avLst/>
            </a:prstGeom>
            <a:noFill/>
            <a:ln w="7938">
              <a:solidFill>
                <a:srgbClr val="000000"/>
              </a:solidFill>
              <a:round/>
              <a:headEnd/>
              <a:tailEnd/>
            </a:ln>
          </p:spPr>
          <p:txBody>
            <a:bodyPr/>
            <a:lstStyle/>
            <a:p>
              <a:endParaRPr lang="pt-BR"/>
            </a:p>
          </p:txBody>
        </p:sp>
        <p:sp>
          <p:nvSpPr>
            <p:cNvPr id="64540" name="Line 39"/>
            <p:cNvSpPr>
              <a:spLocks noChangeShapeType="1"/>
            </p:cNvSpPr>
            <p:nvPr/>
          </p:nvSpPr>
          <p:spPr bwMode="auto">
            <a:xfrm flipV="1">
              <a:off x="5683" y="3036"/>
              <a:ext cx="0" cy="36"/>
            </a:xfrm>
            <a:prstGeom prst="line">
              <a:avLst/>
            </a:prstGeom>
            <a:noFill/>
            <a:ln w="7938">
              <a:solidFill>
                <a:srgbClr val="000000"/>
              </a:solidFill>
              <a:round/>
              <a:headEnd/>
              <a:tailEnd/>
            </a:ln>
          </p:spPr>
          <p:txBody>
            <a:bodyPr/>
            <a:lstStyle/>
            <a:p>
              <a:endParaRPr lang="pt-BR"/>
            </a:p>
          </p:txBody>
        </p:sp>
        <p:sp>
          <p:nvSpPr>
            <p:cNvPr id="64541" name="Freeform 40"/>
            <p:cNvSpPr>
              <a:spLocks/>
            </p:cNvSpPr>
            <p:nvPr/>
          </p:nvSpPr>
          <p:spPr bwMode="auto">
            <a:xfrm>
              <a:off x="3284" y="1515"/>
              <a:ext cx="1921" cy="247"/>
            </a:xfrm>
            <a:custGeom>
              <a:avLst/>
              <a:gdLst>
                <a:gd name="T0" fmla="*/ 0 w 374"/>
                <a:gd name="T1" fmla="*/ 2147483647 h 48"/>
                <a:gd name="T2" fmla="*/ 2147483647 w 374"/>
                <a:gd name="T3" fmla="*/ 2147483647 h 48"/>
                <a:gd name="T4" fmla="*/ 2147483647 w 374"/>
                <a:gd name="T5" fmla="*/ 0 h 48"/>
                <a:gd name="T6" fmla="*/ 0 60000 65536"/>
                <a:gd name="T7" fmla="*/ 0 60000 65536"/>
                <a:gd name="T8" fmla="*/ 0 60000 65536"/>
                <a:gd name="T9" fmla="*/ 0 w 374"/>
                <a:gd name="T10" fmla="*/ 0 h 48"/>
                <a:gd name="T11" fmla="*/ 374 w 374"/>
                <a:gd name="T12" fmla="*/ 48 h 48"/>
              </a:gdLst>
              <a:ahLst/>
              <a:cxnLst>
                <a:cxn ang="T6">
                  <a:pos x="T0" y="T1"/>
                </a:cxn>
                <a:cxn ang="T7">
                  <a:pos x="T2" y="T3"/>
                </a:cxn>
                <a:cxn ang="T8">
                  <a:pos x="T4" y="T5"/>
                </a:cxn>
              </a:cxnLst>
              <a:rect l="T9" t="T10" r="T11" b="T12"/>
              <a:pathLst>
                <a:path w="374" h="48">
                  <a:moveTo>
                    <a:pt x="0" y="19"/>
                  </a:moveTo>
                  <a:lnTo>
                    <a:pt x="187" y="48"/>
                  </a:lnTo>
                  <a:lnTo>
                    <a:pt x="374" y="0"/>
                  </a:lnTo>
                </a:path>
              </a:pathLst>
            </a:custGeom>
            <a:noFill/>
            <a:ln w="15875">
              <a:solidFill>
                <a:srgbClr val="000000"/>
              </a:solidFill>
              <a:prstDash val="solid"/>
              <a:round/>
              <a:headEnd/>
              <a:tailEnd/>
            </a:ln>
          </p:spPr>
          <p:txBody>
            <a:bodyPr/>
            <a:lstStyle/>
            <a:p>
              <a:endParaRPr lang="pt-BR"/>
            </a:p>
          </p:txBody>
        </p:sp>
        <p:sp>
          <p:nvSpPr>
            <p:cNvPr id="64542" name="Freeform 41"/>
            <p:cNvSpPr>
              <a:spLocks/>
            </p:cNvSpPr>
            <p:nvPr/>
          </p:nvSpPr>
          <p:spPr bwMode="auto">
            <a:xfrm>
              <a:off x="3284" y="1654"/>
              <a:ext cx="1921" cy="586"/>
            </a:xfrm>
            <a:custGeom>
              <a:avLst/>
              <a:gdLst>
                <a:gd name="T0" fmla="*/ 0 w 374"/>
                <a:gd name="T1" fmla="*/ 0 h 114"/>
                <a:gd name="T2" fmla="*/ 2147483647 w 374"/>
                <a:gd name="T3" fmla="*/ 2147483647 h 114"/>
                <a:gd name="T4" fmla="*/ 2147483647 w 374"/>
                <a:gd name="T5" fmla="*/ 2147483647 h 114"/>
                <a:gd name="T6" fmla="*/ 0 60000 65536"/>
                <a:gd name="T7" fmla="*/ 0 60000 65536"/>
                <a:gd name="T8" fmla="*/ 0 60000 65536"/>
                <a:gd name="T9" fmla="*/ 0 w 374"/>
                <a:gd name="T10" fmla="*/ 0 h 114"/>
                <a:gd name="T11" fmla="*/ 374 w 374"/>
                <a:gd name="T12" fmla="*/ 114 h 114"/>
              </a:gdLst>
              <a:ahLst/>
              <a:cxnLst>
                <a:cxn ang="T6">
                  <a:pos x="T0" y="T1"/>
                </a:cxn>
                <a:cxn ang="T7">
                  <a:pos x="T2" y="T3"/>
                </a:cxn>
                <a:cxn ang="T8">
                  <a:pos x="T4" y="T5"/>
                </a:cxn>
              </a:cxnLst>
              <a:rect l="T9" t="T10" r="T11" b="T12"/>
              <a:pathLst>
                <a:path w="374" h="114">
                  <a:moveTo>
                    <a:pt x="0" y="0"/>
                  </a:moveTo>
                  <a:lnTo>
                    <a:pt x="187" y="109"/>
                  </a:lnTo>
                  <a:lnTo>
                    <a:pt x="374" y="114"/>
                  </a:lnTo>
                </a:path>
              </a:pathLst>
            </a:custGeom>
            <a:noFill/>
            <a:ln w="15875">
              <a:solidFill>
                <a:srgbClr val="000000"/>
              </a:solidFill>
              <a:prstDash val="solid"/>
              <a:round/>
              <a:headEnd/>
              <a:tailEnd/>
            </a:ln>
          </p:spPr>
          <p:txBody>
            <a:bodyPr/>
            <a:lstStyle/>
            <a:p>
              <a:endParaRPr lang="pt-BR"/>
            </a:p>
          </p:txBody>
        </p:sp>
        <p:sp>
          <p:nvSpPr>
            <p:cNvPr id="64543" name="Freeform 42"/>
            <p:cNvSpPr>
              <a:spLocks/>
            </p:cNvSpPr>
            <p:nvPr/>
          </p:nvSpPr>
          <p:spPr bwMode="auto">
            <a:xfrm>
              <a:off x="3284" y="1556"/>
              <a:ext cx="1921" cy="411"/>
            </a:xfrm>
            <a:custGeom>
              <a:avLst/>
              <a:gdLst>
                <a:gd name="T0" fmla="*/ 0 w 374"/>
                <a:gd name="T1" fmla="*/ 0 h 80"/>
                <a:gd name="T2" fmla="*/ 2147483647 w 374"/>
                <a:gd name="T3" fmla="*/ 2147483647 h 80"/>
                <a:gd name="T4" fmla="*/ 2147483647 w 374"/>
                <a:gd name="T5" fmla="*/ 2147483647 h 80"/>
                <a:gd name="T6" fmla="*/ 0 60000 65536"/>
                <a:gd name="T7" fmla="*/ 0 60000 65536"/>
                <a:gd name="T8" fmla="*/ 0 60000 65536"/>
                <a:gd name="T9" fmla="*/ 0 w 374"/>
                <a:gd name="T10" fmla="*/ 0 h 80"/>
                <a:gd name="T11" fmla="*/ 374 w 374"/>
                <a:gd name="T12" fmla="*/ 80 h 80"/>
              </a:gdLst>
              <a:ahLst/>
              <a:cxnLst>
                <a:cxn ang="T6">
                  <a:pos x="T0" y="T1"/>
                </a:cxn>
                <a:cxn ang="T7">
                  <a:pos x="T2" y="T3"/>
                </a:cxn>
                <a:cxn ang="T8">
                  <a:pos x="T4" y="T5"/>
                </a:cxn>
              </a:cxnLst>
              <a:rect l="T9" t="T10" r="T11" b="T12"/>
              <a:pathLst>
                <a:path w="374" h="80">
                  <a:moveTo>
                    <a:pt x="0" y="0"/>
                  </a:moveTo>
                  <a:lnTo>
                    <a:pt x="187" y="35"/>
                  </a:lnTo>
                  <a:lnTo>
                    <a:pt x="374" y="80"/>
                  </a:lnTo>
                </a:path>
              </a:pathLst>
            </a:custGeom>
            <a:noFill/>
            <a:ln w="15875">
              <a:solidFill>
                <a:srgbClr val="000000"/>
              </a:solidFill>
              <a:prstDash val="solid"/>
              <a:round/>
              <a:headEnd/>
              <a:tailEnd/>
            </a:ln>
          </p:spPr>
          <p:txBody>
            <a:bodyPr/>
            <a:lstStyle/>
            <a:p>
              <a:endParaRPr lang="pt-BR"/>
            </a:p>
          </p:txBody>
        </p:sp>
        <p:sp>
          <p:nvSpPr>
            <p:cNvPr id="64544" name="Freeform 43"/>
            <p:cNvSpPr>
              <a:spLocks/>
            </p:cNvSpPr>
            <p:nvPr/>
          </p:nvSpPr>
          <p:spPr bwMode="auto">
            <a:xfrm>
              <a:off x="3284" y="1582"/>
              <a:ext cx="1921" cy="1233"/>
            </a:xfrm>
            <a:custGeom>
              <a:avLst/>
              <a:gdLst>
                <a:gd name="T0" fmla="*/ 0 w 374"/>
                <a:gd name="T1" fmla="*/ 0 h 240"/>
                <a:gd name="T2" fmla="*/ 2147483647 w 374"/>
                <a:gd name="T3" fmla="*/ 2147483647 h 240"/>
                <a:gd name="T4" fmla="*/ 2147483647 w 374"/>
                <a:gd name="T5" fmla="*/ 2147483647 h 240"/>
                <a:gd name="T6" fmla="*/ 0 60000 65536"/>
                <a:gd name="T7" fmla="*/ 0 60000 65536"/>
                <a:gd name="T8" fmla="*/ 0 60000 65536"/>
                <a:gd name="T9" fmla="*/ 0 w 374"/>
                <a:gd name="T10" fmla="*/ 0 h 240"/>
                <a:gd name="T11" fmla="*/ 374 w 374"/>
                <a:gd name="T12" fmla="*/ 240 h 240"/>
              </a:gdLst>
              <a:ahLst/>
              <a:cxnLst>
                <a:cxn ang="T6">
                  <a:pos x="T0" y="T1"/>
                </a:cxn>
                <a:cxn ang="T7">
                  <a:pos x="T2" y="T3"/>
                </a:cxn>
                <a:cxn ang="T8">
                  <a:pos x="T4" y="T5"/>
                </a:cxn>
              </a:cxnLst>
              <a:rect l="T9" t="T10" r="T11" b="T12"/>
              <a:pathLst>
                <a:path w="374" h="240">
                  <a:moveTo>
                    <a:pt x="0" y="0"/>
                  </a:moveTo>
                  <a:lnTo>
                    <a:pt x="187" y="126"/>
                  </a:lnTo>
                  <a:lnTo>
                    <a:pt x="374" y="240"/>
                  </a:lnTo>
                </a:path>
              </a:pathLst>
            </a:custGeom>
            <a:noFill/>
            <a:ln w="15875">
              <a:solidFill>
                <a:srgbClr val="000000"/>
              </a:solidFill>
              <a:prstDash val="solid"/>
              <a:round/>
              <a:headEnd/>
              <a:tailEnd/>
            </a:ln>
          </p:spPr>
          <p:txBody>
            <a:bodyPr/>
            <a:lstStyle/>
            <a:p>
              <a:endParaRPr lang="pt-BR"/>
            </a:p>
          </p:txBody>
        </p:sp>
        <p:sp>
          <p:nvSpPr>
            <p:cNvPr id="64545" name="Oval 44"/>
            <p:cNvSpPr>
              <a:spLocks noChangeArrowheads="1"/>
            </p:cNvSpPr>
            <p:nvPr/>
          </p:nvSpPr>
          <p:spPr bwMode="auto">
            <a:xfrm>
              <a:off x="3248" y="1577"/>
              <a:ext cx="67" cy="67"/>
            </a:xfrm>
            <a:prstGeom prst="ellipse">
              <a:avLst/>
            </a:prstGeom>
            <a:solidFill>
              <a:srgbClr val="FFFFFF"/>
            </a:solidFill>
            <a:ln w="7938">
              <a:solidFill>
                <a:srgbClr val="000000"/>
              </a:solidFill>
              <a:round/>
              <a:headEnd/>
              <a:tailEnd/>
            </a:ln>
          </p:spPr>
          <p:txBody>
            <a:bodyPr/>
            <a:lstStyle/>
            <a:p>
              <a:endParaRPr lang="pt-BR">
                <a:solidFill>
                  <a:srgbClr val="000000"/>
                </a:solidFill>
              </a:endParaRPr>
            </a:p>
          </p:txBody>
        </p:sp>
        <p:sp>
          <p:nvSpPr>
            <p:cNvPr id="64546" name="Oval 45"/>
            <p:cNvSpPr>
              <a:spLocks noChangeArrowheads="1"/>
            </p:cNvSpPr>
            <p:nvPr/>
          </p:nvSpPr>
          <p:spPr bwMode="auto">
            <a:xfrm>
              <a:off x="4208" y="1726"/>
              <a:ext cx="67" cy="67"/>
            </a:xfrm>
            <a:prstGeom prst="ellipse">
              <a:avLst/>
            </a:prstGeom>
            <a:solidFill>
              <a:srgbClr val="FFFFFF"/>
            </a:solidFill>
            <a:ln w="7938">
              <a:solidFill>
                <a:srgbClr val="000000"/>
              </a:solidFill>
              <a:round/>
              <a:headEnd/>
              <a:tailEnd/>
            </a:ln>
          </p:spPr>
          <p:txBody>
            <a:bodyPr/>
            <a:lstStyle/>
            <a:p>
              <a:endParaRPr lang="pt-BR">
                <a:solidFill>
                  <a:srgbClr val="000000"/>
                </a:solidFill>
              </a:endParaRPr>
            </a:p>
          </p:txBody>
        </p:sp>
        <p:sp>
          <p:nvSpPr>
            <p:cNvPr id="64547" name="Oval 46"/>
            <p:cNvSpPr>
              <a:spLocks noChangeArrowheads="1"/>
            </p:cNvSpPr>
            <p:nvPr/>
          </p:nvSpPr>
          <p:spPr bwMode="auto">
            <a:xfrm>
              <a:off x="5169" y="1479"/>
              <a:ext cx="67" cy="67"/>
            </a:xfrm>
            <a:prstGeom prst="ellipse">
              <a:avLst/>
            </a:prstGeom>
            <a:solidFill>
              <a:srgbClr val="FFFFFF"/>
            </a:solidFill>
            <a:ln w="7938">
              <a:solidFill>
                <a:srgbClr val="000000"/>
              </a:solidFill>
              <a:round/>
              <a:headEnd/>
              <a:tailEnd/>
            </a:ln>
          </p:spPr>
          <p:txBody>
            <a:bodyPr/>
            <a:lstStyle/>
            <a:p>
              <a:endParaRPr lang="pt-BR">
                <a:solidFill>
                  <a:srgbClr val="000000"/>
                </a:solidFill>
              </a:endParaRPr>
            </a:p>
          </p:txBody>
        </p:sp>
        <p:sp>
          <p:nvSpPr>
            <p:cNvPr id="64548" name="Freeform 47"/>
            <p:cNvSpPr>
              <a:spLocks/>
            </p:cNvSpPr>
            <p:nvPr/>
          </p:nvSpPr>
          <p:spPr bwMode="auto">
            <a:xfrm>
              <a:off x="3248" y="1618"/>
              <a:ext cx="72" cy="72"/>
            </a:xfrm>
            <a:custGeom>
              <a:avLst/>
              <a:gdLst>
                <a:gd name="T0" fmla="*/ 36 w 72"/>
                <a:gd name="T1" fmla="*/ 0 h 72"/>
                <a:gd name="T2" fmla="*/ 72 w 72"/>
                <a:gd name="T3" fmla="*/ 72 h 72"/>
                <a:gd name="T4" fmla="*/ 0 w 72"/>
                <a:gd name="T5" fmla="*/ 72 h 72"/>
                <a:gd name="T6" fmla="*/ 36 w 72"/>
                <a:gd name="T7" fmla="*/ 0 h 72"/>
                <a:gd name="T8" fmla="*/ 0 60000 65536"/>
                <a:gd name="T9" fmla="*/ 0 60000 65536"/>
                <a:gd name="T10" fmla="*/ 0 60000 65536"/>
                <a:gd name="T11" fmla="*/ 0 60000 65536"/>
                <a:gd name="T12" fmla="*/ 0 w 72"/>
                <a:gd name="T13" fmla="*/ 0 h 72"/>
                <a:gd name="T14" fmla="*/ 72 w 72"/>
                <a:gd name="T15" fmla="*/ 72 h 72"/>
              </a:gdLst>
              <a:ahLst/>
              <a:cxnLst>
                <a:cxn ang="T8">
                  <a:pos x="T0" y="T1"/>
                </a:cxn>
                <a:cxn ang="T9">
                  <a:pos x="T2" y="T3"/>
                </a:cxn>
                <a:cxn ang="T10">
                  <a:pos x="T4" y="T5"/>
                </a:cxn>
                <a:cxn ang="T11">
                  <a:pos x="T6" y="T7"/>
                </a:cxn>
              </a:cxnLst>
              <a:rect l="T12" t="T13" r="T14" b="T15"/>
              <a:pathLst>
                <a:path w="72" h="72">
                  <a:moveTo>
                    <a:pt x="36" y="0"/>
                  </a:moveTo>
                  <a:lnTo>
                    <a:pt x="72" y="72"/>
                  </a:lnTo>
                  <a:lnTo>
                    <a:pt x="0" y="72"/>
                  </a:lnTo>
                  <a:lnTo>
                    <a:pt x="36" y="0"/>
                  </a:lnTo>
                  <a:close/>
                </a:path>
              </a:pathLst>
            </a:custGeom>
            <a:solidFill>
              <a:srgbClr val="000000"/>
            </a:solidFill>
            <a:ln w="7938">
              <a:solidFill>
                <a:srgbClr val="000000"/>
              </a:solidFill>
              <a:prstDash val="solid"/>
              <a:round/>
              <a:headEnd/>
              <a:tailEnd/>
            </a:ln>
          </p:spPr>
          <p:txBody>
            <a:bodyPr/>
            <a:lstStyle/>
            <a:p>
              <a:endParaRPr lang="pt-BR"/>
            </a:p>
          </p:txBody>
        </p:sp>
        <p:sp>
          <p:nvSpPr>
            <p:cNvPr id="64549" name="Freeform 48"/>
            <p:cNvSpPr>
              <a:spLocks/>
            </p:cNvSpPr>
            <p:nvPr/>
          </p:nvSpPr>
          <p:spPr bwMode="auto">
            <a:xfrm>
              <a:off x="4208" y="2178"/>
              <a:ext cx="72" cy="72"/>
            </a:xfrm>
            <a:custGeom>
              <a:avLst/>
              <a:gdLst>
                <a:gd name="T0" fmla="*/ 36 w 72"/>
                <a:gd name="T1" fmla="*/ 0 h 72"/>
                <a:gd name="T2" fmla="*/ 72 w 72"/>
                <a:gd name="T3" fmla="*/ 72 h 72"/>
                <a:gd name="T4" fmla="*/ 0 w 72"/>
                <a:gd name="T5" fmla="*/ 72 h 72"/>
                <a:gd name="T6" fmla="*/ 36 w 72"/>
                <a:gd name="T7" fmla="*/ 0 h 72"/>
                <a:gd name="T8" fmla="*/ 0 60000 65536"/>
                <a:gd name="T9" fmla="*/ 0 60000 65536"/>
                <a:gd name="T10" fmla="*/ 0 60000 65536"/>
                <a:gd name="T11" fmla="*/ 0 60000 65536"/>
                <a:gd name="T12" fmla="*/ 0 w 72"/>
                <a:gd name="T13" fmla="*/ 0 h 72"/>
                <a:gd name="T14" fmla="*/ 72 w 72"/>
                <a:gd name="T15" fmla="*/ 72 h 72"/>
              </a:gdLst>
              <a:ahLst/>
              <a:cxnLst>
                <a:cxn ang="T8">
                  <a:pos x="T0" y="T1"/>
                </a:cxn>
                <a:cxn ang="T9">
                  <a:pos x="T2" y="T3"/>
                </a:cxn>
                <a:cxn ang="T10">
                  <a:pos x="T4" y="T5"/>
                </a:cxn>
                <a:cxn ang="T11">
                  <a:pos x="T6" y="T7"/>
                </a:cxn>
              </a:cxnLst>
              <a:rect l="T12" t="T13" r="T14" b="T15"/>
              <a:pathLst>
                <a:path w="72" h="72">
                  <a:moveTo>
                    <a:pt x="36" y="0"/>
                  </a:moveTo>
                  <a:lnTo>
                    <a:pt x="72" y="72"/>
                  </a:lnTo>
                  <a:lnTo>
                    <a:pt x="0" y="72"/>
                  </a:lnTo>
                  <a:lnTo>
                    <a:pt x="36" y="0"/>
                  </a:lnTo>
                  <a:close/>
                </a:path>
              </a:pathLst>
            </a:custGeom>
            <a:solidFill>
              <a:srgbClr val="000000"/>
            </a:solidFill>
            <a:ln w="7938">
              <a:solidFill>
                <a:srgbClr val="000000"/>
              </a:solidFill>
              <a:prstDash val="solid"/>
              <a:round/>
              <a:headEnd/>
              <a:tailEnd/>
            </a:ln>
          </p:spPr>
          <p:txBody>
            <a:bodyPr/>
            <a:lstStyle/>
            <a:p>
              <a:endParaRPr lang="pt-BR"/>
            </a:p>
          </p:txBody>
        </p:sp>
        <p:sp>
          <p:nvSpPr>
            <p:cNvPr id="64550" name="Freeform 49"/>
            <p:cNvSpPr>
              <a:spLocks/>
            </p:cNvSpPr>
            <p:nvPr/>
          </p:nvSpPr>
          <p:spPr bwMode="auto">
            <a:xfrm>
              <a:off x="5169" y="2204"/>
              <a:ext cx="72" cy="72"/>
            </a:xfrm>
            <a:custGeom>
              <a:avLst/>
              <a:gdLst>
                <a:gd name="T0" fmla="*/ 36 w 72"/>
                <a:gd name="T1" fmla="*/ 0 h 72"/>
                <a:gd name="T2" fmla="*/ 72 w 72"/>
                <a:gd name="T3" fmla="*/ 72 h 72"/>
                <a:gd name="T4" fmla="*/ 0 w 72"/>
                <a:gd name="T5" fmla="*/ 72 h 72"/>
                <a:gd name="T6" fmla="*/ 36 w 72"/>
                <a:gd name="T7" fmla="*/ 0 h 72"/>
                <a:gd name="T8" fmla="*/ 0 60000 65536"/>
                <a:gd name="T9" fmla="*/ 0 60000 65536"/>
                <a:gd name="T10" fmla="*/ 0 60000 65536"/>
                <a:gd name="T11" fmla="*/ 0 60000 65536"/>
                <a:gd name="T12" fmla="*/ 0 w 72"/>
                <a:gd name="T13" fmla="*/ 0 h 72"/>
                <a:gd name="T14" fmla="*/ 72 w 72"/>
                <a:gd name="T15" fmla="*/ 72 h 72"/>
              </a:gdLst>
              <a:ahLst/>
              <a:cxnLst>
                <a:cxn ang="T8">
                  <a:pos x="T0" y="T1"/>
                </a:cxn>
                <a:cxn ang="T9">
                  <a:pos x="T2" y="T3"/>
                </a:cxn>
                <a:cxn ang="T10">
                  <a:pos x="T4" y="T5"/>
                </a:cxn>
                <a:cxn ang="T11">
                  <a:pos x="T6" y="T7"/>
                </a:cxn>
              </a:cxnLst>
              <a:rect l="T12" t="T13" r="T14" b="T15"/>
              <a:pathLst>
                <a:path w="72" h="72">
                  <a:moveTo>
                    <a:pt x="36" y="0"/>
                  </a:moveTo>
                  <a:lnTo>
                    <a:pt x="72" y="72"/>
                  </a:lnTo>
                  <a:lnTo>
                    <a:pt x="0" y="72"/>
                  </a:lnTo>
                  <a:lnTo>
                    <a:pt x="36" y="0"/>
                  </a:lnTo>
                  <a:close/>
                </a:path>
              </a:pathLst>
            </a:custGeom>
            <a:solidFill>
              <a:srgbClr val="000000"/>
            </a:solidFill>
            <a:ln w="7938">
              <a:solidFill>
                <a:srgbClr val="000000"/>
              </a:solidFill>
              <a:prstDash val="solid"/>
              <a:round/>
              <a:headEnd/>
              <a:tailEnd/>
            </a:ln>
          </p:spPr>
          <p:txBody>
            <a:bodyPr/>
            <a:lstStyle/>
            <a:p>
              <a:endParaRPr lang="pt-BR"/>
            </a:p>
          </p:txBody>
        </p:sp>
        <p:sp>
          <p:nvSpPr>
            <p:cNvPr id="64551" name="Oval 50"/>
            <p:cNvSpPr>
              <a:spLocks noChangeArrowheads="1"/>
            </p:cNvSpPr>
            <p:nvPr/>
          </p:nvSpPr>
          <p:spPr bwMode="auto">
            <a:xfrm>
              <a:off x="3248" y="1520"/>
              <a:ext cx="67" cy="67"/>
            </a:xfrm>
            <a:prstGeom prst="ellipse">
              <a:avLst/>
            </a:prstGeom>
            <a:solidFill>
              <a:srgbClr val="000000"/>
            </a:solidFill>
            <a:ln w="7938">
              <a:solidFill>
                <a:srgbClr val="000000"/>
              </a:solidFill>
              <a:round/>
              <a:headEnd/>
              <a:tailEnd/>
            </a:ln>
          </p:spPr>
          <p:txBody>
            <a:bodyPr/>
            <a:lstStyle/>
            <a:p>
              <a:endParaRPr lang="pt-BR">
                <a:solidFill>
                  <a:srgbClr val="000000"/>
                </a:solidFill>
              </a:endParaRPr>
            </a:p>
          </p:txBody>
        </p:sp>
        <p:sp>
          <p:nvSpPr>
            <p:cNvPr id="64552" name="Oval 51"/>
            <p:cNvSpPr>
              <a:spLocks noChangeArrowheads="1"/>
            </p:cNvSpPr>
            <p:nvPr/>
          </p:nvSpPr>
          <p:spPr bwMode="auto">
            <a:xfrm>
              <a:off x="4208" y="1700"/>
              <a:ext cx="67" cy="67"/>
            </a:xfrm>
            <a:prstGeom prst="ellipse">
              <a:avLst/>
            </a:prstGeom>
            <a:solidFill>
              <a:srgbClr val="000000"/>
            </a:solidFill>
            <a:ln w="7938">
              <a:solidFill>
                <a:srgbClr val="000000"/>
              </a:solidFill>
              <a:round/>
              <a:headEnd/>
              <a:tailEnd/>
            </a:ln>
          </p:spPr>
          <p:txBody>
            <a:bodyPr/>
            <a:lstStyle/>
            <a:p>
              <a:endParaRPr lang="pt-BR">
                <a:solidFill>
                  <a:srgbClr val="000000"/>
                </a:solidFill>
              </a:endParaRPr>
            </a:p>
          </p:txBody>
        </p:sp>
        <p:sp>
          <p:nvSpPr>
            <p:cNvPr id="64553" name="Oval 52"/>
            <p:cNvSpPr>
              <a:spLocks noChangeArrowheads="1"/>
            </p:cNvSpPr>
            <p:nvPr/>
          </p:nvSpPr>
          <p:spPr bwMode="auto">
            <a:xfrm>
              <a:off x="5169" y="1931"/>
              <a:ext cx="67" cy="67"/>
            </a:xfrm>
            <a:prstGeom prst="ellipse">
              <a:avLst/>
            </a:prstGeom>
            <a:solidFill>
              <a:srgbClr val="000000"/>
            </a:solidFill>
            <a:ln w="7938">
              <a:solidFill>
                <a:srgbClr val="000000"/>
              </a:solidFill>
              <a:round/>
              <a:headEnd/>
              <a:tailEnd/>
            </a:ln>
          </p:spPr>
          <p:txBody>
            <a:bodyPr/>
            <a:lstStyle/>
            <a:p>
              <a:endParaRPr lang="pt-BR">
                <a:solidFill>
                  <a:srgbClr val="000000"/>
                </a:solidFill>
              </a:endParaRPr>
            </a:p>
          </p:txBody>
        </p:sp>
        <p:sp>
          <p:nvSpPr>
            <p:cNvPr id="64554" name="Rectangle 53"/>
            <p:cNvSpPr>
              <a:spLocks noChangeArrowheads="1"/>
            </p:cNvSpPr>
            <p:nvPr/>
          </p:nvSpPr>
          <p:spPr bwMode="auto">
            <a:xfrm>
              <a:off x="3248" y="1546"/>
              <a:ext cx="67" cy="67"/>
            </a:xfrm>
            <a:prstGeom prst="rect">
              <a:avLst/>
            </a:prstGeom>
            <a:solidFill>
              <a:srgbClr val="000000"/>
            </a:solidFill>
            <a:ln w="7938">
              <a:solidFill>
                <a:srgbClr val="000000"/>
              </a:solidFill>
              <a:miter lim="800000"/>
              <a:headEnd/>
              <a:tailEnd/>
            </a:ln>
          </p:spPr>
          <p:txBody>
            <a:bodyPr/>
            <a:lstStyle/>
            <a:p>
              <a:endParaRPr lang="pt-BR">
                <a:solidFill>
                  <a:srgbClr val="000000"/>
                </a:solidFill>
              </a:endParaRPr>
            </a:p>
          </p:txBody>
        </p:sp>
        <p:sp>
          <p:nvSpPr>
            <p:cNvPr id="64555" name="Rectangle 54"/>
            <p:cNvSpPr>
              <a:spLocks noChangeArrowheads="1"/>
            </p:cNvSpPr>
            <p:nvPr/>
          </p:nvSpPr>
          <p:spPr bwMode="auto">
            <a:xfrm>
              <a:off x="4208" y="2194"/>
              <a:ext cx="67" cy="66"/>
            </a:xfrm>
            <a:prstGeom prst="rect">
              <a:avLst/>
            </a:prstGeom>
            <a:solidFill>
              <a:srgbClr val="000000"/>
            </a:solidFill>
            <a:ln w="7938">
              <a:solidFill>
                <a:srgbClr val="000000"/>
              </a:solidFill>
              <a:miter lim="800000"/>
              <a:headEnd/>
              <a:tailEnd/>
            </a:ln>
          </p:spPr>
          <p:txBody>
            <a:bodyPr/>
            <a:lstStyle/>
            <a:p>
              <a:endParaRPr lang="pt-BR">
                <a:solidFill>
                  <a:srgbClr val="000000"/>
                </a:solidFill>
              </a:endParaRPr>
            </a:p>
          </p:txBody>
        </p:sp>
        <p:sp>
          <p:nvSpPr>
            <p:cNvPr id="64556" name="Rectangle 55"/>
            <p:cNvSpPr>
              <a:spLocks noChangeArrowheads="1"/>
            </p:cNvSpPr>
            <p:nvPr/>
          </p:nvSpPr>
          <p:spPr bwMode="auto">
            <a:xfrm>
              <a:off x="5169" y="2779"/>
              <a:ext cx="67" cy="67"/>
            </a:xfrm>
            <a:prstGeom prst="rect">
              <a:avLst/>
            </a:prstGeom>
            <a:solidFill>
              <a:srgbClr val="000000"/>
            </a:solidFill>
            <a:ln w="7938">
              <a:solidFill>
                <a:srgbClr val="000000"/>
              </a:solidFill>
              <a:miter lim="800000"/>
              <a:headEnd/>
              <a:tailEnd/>
            </a:ln>
          </p:spPr>
          <p:txBody>
            <a:bodyPr/>
            <a:lstStyle/>
            <a:p>
              <a:endParaRPr lang="pt-BR">
                <a:solidFill>
                  <a:srgbClr val="000000"/>
                </a:solidFill>
              </a:endParaRPr>
            </a:p>
          </p:txBody>
        </p:sp>
        <p:sp>
          <p:nvSpPr>
            <p:cNvPr id="64557" name="Rectangle 56"/>
            <p:cNvSpPr>
              <a:spLocks noChangeArrowheads="1"/>
            </p:cNvSpPr>
            <p:nvPr/>
          </p:nvSpPr>
          <p:spPr bwMode="auto">
            <a:xfrm>
              <a:off x="2587" y="2959"/>
              <a:ext cx="146" cy="126"/>
            </a:xfrm>
            <a:prstGeom prst="rect">
              <a:avLst/>
            </a:prstGeom>
            <a:noFill/>
            <a:ln w="9525">
              <a:noFill/>
              <a:miter lim="800000"/>
              <a:headEnd/>
              <a:tailEnd/>
            </a:ln>
          </p:spPr>
          <p:txBody>
            <a:bodyPr wrap="none" lIns="0" tIns="0" rIns="0" bIns="0">
              <a:spAutoFit/>
            </a:bodyPr>
            <a:lstStyle/>
            <a:p>
              <a:r>
                <a:rPr lang="pt-BR" sz="1300" b="1">
                  <a:solidFill>
                    <a:srgbClr val="000000"/>
                  </a:solidFill>
                </a:rPr>
                <a:t>6,4</a:t>
              </a:r>
            </a:p>
          </p:txBody>
        </p:sp>
        <p:sp>
          <p:nvSpPr>
            <p:cNvPr id="64558" name="Rectangle 57"/>
            <p:cNvSpPr>
              <a:spLocks noChangeArrowheads="1"/>
            </p:cNvSpPr>
            <p:nvPr/>
          </p:nvSpPr>
          <p:spPr bwMode="auto">
            <a:xfrm>
              <a:off x="2587" y="2687"/>
              <a:ext cx="146" cy="126"/>
            </a:xfrm>
            <a:prstGeom prst="rect">
              <a:avLst/>
            </a:prstGeom>
            <a:noFill/>
            <a:ln w="9525">
              <a:noFill/>
              <a:miter lim="800000"/>
              <a:headEnd/>
              <a:tailEnd/>
            </a:ln>
          </p:spPr>
          <p:txBody>
            <a:bodyPr wrap="none" lIns="0" tIns="0" rIns="0" bIns="0">
              <a:spAutoFit/>
            </a:bodyPr>
            <a:lstStyle/>
            <a:p>
              <a:r>
                <a:rPr lang="pt-BR" sz="1300" b="1">
                  <a:solidFill>
                    <a:srgbClr val="000000"/>
                  </a:solidFill>
                </a:rPr>
                <a:t>6,6</a:t>
              </a:r>
            </a:p>
          </p:txBody>
        </p:sp>
        <p:sp>
          <p:nvSpPr>
            <p:cNvPr id="64559" name="Rectangle 58"/>
            <p:cNvSpPr>
              <a:spLocks noChangeArrowheads="1"/>
            </p:cNvSpPr>
            <p:nvPr/>
          </p:nvSpPr>
          <p:spPr bwMode="auto">
            <a:xfrm>
              <a:off x="2587" y="2409"/>
              <a:ext cx="146" cy="126"/>
            </a:xfrm>
            <a:prstGeom prst="rect">
              <a:avLst/>
            </a:prstGeom>
            <a:noFill/>
            <a:ln w="9525">
              <a:noFill/>
              <a:miter lim="800000"/>
              <a:headEnd/>
              <a:tailEnd/>
            </a:ln>
          </p:spPr>
          <p:txBody>
            <a:bodyPr wrap="none" lIns="0" tIns="0" rIns="0" bIns="0">
              <a:spAutoFit/>
            </a:bodyPr>
            <a:lstStyle/>
            <a:p>
              <a:r>
                <a:rPr lang="pt-BR" sz="1300" b="1">
                  <a:solidFill>
                    <a:srgbClr val="000000"/>
                  </a:solidFill>
                </a:rPr>
                <a:t>6,8</a:t>
              </a:r>
            </a:p>
          </p:txBody>
        </p:sp>
        <p:sp>
          <p:nvSpPr>
            <p:cNvPr id="64560" name="Rectangle 59"/>
            <p:cNvSpPr>
              <a:spLocks noChangeArrowheads="1"/>
            </p:cNvSpPr>
            <p:nvPr/>
          </p:nvSpPr>
          <p:spPr bwMode="auto">
            <a:xfrm>
              <a:off x="2680" y="2137"/>
              <a:ext cx="59" cy="126"/>
            </a:xfrm>
            <a:prstGeom prst="rect">
              <a:avLst/>
            </a:prstGeom>
            <a:noFill/>
            <a:ln w="9525">
              <a:noFill/>
              <a:miter lim="800000"/>
              <a:headEnd/>
              <a:tailEnd/>
            </a:ln>
          </p:spPr>
          <p:txBody>
            <a:bodyPr wrap="none" lIns="0" tIns="0" rIns="0" bIns="0">
              <a:spAutoFit/>
            </a:bodyPr>
            <a:lstStyle/>
            <a:p>
              <a:r>
                <a:rPr lang="pt-BR" sz="1300" b="1">
                  <a:solidFill>
                    <a:srgbClr val="000000"/>
                  </a:solidFill>
                </a:rPr>
                <a:t>7</a:t>
              </a:r>
            </a:p>
          </p:txBody>
        </p:sp>
        <p:sp>
          <p:nvSpPr>
            <p:cNvPr id="64561" name="Rectangle 60"/>
            <p:cNvSpPr>
              <a:spLocks noChangeArrowheads="1"/>
            </p:cNvSpPr>
            <p:nvPr/>
          </p:nvSpPr>
          <p:spPr bwMode="auto">
            <a:xfrm>
              <a:off x="2587" y="1865"/>
              <a:ext cx="146" cy="126"/>
            </a:xfrm>
            <a:prstGeom prst="rect">
              <a:avLst/>
            </a:prstGeom>
            <a:noFill/>
            <a:ln w="9525">
              <a:noFill/>
              <a:miter lim="800000"/>
              <a:headEnd/>
              <a:tailEnd/>
            </a:ln>
          </p:spPr>
          <p:txBody>
            <a:bodyPr wrap="none" lIns="0" tIns="0" rIns="0" bIns="0">
              <a:spAutoFit/>
            </a:bodyPr>
            <a:lstStyle/>
            <a:p>
              <a:r>
                <a:rPr lang="pt-BR" sz="1300" b="1">
                  <a:solidFill>
                    <a:srgbClr val="000000"/>
                  </a:solidFill>
                </a:rPr>
                <a:t>7,2</a:t>
              </a:r>
            </a:p>
          </p:txBody>
        </p:sp>
        <p:sp>
          <p:nvSpPr>
            <p:cNvPr id="64562" name="Rectangle 61"/>
            <p:cNvSpPr>
              <a:spLocks noChangeArrowheads="1"/>
            </p:cNvSpPr>
            <p:nvPr/>
          </p:nvSpPr>
          <p:spPr bwMode="auto">
            <a:xfrm>
              <a:off x="2587" y="1587"/>
              <a:ext cx="146" cy="126"/>
            </a:xfrm>
            <a:prstGeom prst="rect">
              <a:avLst/>
            </a:prstGeom>
            <a:noFill/>
            <a:ln w="9525">
              <a:noFill/>
              <a:miter lim="800000"/>
              <a:headEnd/>
              <a:tailEnd/>
            </a:ln>
          </p:spPr>
          <p:txBody>
            <a:bodyPr wrap="none" lIns="0" tIns="0" rIns="0" bIns="0">
              <a:spAutoFit/>
            </a:bodyPr>
            <a:lstStyle/>
            <a:p>
              <a:r>
                <a:rPr lang="pt-BR" sz="1300" b="1">
                  <a:solidFill>
                    <a:srgbClr val="000000"/>
                  </a:solidFill>
                </a:rPr>
                <a:t>7,4</a:t>
              </a:r>
            </a:p>
          </p:txBody>
        </p:sp>
        <p:sp>
          <p:nvSpPr>
            <p:cNvPr id="64563" name="Rectangle 62"/>
            <p:cNvSpPr>
              <a:spLocks noChangeArrowheads="1"/>
            </p:cNvSpPr>
            <p:nvPr/>
          </p:nvSpPr>
          <p:spPr bwMode="auto">
            <a:xfrm>
              <a:off x="2587" y="1315"/>
              <a:ext cx="146" cy="126"/>
            </a:xfrm>
            <a:prstGeom prst="rect">
              <a:avLst/>
            </a:prstGeom>
            <a:noFill/>
            <a:ln w="9525">
              <a:noFill/>
              <a:miter lim="800000"/>
              <a:headEnd/>
              <a:tailEnd/>
            </a:ln>
          </p:spPr>
          <p:txBody>
            <a:bodyPr wrap="none" lIns="0" tIns="0" rIns="0" bIns="0">
              <a:spAutoFit/>
            </a:bodyPr>
            <a:lstStyle/>
            <a:p>
              <a:r>
                <a:rPr lang="pt-BR" sz="1300" b="1">
                  <a:solidFill>
                    <a:srgbClr val="000000"/>
                  </a:solidFill>
                </a:rPr>
                <a:t>7,6</a:t>
              </a:r>
            </a:p>
          </p:txBody>
        </p:sp>
        <p:sp>
          <p:nvSpPr>
            <p:cNvPr id="64564" name="Rectangle 63"/>
            <p:cNvSpPr>
              <a:spLocks noChangeArrowheads="1"/>
            </p:cNvSpPr>
            <p:nvPr/>
          </p:nvSpPr>
          <p:spPr bwMode="auto">
            <a:xfrm>
              <a:off x="3062" y="3113"/>
              <a:ext cx="499" cy="145"/>
            </a:xfrm>
            <a:prstGeom prst="rect">
              <a:avLst/>
            </a:prstGeom>
            <a:noFill/>
            <a:ln w="9525">
              <a:noFill/>
              <a:miter lim="800000"/>
              <a:headEnd/>
              <a:tailEnd/>
            </a:ln>
          </p:spPr>
          <p:txBody>
            <a:bodyPr wrap="none" lIns="0" tIns="0" rIns="0" bIns="0">
              <a:spAutoFit/>
            </a:bodyPr>
            <a:lstStyle/>
            <a:p>
              <a:r>
                <a:rPr lang="pt-BR" sz="1500" b="1">
                  <a:solidFill>
                    <a:srgbClr val="000000"/>
                  </a:solidFill>
                </a:rPr>
                <a:t>Baseline</a:t>
              </a:r>
            </a:p>
          </p:txBody>
        </p:sp>
        <p:sp>
          <p:nvSpPr>
            <p:cNvPr id="64565" name="Rectangle 64"/>
            <p:cNvSpPr>
              <a:spLocks noChangeArrowheads="1"/>
            </p:cNvSpPr>
            <p:nvPr/>
          </p:nvSpPr>
          <p:spPr bwMode="auto">
            <a:xfrm>
              <a:off x="4111" y="3113"/>
              <a:ext cx="538" cy="145"/>
            </a:xfrm>
            <a:prstGeom prst="rect">
              <a:avLst/>
            </a:prstGeom>
            <a:noFill/>
            <a:ln w="9525">
              <a:noFill/>
              <a:miter lim="800000"/>
              <a:headEnd/>
              <a:tailEnd/>
            </a:ln>
          </p:spPr>
          <p:txBody>
            <a:bodyPr wrap="none" lIns="0" tIns="0" rIns="0" bIns="0">
              <a:spAutoFit/>
            </a:bodyPr>
            <a:lstStyle/>
            <a:p>
              <a:r>
                <a:rPr lang="pt-BR" sz="1500" b="1" dirty="0">
                  <a:solidFill>
                    <a:srgbClr val="000000"/>
                  </a:solidFill>
                </a:rPr>
                <a:t>3 </a:t>
              </a:r>
              <a:r>
                <a:rPr lang="pt-BR" sz="1500" b="1" dirty="0" err="1" smtClean="0">
                  <a:solidFill>
                    <a:srgbClr val="000000"/>
                  </a:solidFill>
                </a:rPr>
                <a:t>months</a:t>
              </a:r>
              <a:endParaRPr lang="pt-BR" sz="1500" b="1" dirty="0">
                <a:solidFill>
                  <a:srgbClr val="000000"/>
                </a:solidFill>
              </a:endParaRPr>
            </a:p>
          </p:txBody>
        </p:sp>
        <p:sp>
          <p:nvSpPr>
            <p:cNvPr id="64566" name="Rectangle 65"/>
            <p:cNvSpPr>
              <a:spLocks noChangeArrowheads="1"/>
            </p:cNvSpPr>
            <p:nvPr/>
          </p:nvSpPr>
          <p:spPr bwMode="auto">
            <a:xfrm>
              <a:off x="5064" y="3113"/>
              <a:ext cx="538" cy="145"/>
            </a:xfrm>
            <a:prstGeom prst="rect">
              <a:avLst/>
            </a:prstGeom>
            <a:noFill/>
            <a:ln w="9525">
              <a:noFill/>
              <a:miter lim="800000"/>
              <a:headEnd/>
              <a:tailEnd/>
            </a:ln>
          </p:spPr>
          <p:txBody>
            <a:bodyPr wrap="none" lIns="0" tIns="0" rIns="0" bIns="0">
              <a:spAutoFit/>
            </a:bodyPr>
            <a:lstStyle/>
            <a:p>
              <a:r>
                <a:rPr lang="pt-BR" sz="1500" b="1" dirty="0">
                  <a:solidFill>
                    <a:srgbClr val="000000"/>
                  </a:solidFill>
                </a:rPr>
                <a:t>6 </a:t>
              </a:r>
              <a:r>
                <a:rPr lang="pt-BR" sz="1500" b="1" dirty="0" err="1" smtClean="0">
                  <a:solidFill>
                    <a:srgbClr val="000000"/>
                  </a:solidFill>
                </a:rPr>
                <a:t>months</a:t>
              </a:r>
              <a:endParaRPr lang="pt-BR" sz="1500" b="1" dirty="0">
                <a:solidFill>
                  <a:srgbClr val="000000"/>
                </a:solidFill>
              </a:endParaRPr>
            </a:p>
          </p:txBody>
        </p:sp>
      </p:grpSp>
      <p:sp>
        <p:nvSpPr>
          <p:cNvPr id="64516" name="CaixaDeTexto 4"/>
          <p:cNvSpPr txBox="1">
            <a:spLocks noChangeArrowheads="1"/>
          </p:cNvSpPr>
          <p:nvPr/>
        </p:nvSpPr>
        <p:spPr bwMode="auto">
          <a:xfrm>
            <a:off x="287338" y="138113"/>
            <a:ext cx="8532812" cy="615950"/>
          </a:xfrm>
          <a:prstGeom prst="rect">
            <a:avLst/>
          </a:prstGeom>
          <a:noFill/>
          <a:ln w="9525">
            <a:noFill/>
            <a:miter lim="800000"/>
            <a:headEnd/>
            <a:tailEnd/>
          </a:ln>
        </p:spPr>
        <p:txBody>
          <a:bodyPr>
            <a:spAutoFit/>
          </a:bodyPr>
          <a:lstStyle/>
          <a:p>
            <a:r>
              <a:rPr lang="pt-BR" sz="3400" b="1" dirty="0" smtClean="0">
                <a:solidFill>
                  <a:srgbClr val="1D408F"/>
                </a:solidFill>
              </a:rPr>
              <a:t>DARE </a:t>
            </a:r>
            <a:r>
              <a:rPr lang="pt-BR" sz="3400" b="1" dirty="0" err="1" smtClean="0">
                <a:solidFill>
                  <a:srgbClr val="1D408F"/>
                </a:solidFill>
              </a:rPr>
              <a:t>study</a:t>
            </a:r>
            <a:r>
              <a:rPr lang="pt-BR" sz="3400" b="1" dirty="0" smtClean="0">
                <a:solidFill>
                  <a:srgbClr val="1D408F"/>
                </a:solidFill>
              </a:rPr>
              <a:t> </a:t>
            </a:r>
            <a:endParaRPr lang="pt-BR" sz="3400" b="1" dirty="0">
              <a:solidFill>
                <a:srgbClr val="1D408F"/>
              </a:solidFill>
            </a:endParaRPr>
          </a:p>
        </p:txBody>
      </p:sp>
      <p:sp>
        <p:nvSpPr>
          <p:cNvPr id="57" name="Text Box 67"/>
          <p:cNvSpPr txBox="1">
            <a:spLocks noChangeArrowheads="1"/>
          </p:cNvSpPr>
          <p:nvPr/>
        </p:nvSpPr>
        <p:spPr bwMode="auto">
          <a:xfrm>
            <a:off x="406400" y="4656138"/>
            <a:ext cx="2652713" cy="1293812"/>
          </a:xfrm>
          <a:prstGeom prst="rect">
            <a:avLst/>
          </a:prstGeom>
          <a:solidFill>
            <a:srgbClr val="B7E0FF"/>
          </a:solidFill>
          <a:ln w="9525">
            <a:solidFill>
              <a:schemeClr val="tx1">
                <a:lumMod val="50000"/>
                <a:lumOff val="50000"/>
              </a:schemeClr>
            </a:solidFill>
            <a:miter lim="800000"/>
            <a:headEnd/>
            <a:tailEnd/>
          </a:ln>
        </p:spPr>
        <p:txBody>
          <a:bodyPr>
            <a:spAutoFit/>
          </a:bodyPr>
          <a:lstStyle/>
          <a:p>
            <a:pPr>
              <a:defRPr/>
            </a:pPr>
            <a:r>
              <a:rPr lang="pt-BR" sz="2600">
                <a:solidFill>
                  <a:srgbClr val="000000"/>
                </a:solidFill>
                <a:cs typeface="+mn-cs"/>
              </a:rPr>
              <a:t>A</a:t>
            </a:r>
            <a:r>
              <a:rPr lang="pt-BR" sz="2200">
                <a:solidFill>
                  <a:srgbClr val="000000"/>
                </a:solidFill>
                <a:cs typeface="+mn-cs"/>
              </a:rPr>
              <a:t>erobic</a:t>
            </a:r>
            <a:r>
              <a:rPr lang="pt-BR" sz="2200" b="1">
                <a:solidFill>
                  <a:srgbClr val="000000"/>
                </a:solidFill>
                <a:cs typeface="+mn-cs"/>
              </a:rPr>
              <a:t> 	   </a:t>
            </a:r>
            <a:r>
              <a:rPr lang="pt-BR" sz="2400" b="1">
                <a:solidFill>
                  <a:srgbClr val="000000"/>
                </a:solidFill>
                <a:cs typeface="+mn-cs"/>
              </a:rPr>
              <a:t>↓</a:t>
            </a:r>
          </a:p>
          <a:p>
            <a:pPr>
              <a:defRPr/>
            </a:pPr>
            <a:r>
              <a:rPr lang="pt-BR" sz="2600">
                <a:solidFill>
                  <a:srgbClr val="000000"/>
                </a:solidFill>
                <a:cs typeface="+mn-cs"/>
              </a:rPr>
              <a:t>R</a:t>
            </a:r>
            <a:r>
              <a:rPr lang="pt-BR" sz="2200">
                <a:solidFill>
                  <a:srgbClr val="000000"/>
                </a:solidFill>
                <a:cs typeface="+mn-cs"/>
              </a:rPr>
              <a:t>esistance </a:t>
            </a:r>
            <a:r>
              <a:rPr lang="pt-BR" sz="2200" b="1">
                <a:solidFill>
                  <a:srgbClr val="000000"/>
                </a:solidFill>
                <a:cs typeface="+mn-cs"/>
              </a:rPr>
              <a:t>	   </a:t>
            </a:r>
            <a:r>
              <a:rPr lang="pt-BR" sz="2400" b="1">
                <a:solidFill>
                  <a:srgbClr val="000000"/>
                </a:solidFill>
                <a:cs typeface="+mn-cs"/>
              </a:rPr>
              <a:t>↓</a:t>
            </a:r>
          </a:p>
          <a:p>
            <a:pPr>
              <a:defRPr/>
            </a:pPr>
            <a:r>
              <a:rPr lang="pt-BR" sz="2600">
                <a:solidFill>
                  <a:srgbClr val="000000"/>
                </a:solidFill>
                <a:cs typeface="+mn-cs"/>
              </a:rPr>
              <a:t>C</a:t>
            </a:r>
            <a:r>
              <a:rPr lang="pt-BR" sz="2200">
                <a:solidFill>
                  <a:srgbClr val="000000"/>
                </a:solidFill>
                <a:cs typeface="+mn-cs"/>
              </a:rPr>
              <a:t>ombined</a:t>
            </a:r>
            <a:r>
              <a:rPr lang="pt-BR" sz="2200" b="1">
                <a:solidFill>
                  <a:srgbClr val="000000"/>
                </a:solidFill>
                <a:cs typeface="+mn-cs"/>
              </a:rPr>
              <a:t> 	  </a:t>
            </a:r>
            <a:r>
              <a:rPr lang="pt-BR" sz="2400" b="1">
                <a:solidFill>
                  <a:srgbClr val="000000"/>
                </a:solidFill>
                <a:cs typeface="+mn-cs"/>
              </a:rPr>
              <a:t>↓↓</a:t>
            </a:r>
          </a:p>
        </p:txBody>
      </p:sp>
      <p:cxnSp>
        <p:nvCxnSpPr>
          <p:cNvPr id="55" name="Conector reto 54"/>
          <p:cNvCxnSpPr/>
          <p:nvPr/>
        </p:nvCxnSpPr>
        <p:spPr>
          <a:xfrm>
            <a:off x="250825" y="765175"/>
            <a:ext cx="51847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58" name="Picture 3"/>
          <p:cNvPicPr>
            <a:picLocks noChangeAspect="1" noChangeArrowheads="1"/>
          </p:cNvPicPr>
          <p:nvPr/>
        </p:nvPicPr>
        <p:blipFill>
          <a:blip r:embed="rId3" cstate="print">
            <a:lum contrast="10000"/>
          </a:blip>
          <a:srcRect/>
          <a:stretch>
            <a:fillRect/>
          </a:stretch>
        </p:blipFill>
        <p:spPr bwMode="auto">
          <a:xfrm>
            <a:off x="5670550" y="71438"/>
            <a:ext cx="3365500" cy="1701800"/>
          </a:xfrm>
          <a:prstGeom prst="rect">
            <a:avLst/>
          </a:prstGeom>
          <a:ln>
            <a:noFill/>
          </a:ln>
          <a:effectLst>
            <a:outerShdw blurRad="50800" dist="38100" dir="8100000" algn="tr" rotWithShape="0">
              <a:prstClr val="black">
                <a:alpha val="40000"/>
              </a:prstClr>
            </a:outerShdw>
          </a:effectLst>
        </p:spPr>
      </p:pic>
      <p:sp>
        <p:nvSpPr>
          <p:cNvPr id="64520" name="Text Box 7"/>
          <p:cNvSpPr txBox="1">
            <a:spLocks noChangeArrowheads="1"/>
          </p:cNvSpPr>
          <p:nvPr/>
        </p:nvSpPr>
        <p:spPr bwMode="auto">
          <a:xfrm>
            <a:off x="179388" y="1628775"/>
            <a:ext cx="2813591" cy="3139321"/>
          </a:xfrm>
          <a:prstGeom prst="rect">
            <a:avLst/>
          </a:prstGeom>
          <a:noFill/>
          <a:ln w="12700">
            <a:noFill/>
            <a:miter lim="800000"/>
            <a:headEnd type="none" w="sm" len="sm"/>
            <a:tailEnd type="none" w="sm" len="sm"/>
          </a:ln>
        </p:spPr>
        <p:txBody>
          <a:bodyPr wrap="none">
            <a:spAutoFit/>
          </a:bodyPr>
          <a:lstStyle/>
          <a:p>
            <a:pPr>
              <a:buFontTx/>
              <a:buChar char="-"/>
            </a:pPr>
            <a:r>
              <a:rPr lang="pt-BR" b="1" dirty="0"/>
              <a:t> </a:t>
            </a:r>
            <a:r>
              <a:rPr lang="pt-BR" b="1" dirty="0" err="1" smtClean="0"/>
              <a:t>Patients</a:t>
            </a:r>
            <a:r>
              <a:rPr lang="pt-BR" b="1" dirty="0" smtClean="0"/>
              <a:t> T2DM</a:t>
            </a:r>
            <a:endParaRPr lang="pt-BR" b="1" dirty="0"/>
          </a:p>
          <a:p>
            <a:pPr>
              <a:buFontTx/>
              <a:buChar char="-"/>
            </a:pPr>
            <a:r>
              <a:rPr lang="pt-BR" b="1" dirty="0"/>
              <a:t> HbA</a:t>
            </a:r>
            <a:r>
              <a:rPr lang="pt-BR" b="1" baseline="-25000" dirty="0"/>
              <a:t>1C</a:t>
            </a:r>
            <a:r>
              <a:rPr lang="pt-BR" b="1" dirty="0"/>
              <a:t> &gt; </a:t>
            </a:r>
            <a:r>
              <a:rPr lang="pt-BR" b="1" dirty="0" smtClean="0"/>
              <a:t>6.5 </a:t>
            </a:r>
            <a:r>
              <a:rPr lang="pt-BR" b="1" dirty="0"/>
              <a:t>%</a:t>
            </a:r>
          </a:p>
          <a:p>
            <a:pPr>
              <a:buFontTx/>
              <a:buChar char="-"/>
            </a:pPr>
            <a:endParaRPr lang="pt-BR" b="1" dirty="0"/>
          </a:p>
          <a:p>
            <a:pPr>
              <a:buFontTx/>
              <a:buChar char="-"/>
            </a:pPr>
            <a:r>
              <a:rPr lang="pt-BR" b="1" dirty="0"/>
              <a:t> 63 </a:t>
            </a:r>
            <a:r>
              <a:rPr lang="pt-BR" b="1" dirty="0" err="1" smtClean="0"/>
              <a:t>controls</a:t>
            </a:r>
            <a:endParaRPr lang="pt-BR" b="1" dirty="0"/>
          </a:p>
          <a:p>
            <a:pPr>
              <a:buFontTx/>
              <a:buChar char="-"/>
            </a:pPr>
            <a:r>
              <a:rPr lang="pt-BR" b="1" dirty="0"/>
              <a:t> 64 </a:t>
            </a:r>
            <a:r>
              <a:rPr lang="pt-BR" b="1" dirty="0" err="1" smtClean="0"/>
              <a:t>resistance</a:t>
            </a:r>
            <a:endParaRPr lang="pt-BR" b="1" dirty="0"/>
          </a:p>
          <a:p>
            <a:pPr>
              <a:buFontTx/>
              <a:buChar char="-"/>
            </a:pPr>
            <a:r>
              <a:rPr lang="pt-BR" b="1" dirty="0"/>
              <a:t> 60 </a:t>
            </a:r>
            <a:r>
              <a:rPr lang="pt-BR" b="1" dirty="0" err="1" smtClean="0"/>
              <a:t>aerobic</a:t>
            </a:r>
            <a:endParaRPr lang="pt-BR" b="1" dirty="0"/>
          </a:p>
          <a:p>
            <a:pPr>
              <a:buFontTx/>
              <a:buChar char="-"/>
            </a:pPr>
            <a:r>
              <a:rPr lang="pt-BR" b="1" dirty="0"/>
              <a:t> 64 </a:t>
            </a:r>
            <a:r>
              <a:rPr lang="pt-BR" b="1" dirty="0" err="1" smtClean="0"/>
              <a:t>combined</a:t>
            </a:r>
            <a:endParaRPr lang="pt-BR" b="1" dirty="0"/>
          </a:p>
          <a:p>
            <a:pPr>
              <a:buFontTx/>
              <a:buChar char="-"/>
            </a:pPr>
            <a:endParaRPr lang="pt-BR" b="1" dirty="0"/>
          </a:p>
          <a:p>
            <a:pPr>
              <a:buFontTx/>
              <a:buChar char="-"/>
            </a:pPr>
            <a:r>
              <a:rPr lang="pt-BR" b="1" dirty="0"/>
              <a:t> </a:t>
            </a:r>
            <a:r>
              <a:rPr lang="pt-BR" b="1" dirty="0" err="1" smtClean="0"/>
              <a:t>Intervention</a:t>
            </a:r>
            <a:r>
              <a:rPr lang="pt-BR" b="1" dirty="0" smtClean="0"/>
              <a:t>: </a:t>
            </a:r>
            <a:r>
              <a:rPr lang="pt-BR" b="1" dirty="0"/>
              <a:t>6 </a:t>
            </a:r>
            <a:r>
              <a:rPr lang="pt-BR" b="1" dirty="0" err="1" smtClean="0"/>
              <a:t>months</a:t>
            </a:r>
            <a:endParaRPr lang="pt-BR" b="1" dirty="0"/>
          </a:p>
          <a:p>
            <a:pPr>
              <a:buFontTx/>
              <a:buChar char="-"/>
            </a:pPr>
            <a:endParaRPr lang="pt-BR" b="1" dirty="0"/>
          </a:p>
          <a:p>
            <a:r>
              <a:rPr lang="pt-BR" b="1" dirty="0"/>
              <a:t> </a:t>
            </a:r>
          </a:p>
        </p:txBody>
      </p:sp>
      <p:sp>
        <p:nvSpPr>
          <p:cNvPr id="56" name="Retângulo 55"/>
          <p:cNvSpPr/>
          <p:nvPr/>
        </p:nvSpPr>
        <p:spPr>
          <a:xfrm>
            <a:off x="251520" y="836712"/>
            <a:ext cx="5147628" cy="369332"/>
          </a:xfrm>
          <a:prstGeom prst="rect">
            <a:avLst/>
          </a:prstGeom>
        </p:spPr>
        <p:txBody>
          <a:bodyPr wrap="none">
            <a:spAutoFit/>
          </a:bodyPr>
          <a:lstStyle/>
          <a:p>
            <a:r>
              <a:rPr lang="pt-BR" b="1" i="1" u="sng" dirty="0">
                <a:solidFill>
                  <a:srgbClr val="004A82"/>
                </a:solidFill>
              </a:rPr>
              <a:t>D</a:t>
            </a:r>
            <a:r>
              <a:rPr lang="pt-BR" i="1" dirty="0">
                <a:solidFill>
                  <a:srgbClr val="004A82"/>
                </a:solidFill>
              </a:rPr>
              <a:t>iabetes </a:t>
            </a:r>
            <a:r>
              <a:rPr lang="pt-BR" b="1" i="1" u="sng" dirty="0" err="1">
                <a:solidFill>
                  <a:srgbClr val="004A82"/>
                </a:solidFill>
              </a:rPr>
              <a:t>A</a:t>
            </a:r>
            <a:r>
              <a:rPr lang="pt-BR" i="1" dirty="0" err="1">
                <a:solidFill>
                  <a:srgbClr val="004A82"/>
                </a:solidFill>
              </a:rPr>
              <a:t>erobic</a:t>
            </a:r>
            <a:r>
              <a:rPr lang="pt-BR" i="1" dirty="0">
                <a:solidFill>
                  <a:srgbClr val="004A82"/>
                </a:solidFill>
              </a:rPr>
              <a:t> </a:t>
            </a:r>
            <a:r>
              <a:rPr lang="pt-BR" i="1" dirty="0" err="1">
                <a:solidFill>
                  <a:srgbClr val="004A82"/>
                </a:solidFill>
              </a:rPr>
              <a:t>and</a:t>
            </a:r>
            <a:r>
              <a:rPr lang="pt-BR" i="1" dirty="0">
                <a:solidFill>
                  <a:srgbClr val="004A82"/>
                </a:solidFill>
              </a:rPr>
              <a:t> </a:t>
            </a:r>
            <a:r>
              <a:rPr lang="pt-BR" b="1" i="1" u="sng" dirty="0" err="1">
                <a:solidFill>
                  <a:srgbClr val="004A82"/>
                </a:solidFill>
              </a:rPr>
              <a:t>R</a:t>
            </a:r>
            <a:r>
              <a:rPr lang="pt-BR" i="1" dirty="0" err="1">
                <a:solidFill>
                  <a:srgbClr val="004A82"/>
                </a:solidFill>
              </a:rPr>
              <a:t>esistance</a:t>
            </a:r>
            <a:r>
              <a:rPr lang="pt-BR" i="1" dirty="0">
                <a:solidFill>
                  <a:srgbClr val="004A82"/>
                </a:solidFill>
              </a:rPr>
              <a:t> </a:t>
            </a:r>
            <a:r>
              <a:rPr lang="pt-BR" b="1" i="1" u="sng" dirty="0" err="1" smtClean="0">
                <a:solidFill>
                  <a:srgbClr val="004A82"/>
                </a:solidFill>
              </a:rPr>
              <a:t>E</a:t>
            </a:r>
            <a:r>
              <a:rPr lang="pt-BR" i="1" dirty="0" err="1" smtClean="0">
                <a:solidFill>
                  <a:srgbClr val="004A82"/>
                </a:solidFill>
              </a:rPr>
              <a:t>xercise</a:t>
            </a:r>
            <a:r>
              <a:rPr lang="pt-BR" i="1" dirty="0" smtClean="0">
                <a:solidFill>
                  <a:srgbClr val="004A82"/>
                </a:solidFill>
              </a:rPr>
              <a:t> </a:t>
            </a:r>
            <a:r>
              <a:rPr lang="pt-BR" i="1" dirty="0" err="1" smtClean="0">
                <a:solidFill>
                  <a:srgbClr val="004A82"/>
                </a:solidFill>
              </a:rPr>
              <a:t>study</a:t>
            </a:r>
            <a:endParaRPr lang="pt-BR" i="1" dirty="0">
              <a:solidFill>
                <a:srgbClr val="004A82"/>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6073775" y="6477000"/>
            <a:ext cx="2890838" cy="276225"/>
          </a:xfrm>
          <a:prstGeom prst="rect">
            <a:avLst/>
          </a:prstGeom>
          <a:noFill/>
          <a:ln w="12700">
            <a:noFill/>
            <a:miter lim="800000"/>
            <a:headEnd type="none" w="sm" len="sm"/>
            <a:tailEnd type="none" w="sm" len="sm"/>
          </a:ln>
        </p:spPr>
        <p:txBody>
          <a:bodyPr wrap="none" anchor="ctr">
            <a:spAutoFit/>
          </a:bodyPr>
          <a:lstStyle/>
          <a:p>
            <a:pPr algn="r" defTabSz="762000"/>
            <a:r>
              <a:rPr lang="pt-BR" sz="1200" b="1">
                <a:solidFill>
                  <a:srgbClr val="000000"/>
                </a:solidFill>
              </a:rPr>
              <a:t>Church et al. JAMA 2010;304:2254-62</a:t>
            </a:r>
          </a:p>
        </p:txBody>
      </p:sp>
      <p:grpSp>
        <p:nvGrpSpPr>
          <p:cNvPr id="2" name="Group 15"/>
          <p:cNvGrpSpPr>
            <a:grpSpLocks/>
          </p:cNvGrpSpPr>
          <p:nvPr/>
        </p:nvGrpSpPr>
        <p:grpSpPr bwMode="auto">
          <a:xfrm>
            <a:off x="3432175" y="2586038"/>
            <a:ext cx="5532438" cy="3435350"/>
            <a:chOff x="2289" y="1162"/>
            <a:chExt cx="3485" cy="2164"/>
          </a:xfrm>
        </p:grpSpPr>
        <p:pic>
          <p:nvPicPr>
            <p:cNvPr id="65545" name="Picture 5"/>
            <p:cNvPicPr>
              <a:picLocks noChangeAspect="1" noChangeArrowheads="1"/>
            </p:cNvPicPr>
            <p:nvPr/>
          </p:nvPicPr>
          <p:blipFill>
            <a:blip r:embed="rId3" cstate="print"/>
            <a:srcRect/>
            <a:stretch>
              <a:fillRect/>
            </a:stretch>
          </p:blipFill>
          <p:spPr bwMode="auto">
            <a:xfrm>
              <a:off x="2290" y="1162"/>
              <a:ext cx="3470" cy="1998"/>
            </a:xfrm>
            <a:prstGeom prst="rect">
              <a:avLst/>
            </a:prstGeom>
            <a:noFill/>
            <a:ln w="12700">
              <a:noFill/>
              <a:miter lim="800000"/>
              <a:headEnd type="none" w="sm" len="sm"/>
              <a:tailEnd type="none" w="sm" len="sm"/>
            </a:ln>
          </p:spPr>
        </p:pic>
        <p:sp>
          <p:nvSpPr>
            <p:cNvPr id="65546" name="Text Box 8"/>
            <p:cNvSpPr txBox="1">
              <a:spLocks noChangeArrowheads="1"/>
            </p:cNvSpPr>
            <p:nvPr/>
          </p:nvSpPr>
          <p:spPr bwMode="auto">
            <a:xfrm rot="-5400000">
              <a:off x="1812" y="1965"/>
              <a:ext cx="1167" cy="213"/>
            </a:xfrm>
            <a:prstGeom prst="rect">
              <a:avLst/>
            </a:prstGeom>
            <a:solidFill>
              <a:schemeClr val="bg1"/>
            </a:solidFill>
            <a:ln w="9525">
              <a:noFill/>
              <a:miter lim="800000"/>
              <a:headEnd/>
              <a:tailEnd/>
            </a:ln>
          </p:spPr>
          <p:txBody>
            <a:bodyPr wrap="none">
              <a:spAutoFit/>
            </a:bodyPr>
            <a:lstStyle/>
            <a:p>
              <a:r>
                <a:rPr lang="pt-BR" sz="1600">
                  <a:solidFill>
                    <a:srgbClr val="000000"/>
                  </a:solidFill>
                </a:rPr>
                <a:t>         HbA</a:t>
              </a:r>
              <a:r>
                <a:rPr lang="pt-BR" sz="1600" baseline="-25000">
                  <a:solidFill>
                    <a:srgbClr val="000000"/>
                  </a:solidFill>
                </a:rPr>
                <a:t>1C</a:t>
              </a:r>
              <a:r>
                <a:rPr lang="pt-BR" sz="1600">
                  <a:solidFill>
                    <a:srgbClr val="000000"/>
                  </a:solidFill>
                </a:rPr>
                <a:t>          </a:t>
              </a:r>
              <a:endParaRPr lang="pt-BR" sz="1600" baseline="-25000">
                <a:solidFill>
                  <a:srgbClr val="000000"/>
                </a:solidFill>
              </a:endParaRPr>
            </a:p>
          </p:txBody>
        </p:sp>
        <p:grpSp>
          <p:nvGrpSpPr>
            <p:cNvPr id="65547" name="Group 14"/>
            <p:cNvGrpSpPr>
              <a:grpSpLocks/>
            </p:cNvGrpSpPr>
            <p:nvPr/>
          </p:nvGrpSpPr>
          <p:grpSpPr bwMode="auto">
            <a:xfrm>
              <a:off x="3923" y="1179"/>
              <a:ext cx="1851" cy="2147"/>
              <a:chOff x="3923" y="1179"/>
              <a:chExt cx="1851" cy="2147"/>
            </a:xfrm>
          </p:grpSpPr>
          <p:sp>
            <p:nvSpPr>
              <p:cNvPr id="65548" name="Text Box 7"/>
              <p:cNvSpPr txBox="1">
                <a:spLocks noChangeArrowheads="1"/>
              </p:cNvSpPr>
              <p:nvPr/>
            </p:nvSpPr>
            <p:spPr bwMode="auto">
              <a:xfrm>
                <a:off x="3923" y="3113"/>
                <a:ext cx="476" cy="213"/>
              </a:xfrm>
              <a:prstGeom prst="rect">
                <a:avLst/>
              </a:prstGeom>
              <a:noFill/>
              <a:ln w="9525">
                <a:noFill/>
                <a:miter lim="800000"/>
                <a:headEnd/>
                <a:tailEnd/>
              </a:ln>
            </p:spPr>
            <p:txBody>
              <a:bodyPr wrap="none">
                <a:spAutoFit/>
              </a:bodyPr>
              <a:lstStyle/>
              <a:p>
                <a:r>
                  <a:rPr lang="pt-BR" sz="1600" dirty="0" err="1" smtClean="0">
                    <a:solidFill>
                      <a:srgbClr val="000000"/>
                    </a:solidFill>
                  </a:rPr>
                  <a:t>Month</a:t>
                </a:r>
                <a:endParaRPr lang="pt-BR" sz="1600" dirty="0">
                  <a:solidFill>
                    <a:srgbClr val="000000"/>
                  </a:solidFill>
                </a:endParaRPr>
              </a:p>
            </p:txBody>
          </p:sp>
          <p:sp>
            <p:nvSpPr>
              <p:cNvPr id="65549" name="Text Box 9"/>
              <p:cNvSpPr txBox="1">
                <a:spLocks noChangeArrowheads="1"/>
              </p:cNvSpPr>
              <p:nvPr/>
            </p:nvSpPr>
            <p:spPr bwMode="auto">
              <a:xfrm>
                <a:off x="5284" y="1179"/>
                <a:ext cx="462" cy="174"/>
              </a:xfrm>
              <a:prstGeom prst="rect">
                <a:avLst/>
              </a:prstGeom>
              <a:noFill/>
              <a:ln w="9525">
                <a:noFill/>
                <a:miter lim="800000"/>
                <a:headEnd/>
                <a:tailEnd/>
              </a:ln>
            </p:spPr>
            <p:txBody>
              <a:bodyPr wrap="none">
                <a:spAutoFit/>
              </a:bodyPr>
              <a:lstStyle/>
              <a:p>
                <a:r>
                  <a:rPr lang="pt-BR" sz="1200" b="1" dirty="0" err="1" smtClean="0">
                    <a:solidFill>
                      <a:srgbClr val="000000"/>
                    </a:solidFill>
                  </a:rPr>
                  <a:t>Control</a:t>
                </a:r>
                <a:endParaRPr lang="pt-BR" sz="1200" b="1" dirty="0">
                  <a:solidFill>
                    <a:srgbClr val="000000"/>
                  </a:solidFill>
                </a:endParaRPr>
              </a:p>
            </p:txBody>
          </p:sp>
          <p:sp>
            <p:nvSpPr>
              <p:cNvPr id="65550" name="Text Box 10"/>
              <p:cNvSpPr txBox="1">
                <a:spLocks noChangeArrowheads="1"/>
              </p:cNvSpPr>
              <p:nvPr/>
            </p:nvSpPr>
            <p:spPr bwMode="auto">
              <a:xfrm>
                <a:off x="4649" y="2069"/>
                <a:ext cx="477" cy="174"/>
              </a:xfrm>
              <a:prstGeom prst="rect">
                <a:avLst/>
              </a:prstGeom>
              <a:noFill/>
              <a:ln w="9525">
                <a:noFill/>
                <a:miter lim="800000"/>
                <a:headEnd/>
                <a:tailEnd/>
              </a:ln>
            </p:spPr>
            <p:txBody>
              <a:bodyPr wrap="none">
                <a:spAutoFit/>
              </a:bodyPr>
              <a:lstStyle/>
              <a:p>
                <a:r>
                  <a:rPr lang="pt-BR" sz="1200" b="1" dirty="0" err="1" smtClean="0">
                    <a:solidFill>
                      <a:srgbClr val="000000"/>
                    </a:solidFill>
                  </a:rPr>
                  <a:t>Aerobic</a:t>
                </a:r>
                <a:endParaRPr lang="pt-BR" sz="1200" b="1" dirty="0">
                  <a:solidFill>
                    <a:srgbClr val="000000"/>
                  </a:solidFill>
                </a:endParaRPr>
              </a:p>
            </p:txBody>
          </p:sp>
          <p:sp>
            <p:nvSpPr>
              <p:cNvPr id="65551" name="Text Box 11"/>
              <p:cNvSpPr txBox="1">
                <a:spLocks noChangeArrowheads="1"/>
              </p:cNvSpPr>
              <p:nvPr/>
            </p:nvSpPr>
            <p:spPr bwMode="auto">
              <a:xfrm>
                <a:off x="5101" y="2547"/>
                <a:ext cx="591" cy="174"/>
              </a:xfrm>
              <a:prstGeom prst="rect">
                <a:avLst/>
              </a:prstGeom>
              <a:noFill/>
              <a:ln w="9525">
                <a:noFill/>
                <a:miter lim="800000"/>
                <a:headEnd/>
                <a:tailEnd/>
              </a:ln>
            </p:spPr>
            <p:txBody>
              <a:bodyPr wrap="none">
                <a:spAutoFit/>
              </a:bodyPr>
              <a:lstStyle/>
              <a:p>
                <a:r>
                  <a:rPr lang="pt-BR" sz="1200" b="1" dirty="0" err="1" smtClean="0">
                    <a:solidFill>
                      <a:srgbClr val="000000"/>
                    </a:solidFill>
                  </a:rPr>
                  <a:t>Combined</a:t>
                </a:r>
                <a:endParaRPr lang="pt-BR" sz="1200" b="1" dirty="0">
                  <a:solidFill>
                    <a:srgbClr val="000000"/>
                  </a:solidFill>
                </a:endParaRPr>
              </a:p>
            </p:txBody>
          </p:sp>
          <p:sp>
            <p:nvSpPr>
              <p:cNvPr id="65552" name="Text Box 12"/>
              <p:cNvSpPr txBox="1">
                <a:spLocks noChangeArrowheads="1"/>
              </p:cNvSpPr>
              <p:nvPr/>
            </p:nvSpPr>
            <p:spPr bwMode="auto">
              <a:xfrm>
                <a:off x="5148" y="1784"/>
                <a:ext cx="626" cy="174"/>
              </a:xfrm>
              <a:prstGeom prst="rect">
                <a:avLst/>
              </a:prstGeom>
              <a:noFill/>
              <a:ln w="9525">
                <a:noFill/>
                <a:miter lim="800000"/>
                <a:headEnd/>
                <a:tailEnd/>
              </a:ln>
            </p:spPr>
            <p:txBody>
              <a:bodyPr wrap="none">
                <a:spAutoFit/>
              </a:bodyPr>
              <a:lstStyle/>
              <a:p>
                <a:r>
                  <a:rPr lang="pt-BR" sz="1200" b="1" dirty="0" err="1" smtClean="0">
                    <a:solidFill>
                      <a:srgbClr val="000000"/>
                    </a:solidFill>
                  </a:rPr>
                  <a:t>Resistance</a:t>
                </a:r>
                <a:endParaRPr lang="pt-BR" sz="1200" b="1" dirty="0">
                  <a:solidFill>
                    <a:srgbClr val="000000"/>
                  </a:solidFill>
                </a:endParaRPr>
              </a:p>
            </p:txBody>
          </p:sp>
        </p:grpSp>
      </p:grpSp>
      <p:sp>
        <p:nvSpPr>
          <p:cNvPr id="65540" name="CaixaDeTexto 4"/>
          <p:cNvSpPr txBox="1">
            <a:spLocks noChangeArrowheads="1"/>
          </p:cNvSpPr>
          <p:nvPr/>
        </p:nvSpPr>
        <p:spPr bwMode="auto">
          <a:xfrm>
            <a:off x="215900" y="138113"/>
            <a:ext cx="8532813" cy="615950"/>
          </a:xfrm>
          <a:prstGeom prst="rect">
            <a:avLst/>
          </a:prstGeom>
          <a:noFill/>
          <a:ln w="9525">
            <a:noFill/>
            <a:miter lim="800000"/>
            <a:headEnd/>
            <a:tailEnd/>
          </a:ln>
        </p:spPr>
        <p:txBody>
          <a:bodyPr>
            <a:spAutoFit/>
          </a:bodyPr>
          <a:lstStyle/>
          <a:p>
            <a:r>
              <a:rPr lang="pt-BR" sz="3400" b="1">
                <a:solidFill>
                  <a:srgbClr val="1D408F"/>
                </a:solidFill>
              </a:rPr>
              <a:t> Estudo HART-D</a:t>
            </a:r>
          </a:p>
        </p:txBody>
      </p:sp>
      <p:cxnSp>
        <p:nvCxnSpPr>
          <p:cNvPr id="18" name="Conector reto 17"/>
          <p:cNvCxnSpPr/>
          <p:nvPr/>
        </p:nvCxnSpPr>
        <p:spPr>
          <a:xfrm flipV="1">
            <a:off x="250825" y="764704"/>
            <a:ext cx="5329287" cy="47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 Box 67"/>
          <p:cNvSpPr txBox="1">
            <a:spLocks noChangeArrowheads="1"/>
          </p:cNvSpPr>
          <p:nvPr/>
        </p:nvSpPr>
        <p:spPr bwMode="auto">
          <a:xfrm>
            <a:off x="395288" y="4581525"/>
            <a:ext cx="2652712" cy="1292225"/>
          </a:xfrm>
          <a:prstGeom prst="rect">
            <a:avLst/>
          </a:prstGeom>
          <a:solidFill>
            <a:srgbClr val="B7E0FF"/>
          </a:solidFill>
          <a:ln w="9525">
            <a:solidFill>
              <a:schemeClr val="tx1">
                <a:lumMod val="50000"/>
                <a:lumOff val="50000"/>
              </a:schemeClr>
            </a:solidFill>
            <a:miter lim="800000"/>
            <a:headEnd/>
            <a:tailEnd/>
          </a:ln>
        </p:spPr>
        <p:txBody>
          <a:bodyPr>
            <a:spAutoFit/>
          </a:bodyPr>
          <a:lstStyle/>
          <a:p>
            <a:pPr>
              <a:defRPr/>
            </a:pPr>
            <a:r>
              <a:rPr lang="pt-BR" sz="2600" dirty="0" err="1" smtClean="0">
                <a:solidFill>
                  <a:srgbClr val="000000"/>
                </a:solidFill>
                <a:cs typeface="+mn-cs"/>
              </a:rPr>
              <a:t>A</a:t>
            </a:r>
            <a:r>
              <a:rPr lang="pt-BR" sz="2200" dirty="0" err="1" smtClean="0">
                <a:solidFill>
                  <a:srgbClr val="000000"/>
                </a:solidFill>
                <a:cs typeface="+mn-cs"/>
              </a:rPr>
              <a:t>erobic</a:t>
            </a:r>
            <a:r>
              <a:rPr lang="pt-BR" sz="2200" dirty="0" smtClean="0">
                <a:solidFill>
                  <a:srgbClr val="000000"/>
                </a:solidFill>
                <a:cs typeface="+mn-cs"/>
              </a:rPr>
              <a:t> </a:t>
            </a:r>
            <a:r>
              <a:rPr lang="pt-BR" sz="2200" dirty="0">
                <a:solidFill>
                  <a:srgbClr val="000000"/>
                </a:solidFill>
                <a:cs typeface="+mn-cs"/>
              </a:rPr>
              <a:t>	   </a:t>
            </a:r>
            <a:r>
              <a:rPr lang="pt-BR" sz="2400" dirty="0">
                <a:solidFill>
                  <a:srgbClr val="000000"/>
                </a:solidFill>
                <a:cs typeface="+mn-cs"/>
              </a:rPr>
              <a:t>↔</a:t>
            </a:r>
          </a:p>
          <a:p>
            <a:pPr>
              <a:defRPr/>
            </a:pPr>
            <a:r>
              <a:rPr lang="pt-BR" sz="2600" dirty="0" err="1" smtClean="0">
                <a:solidFill>
                  <a:srgbClr val="000000"/>
                </a:solidFill>
                <a:cs typeface="+mn-cs"/>
              </a:rPr>
              <a:t>R</a:t>
            </a:r>
            <a:r>
              <a:rPr lang="pt-BR" sz="2200" dirty="0" err="1" smtClean="0">
                <a:solidFill>
                  <a:srgbClr val="000000"/>
                </a:solidFill>
                <a:cs typeface="+mn-cs"/>
              </a:rPr>
              <a:t>esistance</a:t>
            </a:r>
            <a:r>
              <a:rPr lang="pt-BR" sz="2200" dirty="0" smtClean="0">
                <a:solidFill>
                  <a:srgbClr val="000000"/>
                </a:solidFill>
                <a:cs typeface="+mn-cs"/>
              </a:rPr>
              <a:t> </a:t>
            </a:r>
            <a:r>
              <a:rPr lang="pt-BR" sz="2200" dirty="0">
                <a:solidFill>
                  <a:srgbClr val="000000"/>
                </a:solidFill>
                <a:cs typeface="+mn-cs"/>
              </a:rPr>
              <a:t>	   </a:t>
            </a:r>
            <a:r>
              <a:rPr lang="pt-BR" sz="2400" dirty="0">
                <a:solidFill>
                  <a:srgbClr val="000000"/>
                </a:solidFill>
                <a:cs typeface="+mn-cs"/>
              </a:rPr>
              <a:t>↔</a:t>
            </a:r>
          </a:p>
          <a:p>
            <a:pPr>
              <a:defRPr/>
            </a:pPr>
            <a:r>
              <a:rPr lang="pt-BR" sz="2600" dirty="0" err="1" smtClean="0">
                <a:solidFill>
                  <a:srgbClr val="000000"/>
                </a:solidFill>
                <a:cs typeface="+mn-cs"/>
              </a:rPr>
              <a:t>C</a:t>
            </a:r>
            <a:r>
              <a:rPr lang="pt-BR" sz="2200" dirty="0" err="1" smtClean="0">
                <a:solidFill>
                  <a:srgbClr val="000000"/>
                </a:solidFill>
                <a:cs typeface="+mn-cs"/>
              </a:rPr>
              <a:t>ombined</a:t>
            </a:r>
            <a:r>
              <a:rPr lang="pt-BR" sz="2200" dirty="0" smtClean="0">
                <a:solidFill>
                  <a:srgbClr val="000000"/>
                </a:solidFill>
                <a:cs typeface="+mn-cs"/>
              </a:rPr>
              <a:t> </a:t>
            </a:r>
            <a:r>
              <a:rPr lang="pt-BR" sz="2200" dirty="0">
                <a:solidFill>
                  <a:srgbClr val="000000"/>
                </a:solidFill>
                <a:cs typeface="+mn-cs"/>
              </a:rPr>
              <a:t>	    </a:t>
            </a:r>
            <a:r>
              <a:rPr lang="pt-BR" sz="2400" dirty="0">
                <a:solidFill>
                  <a:srgbClr val="000000"/>
                </a:solidFill>
                <a:cs typeface="+mn-cs"/>
              </a:rPr>
              <a:t>↓</a:t>
            </a:r>
          </a:p>
        </p:txBody>
      </p:sp>
      <p:pic>
        <p:nvPicPr>
          <p:cNvPr id="521220" name="Picture 4" descr="http://theadvocate.com/csp/mediapool/sites/dt.common.streams.StreamServer.cls?STREAMOID=084zSM0yvZT3LKr8ke7Aa8$daE2N3K4ZzOUsqbU5sYt96wjSN3aUZBx9csl0ViYWWCsjLu883Ygn4B49Lvm9bPe2QeMKQdVeZmXF$9l$4uCZ8QDXhaHEp3rvzXRJFdy0KqPHLoMevcTLo3h8xh70Y6N_U_CryOsw6FTOdKL_jpQ-&amp;CONTENTTYPE=image/jpeg"/>
          <p:cNvPicPr>
            <a:picLocks noChangeAspect="1" noChangeArrowheads="1"/>
          </p:cNvPicPr>
          <p:nvPr/>
        </p:nvPicPr>
        <p:blipFill>
          <a:blip r:embed="rId4" cstate="print">
            <a:lum bright="8000" contrast="4000"/>
          </a:blip>
          <a:srcRect/>
          <a:stretch>
            <a:fillRect/>
          </a:stretch>
        </p:blipFill>
        <p:spPr bwMode="auto">
          <a:xfrm>
            <a:off x="5796137" y="95250"/>
            <a:ext cx="3239914" cy="2026272"/>
          </a:xfrm>
          <a:prstGeom prst="rect">
            <a:avLst/>
          </a:prstGeom>
          <a:ln>
            <a:noFill/>
          </a:ln>
          <a:effectLst>
            <a:outerShdw blurRad="50800" dist="38100" dir="8100000" algn="tr" rotWithShape="0">
              <a:prstClr val="black">
                <a:alpha val="40000"/>
              </a:prstClr>
            </a:outerShdw>
          </a:effectLst>
        </p:spPr>
      </p:pic>
      <p:sp>
        <p:nvSpPr>
          <p:cNvPr id="65544" name="Text Box 4"/>
          <p:cNvSpPr txBox="1">
            <a:spLocks noChangeArrowheads="1"/>
          </p:cNvSpPr>
          <p:nvPr/>
        </p:nvSpPr>
        <p:spPr bwMode="auto">
          <a:xfrm>
            <a:off x="387350" y="1657831"/>
            <a:ext cx="2813591" cy="3139321"/>
          </a:xfrm>
          <a:prstGeom prst="rect">
            <a:avLst/>
          </a:prstGeom>
          <a:noFill/>
          <a:ln w="12700">
            <a:noFill/>
            <a:miter lim="800000"/>
            <a:headEnd type="none" w="sm" len="sm"/>
            <a:tailEnd type="none" w="sm" len="sm"/>
          </a:ln>
        </p:spPr>
        <p:txBody>
          <a:bodyPr wrap="none">
            <a:spAutoFit/>
          </a:bodyPr>
          <a:lstStyle/>
          <a:p>
            <a:pPr>
              <a:buFontTx/>
              <a:buChar char="-"/>
            </a:pPr>
            <a:r>
              <a:rPr lang="pt-BR" b="1" dirty="0"/>
              <a:t> </a:t>
            </a:r>
            <a:r>
              <a:rPr lang="pt-BR" b="1" dirty="0" err="1" smtClean="0"/>
              <a:t>Patients</a:t>
            </a:r>
            <a:r>
              <a:rPr lang="pt-BR" b="1" dirty="0" smtClean="0"/>
              <a:t> T2DM</a:t>
            </a:r>
            <a:endParaRPr lang="pt-BR" b="1" dirty="0"/>
          </a:p>
          <a:p>
            <a:pPr>
              <a:buFontTx/>
              <a:buChar char="-"/>
            </a:pPr>
            <a:r>
              <a:rPr lang="pt-BR" b="1" dirty="0"/>
              <a:t> HbA</a:t>
            </a:r>
            <a:r>
              <a:rPr lang="pt-BR" b="1" baseline="-25000" dirty="0"/>
              <a:t>1C</a:t>
            </a:r>
            <a:r>
              <a:rPr lang="pt-BR" b="1" dirty="0"/>
              <a:t> &gt; </a:t>
            </a:r>
            <a:r>
              <a:rPr lang="pt-BR" b="1" dirty="0" smtClean="0"/>
              <a:t>6.4 </a:t>
            </a:r>
            <a:r>
              <a:rPr lang="pt-BR" b="1" dirty="0"/>
              <a:t>%</a:t>
            </a:r>
          </a:p>
          <a:p>
            <a:pPr>
              <a:buFontTx/>
              <a:buChar char="-"/>
            </a:pPr>
            <a:endParaRPr lang="pt-BR" b="1" dirty="0"/>
          </a:p>
          <a:p>
            <a:pPr>
              <a:buFontTx/>
              <a:buChar char="-"/>
            </a:pPr>
            <a:r>
              <a:rPr lang="pt-BR" b="1" dirty="0"/>
              <a:t> 41 </a:t>
            </a:r>
            <a:r>
              <a:rPr lang="pt-BR" b="1" dirty="0" err="1" smtClean="0"/>
              <a:t>controls</a:t>
            </a:r>
            <a:endParaRPr lang="pt-BR" b="1" dirty="0"/>
          </a:p>
          <a:p>
            <a:pPr>
              <a:buFontTx/>
              <a:buChar char="-"/>
            </a:pPr>
            <a:r>
              <a:rPr lang="pt-BR" b="1" dirty="0"/>
              <a:t> 73 </a:t>
            </a:r>
            <a:r>
              <a:rPr lang="pt-BR" b="1" dirty="0" err="1" smtClean="0"/>
              <a:t>resistance</a:t>
            </a:r>
            <a:endParaRPr lang="pt-BR" b="1" dirty="0"/>
          </a:p>
          <a:p>
            <a:pPr>
              <a:buFontTx/>
              <a:buChar char="-"/>
            </a:pPr>
            <a:r>
              <a:rPr lang="pt-BR" b="1" dirty="0"/>
              <a:t> 72 </a:t>
            </a:r>
            <a:r>
              <a:rPr lang="pt-BR" b="1" dirty="0" err="1" smtClean="0"/>
              <a:t>aerobic</a:t>
            </a:r>
            <a:endParaRPr lang="pt-BR" b="1" dirty="0"/>
          </a:p>
          <a:p>
            <a:pPr>
              <a:buFontTx/>
              <a:buChar char="-"/>
            </a:pPr>
            <a:r>
              <a:rPr lang="pt-BR" b="1" dirty="0"/>
              <a:t> 76 </a:t>
            </a:r>
            <a:r>
              <a:rPr lang="pt-BR" b="1" dirty="0" err="1" smtClean="0"/>
              <a:t>combined</a:t>
            </a:r>
            <a:endParaRPr lang="pt-BR" b="1" dirty="0"/>
          </a:p>
          <a:p>
            <a:pPr>
              <a:buFontTx/>
              <a:buChar char="-"/>
            </a:pPr>
            <a:endParaRPr lang="pt-BR" b="1" dirty="0"/>
          </a:p>
          <a:p>
            <a:pPr>
              <a:buFontTx/>
              <a:buChar char="-"/>
            </a:pPr>
            <a:r>
              <a:rPr lang="pt-BR" b="1" dirty="0"/>
              <a:t> </a:t>
            </a:r>
            <a:r>
              <a:rPr lang="pt-BR" b="1" dirty="0" err="1" smtClean="0"/>
              <a:t>Intervention</a:t>
            </a:r>
            <a:r>
              <a:rPr lang="pt-BR" b="1" dirty="0" smtClean="0"/>
              <a:t>: </a:t>
            </a:r>
            <a:r>
              <a:rPr lang="pt-BR" b="1" dirty="0"/>
              <a:t>9 </a:t>
            </a:r>
            <a:r>
              <a:rPr lang="pt-BR" b="1" dirty="0" err="1" smtClean="0"/>
              <a:t>months</a:t>
            </a:r>
            <a:endParaRPr lang="pt-BR" b="1" dirty="0"/>
          </a:p>
          <a:p>
            <a:pPr>
              <a:buFontTx/>
              <a:buChar char="-"/>
            </a:pPr>
            <a:endParaRPr lang="pt-BR" b="1" dirty="0"/>
          </a:p>
          <a:p>
            <a:r>
              <a:rPr lang="pt-BR" b="1" dirty="0"/>
              <a:t> </a:t>
            </a:r>
          </a:p>
        </p:txBody>
      </p:sp>
      <p:sp>
        <p:nvSpPr>
          <p:cNvPr id="20" name="Retângulo 19"/>
          <p:cNvSpPr/>
          <p:nvPr/>
        </p:nvSpPr>
        <p:spPr>
          <a:xfrm>
            <a:off x="323528" y="764704"/>
            <a:ext cx="5184576" cy="584775"/>
          </a:xfrm>
          <a:prstGeom prst="rect">
            <a:avLst/>
          </a:prstGeom>
        </p:spPr>
        <p:txBody>
          <a:bodyPr wrap="square">
            <a:spAutoFit/>
          </a:bodyPr>
          <a:lstStyle/>
          <a:p>
            <a:r>
              <a:rPr lang="en-US" sz="1600" b="1" i="1" u="sng" dirty="0">
                <a:solidFill>
                  <a:srgbClr val="004A82"/>
                </a:solidFill>
              </a:rPr>
              <a:t>H</a:t>
            </a:r>
            <a:r>
              <a:rPr lang="en-US" sz="1600" i="1" dirty="0">
                <a:solidFill>
                  <a:srgbClr val="004A82"/>
                </a:solidFill>
              </a:rPr>
              <a:t>ealth Benefits of </a:t>
            </a:r>
            <a:r>
              <a:rPr lang="en-US" sz="1600" b="1" i="1" u="sng" dirty="0">
                <a:solidFill>
                  <a:srgbClr val="004A82"/>
                </a:solidFill>
              </a:rPr>
              <a:t>A</a:t>
            </a:r>
            <a:r>
              <a:rPr lang="en-US" sz="1600" i="1" dirty="0">
                <a:solidFill>
                  <a:srgbClr val="004A82"/>
                </a:solidFill>
              </a:rPr>
              <a:t>erobic &amp; </a:t>
            </a:r>
            <a:r>
              <a:rPr lang="en-US" sz="1600" b="1" i="1" u="sng" dirty="0">
                <a:solidFill>
                  <a:srgbClr val="004A82"/>
                </a:solidFill>
              </a:rPr>
              <a:t>R</a:t>
            </a:r>
            <a:r>
              <a:rPr lang="en-US" sz="1600" i="1" dirty="0">
                <a:solidFill>
                  <a:srgbClr val="004A82"/>
                </a:solidFill>
              </a:rPr>
              <a:t>esistance </a:t>
            </a:r>
            <a:r>
              <a:rPr lang="en-US" sz="1600" b="1" i="1" u="sng" dirty="0">
                <a:solidFill>
                  <a:srgbClr val="004A82"/>
                </a:solidFill>
              </a:rPr>
              <a:t>T</a:t>
            </a:r>
            <a:r>
              <a:rPr lang="en-US" sz="1600" i="1" dirty="0">
                <a:solidFill>
                  <a:srgbClr val="004A82"/>
                </a:solidFill>
              </a:rPr>
              <a:t>raining in Individuals with </a:t>
            </a:r>
            <a:r>
              <a:rPr lang="en-US" sz="1600" b="1" i="1" dirty="0">
                <a:solidFill>
                  <a:srgbClr val="004A82"/>
                </a:solidFill>
              </a:rPr>
              <a:t>D</a:t>
            </a:r>
            <a:r>
              <a:rPr lang="en-US" sz="1600" i="1" dirty="0">
                <a:solidFill>
                  <a:srgbClr val="004A82"/>
                </a:solidFill>
              </a:rPr>
              <a:t>iabetes</a:t>
            </a:r>
            <a:endParaRPr lang="pt-BR" sz="1600" i="1" dirty="0">
              <a:solidFill>
                <a:srgbClr val="004A82"/>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4"/>
          <p:cNvSpPr txBox="1">
            <a:spLocks noChangeArrowheads="1"/>
          </p:cNvSpPr>
          <p:nvPr/>
        </p:nvSpPr>
        <p:spPr bwMode="auto">
          <a:xfrm>
            <a:off x="468313" y="1052513"/>
            <a:ext cx="6861175" cy="461962"/>
          </a:xfrm>
          <a:prstGeom prst="rect">
            <a:avLst/>
          </a:prstGeom>
          <a:noFill/>
          <a:ln w="12700">
            <a:noFill/>
            <a:miter lim="800000"/>
            <a:headEnd type="none" w="sm" len="sm"/>
            <a:tailEnd type="none" w="sm" len="sm"/>
          </a:ln>
        </p:spPr>
        <p:txBody>
          <a:bodyPr>
            <a:spAutoFit/>
          </a:bodyPr>
          <a:lstStyle/>
          <a:p>
            <a:pPr>
              <a:buClr>
                <a:srgbClr val="005DA2"/>
              </a:buClr>
              <a:buSzPct val="70000"/>
              <a:buFont typeface="Century Gothic" pitchFamily="34" charset="0"/>
              <a:buChar char="►"/>
            </a:pPr>
            <a:r>
              <a:rPr lang="pt-BR" sz="2400" b="1" dirty="0">
                <a:solidFill>
                  <a:srgbClr val="005DA2"/>
                </a:solidFill>
              </a:rPr>
              <a:t> </a:t>
            </a:r>
            <a:r>
              <a:rPr lang="pt-BR" sz="2400" b="1" dirty="0" err="1" smtClean="0">
                <a:solidFill>
                  <a:srgbClr val="005DA2"/>
                </a:solidFill>
              </a:rPr>
              <a:t>Structured</a:t>
            </a:r>
            <a:r>
              <a:rPr lang="pt-BR" sz="2400" b="1" dirty="0" smtClean="0">
                <a:solidFill>
                  <a:srgbClr val="005DA2"/>
                </a:solidFill>
              </a:rPr>
              <a:t> </a:t>
            </a:r>
            <a:r>
              <a:rPr lang="pt-BR" sz="2400" b="1" dirty="0" err="1" smtClean="0">
                <a:solidFill>
                  <a:srgbClr val="005DA2"/>
                </a:solidFill>
              </a:rPr>
              <a:t>Exercise</a:t>
            </a:r>
            <a:endParaRPr lang="pt-BR" sz="2400" b="1" dirty="0">
              <a:solidFill>
                <a:srgbClr val="005DA2"/>
              </a:solidFill>
            </a:endParaRPr>
          </a:p>
        </p:txBody>
      </p:sp>
      <p:sp>
        <p:nvSpPr>
          <p:cNvPr id="66563" name="Text Box 9"/>
          <p:cNvSpPr txBox="1">
            <a:spLocks noChangeArrowheads="1"/>
          </p:cNvSpPr>
          <p:nvPr/>
        </p:nvSpPr>
        <p:spPr bwMode="auto">
          <a:xfrm>
            <a:off x="1638300" y="1773238"/>
            <a:ext cx="982663" cy="430212"/>
          </a:xfrm>
          <a:prstGeom prst="rect">
            <a:avLst/>
          </a:prstGeom>
          <a:noFill/>
          <a:ln w="9525">
            <a:noFill/>
            <a:miter lim="800000"/>
            <a:headEnd/>
            <a:tailEnd/>
          </a:ln>
        </p:spPr>
        <p:txBody>
          <a:bodyPr wrap="none">
            <a:spAutoFit/>
          </a:bodyPr>
          <a:lstStyle/>
          <a:p>
            <a:r>
              <a:rPr lang="pt-BR" sz="2200" b="1"/>
              <a:t>DARE</a:t>
            </a:r>
          </a:p>
        </p:txBody>
      </p:sp>
      <p:sp>
        <p:nvSpPr>
          <p:cNvPr id="66564" name="Text Box 10"/>
          <p:cNvSpPr txBox="1">
            <a:spLocks noChangeArrowheads="1"/>
          </p:cNvSpPr>
          <p:nvPr/>
        </p:nvSpPr>
        <p:spPr bwMode="auto">
          <a:xfrm>
            <a:off x="6572250" y="1773238"/>
            <a:ext cx="1250950" cy="430212"/>
          </a:xfrm>
          <a:prstGeom prst="rect">
            <a:avLst/>
          </a:prstGeom>
          <a:noFill/>
          <a:ln w="9525">
            <a:noFill/>
            <a:miter lim="800000"/>
            <a:headEnd/>
            <a:tailEnd/>
          </a:ln>
        </p:spPr>
        <p:txBody>
          <a:bodyPr wrap="none">
            <a:spAutoFit/>
          </a:bodyPr>
          <a:lstStyle/>
          <a:p>
            <a:r>
              <a:rPr lang="pt-BR" sz="2200" b="1"/>
              <a:t>HART-D</a:t>
            </a:r>
          </a:p>
        </p:txBody>
      </p:sp>
      <p:sp>
        <p:nvSpPr>
          <p:cNvPr id="16393" name="Text Box 11"/>
          <p:cNvSpPr txBox="1">
            <a:spLocks noChangeArrowheads="1"/>
          </p:cNvSpPr>
          <p:nvPr/>
        </p:nvSpPr>
        <p:spPr bwMode="auto">
          <a:xfrm>
            <a:off x="3779838" y="2439988"/>
            <a:ext cx="1584325" cy="769937"/>
          </a:xfrm>
          <a:prstGeom prst="rect">
            <a:avLst/>
          </a:prstGeom>
          <a:noFill/>
          <a:ln w="9525">
            <a:noFill/>
            <a:miter lim="800000"/>
            <a:headEnd/>
            <a:tailEnd/>
          </a:ln>
        </p:spPr>
        <p:txBody>
          <a:bodyPr>
            <a:spAutoFit/>
          </a:bodyPr>
          <a:lstStyle/>
          <a:p>
            <a:pPr algn="ctr">
              <a:defRPr/>
            </a:pPr>
            <a:r>
              <a:rPr lang="pt-BR" sz="4400" dirty="0">
                <a:solidFill>
                  <a:schemeClr val="tx1">
                    <a:lumMod val="75000"/>
                    <a:lumOff val="25000"/>
                  </a:schemeClr>
                </a:solidFill>
                <a:latin typeface="Arial" charset="0"/>
                <a:ea typeface="ＭＳ Ｐゴシック" pitchFamily="34" charset="-128"/>
                <a:cs typeface="+mn-cs"/>
              </a:rPr>
              <a:t>x</a:t>
            </a:r>
          </a:p>
        </p:txBody>
      </p:sp>
      <p:sp>
        <p:nvSpPr>
          <p:cNvPr id="11" name="Text Box 67"/>
          <p:cNvSpPr txBox="1">
            <a:spLocks noChangeArrowheads="1"/>
          </p:cNvSpPr>
          <p:nvPr/>
        </p:nvSpPr>
        <p:spPr bwMode="auto">
          <a:xfrm>
            <a:off x="5724525" y="2279650"/>
            <a:ext cx="2663825" cy="1293813"/>
          </a:xfrm>
          <a:prstGeom prst="rect">
            <a:avLst/>
          </a:prstGeom>
          <a:noFill/>
          <a:ln w="6350">
            <a:solidFill>
              <a:schemeClr val="bg1">
                <a:lumMod val="50000"/>
              </a:schemeClr>
            </a:solidFill>
            <a:miter lim="800000"/>
            <a:headEnd/>
            <a:tailEnd/>
          </a:ln>
        </p:spPr>
        <p:txBody>
          <a:bodyPr>
            <a:spAutoFit/>
          </a:bodyPr>
          <a:lstStyle/>
          <a:p>
            <a:pPr>
              <a:defRPr/>
            </a:pPr>
            <a:r>
              <a:rPr lang="pt-BR" sz="2600" dirty="0" err="1" smtClean="0">
                <a:solidFill>
                  <a:srgbClr val="C00000"/>
                </a:solidFill>
                <a:cs typeface="+mn-cs"/>
              </a:rPr>
              <a:t>A</a:t>
            </a:r>
            <a:r>
              <a:rPr lang="pt-BR" sz="2200" dirty="0" err="1" smtClean="0">
                <a:solidFill>
                  <a:srgbClr val="C00000"/>
                </a:solidFill>
                <a:cs typeface="+mn-cs"/>
              </a:rPr>
              <a:t>erobic</a:t>
            </a:r>
            <a:r>
              <a:rPr lang="pt-BR" sz="2200" b="1" dirty="0" smtClean="0">
                <a:solidFill>
                  <a:srgbClr val="C00000"/>
                </a:solidFill>
                <a:cs typeface="+mn-cs"/>
              </a:rPr>
              <a:t> </a:t>
            </a:r>
            <a:r>
              <a:rPr lang="pt-BR" sz="2200" b="1" dirty="0">
                <a:solidFill>
                  <a:srgbClr val="C00000"/>
                </a:solidFill>
                <a:cs typeface="+mn-cs"/>
              </a:rPr>
              <a:t>	   </a:t>
            </a:r>
            <a:r>
              <a:rPr lang="pt-BR" sz="2400" b="1" dirty="0">
                <a:solidFill>
                  <a:srgbClr val="C00000"/>
                </a:solidFill>
                <a:cs typeface="+mn-cs"/>
              </a:rPr>
              <a:t>↔</a:t>
            </a:r>
          </a:p>
          <a:p>
            <a:pPr>
              <a:defRPr/>
            </a:pPr>
            <a:r>
              <a:rPr lang="pt-BR" sz="2600" dirty="0" err="1" smtClean="0">
                <a:solidFill>
                  <a:srgbClr val="C00000"/>
                </a:solidFill>
                <a:cs typeface="+mn-cs"/>
              </a:rPr>
              <a:t>R</a:t>
            </a:r>
            <a:r>
              <a:rPr lang="pt-BR" sz="2200" dirty="0" err="1" smtClean="0">
                <a:solidFill>
                  <a:srgbClr val="C00000"/>
                </a:solidFill>
                <a:cs typeface="+mn-cs"/>
              </a:rPr>
              <a:t>esistance</a:t>
            </a:r>
            <a:r>
              <a:rPr lang="pt-BR" sz="2200" dirty="0" smtClean="0">
                <a:solidFill>
                  <a:srgbClr val="C00000"/>
                </a:solidFill>
                <a:cs typeface="+mn-cs"/>
              </a:rPr>
              <a:t> </a:t>
            </a:r>
            <a:r>
              <a:rPr lang="pt-BR" sz="2200" b="1" dirty="0">
                <a:solidFill>
                  <a:srgbClr val="C00000"/>
                </a:solidFill>
                <a:cs typeface="+mn-cs"/>
              </a:rPr>
              <a:t>	   </a:t>
            </a:r>
            <a:r>
              <a:rPr lang="pt-BR" sz="2400" b="1" dirty="0">
                <a:solidFill>
                  <a:srgbClr val="C00000"/>
                </a:solidFill>
                <a:cs typeface="+mn-cs"/>
              </a:rPr>
              <a:t>↔</a:t>
            </a:r>
          </a:p>
          <a:p>
            <a:pPr>
              <a:defRPr/>
            </a:pPr>
            <a:r>
              <a:rPr lang="pt-BR" sz="2600" dirty="0" err="1" smtClean="0">
                <a:solidFill>
                  <a:srgbClr val="C00000"/>
                </a:solidFill>
                <a:cs typeface="+mn-cs"/>
              </a:rPr>
              <a:t>C</a:t>
            </a:r>
            <a:r>
              <a:rPr lang="pt-BR" sz="2200" dirty="0" err="1" smtClean="0">
                <a:solidFill>
                  <a:srgbClr val="C00000"/>
                </a:solidFill>
                <a:cs typeface="+mn-cs"/>
              </a:rPr>
              <a:t>ombined</a:t>
            </a:r>
            <a:r>
              <a:rPr lang="pt-BR" sz="2200" b="1" dirty="0" smtClean="0">
                <a:solidFill>
                  <a:srgbClr val="C00000"/>
                </a:solidFill>
                <a:cs typeface="+mn-cs"/>
              </a:rPr>
              <a:t> </a:t>
            </a:r>
            <a:r>
              <a:rPr lang="pt-BR" sz="2200" b="1" dirty="0">
                <a:solidFill>
                  <a:srgbClr val="C00000"/>
                </a:solidFill>
                <a:cs typeface="+mn-cs"/>
              </a:rPr>
              <a:t>	    </a:t>
            </a:r>
            <a:r>
              <a:rPr lang="pt-BR" sz="2400" b="1" dirty="0">
                <a:solidFill>
                  <a:srgbClr val="C00000"/>
                </a:solidFill>
                <a:cs typeface="+mn-cs"/>
              </a:rPr>
              <a:t>↓</a:t>
            </a:r>
          </a:p>
        </p:txBody>
      </p:sp>
      <p:sp>
        <p:nvSpPr>
          <p:cNvPr id="12" name="Text Box 67"/>
          <p:cNvSpPr txBox="1">
            <a:spLocks noChangeArrowheads="1"/>
          </p:cNvSpPr>
          <p:nvPr/>
        </p:nvSpPr>
        <p:spPr bwMode="auto">
          <a:xfrm>
            <a:off x="827088" y="2276475"/>
            <a:ext cx="2652712" cy="1292225"/>
          </a:xfrm>
          <a:prstGeom prst="rect">
            <a:avLst/>
          </a:prstGeom>
          <a:noFill/>
          <a:ln w="6350">
            <a:solidFill>
              <a:schemeClr val="bg1">
                <a:lumMod val="50000"/>
              </a:schemeClr>
            </a:solidFill>
            <a:miter lim="800000"/>
            <a:headEnd/>
            <a:tailEnd/>
          </a:ln>
        </p:spPr>
        <p:txBody>
          <a:bodyPr>
            <a:spAutoFit/>
          </a:bodyPr>
          <a:lstStyle/>
          <a:p>
            <a:pPr>
              <a:defRPr/>
            </a:pPr>
            <a:r>
              <a:rPr lang="pt-BR" sz="2600" dirty="0" err="1" smtClean="0">
                <a:solidFill>
                  <a:srgbClr val="C00000"/>
                </a:solidFill>
                <a:cs typeface="+mn-cs"/>
              </a:rPr>
              <a:t>A</a:t>
            </a:r>
            <a:r>
              <a:rPr lang="pt-BR" sz="2200" dirty="0" err="1" smtClean="0">
                <a:solidFill>
                  <a:srgbClr val="C00000"/>
                </a:solidFill>
                <a:cs typeface="+mn-cs"/>
              </a:rPr>
              <a:t>erobic</a:t>
            </a:r>
            <a:r>
              <a:rPr lang="pt-BR" sz="2200" dirty="0" smtClean="0">
                <a:solidFill>
                  <a:srgbClr val="C00000"/>
                </a:solidFill>
                <a:cs typeface="+mn-cs"/>
              </a:rPr>
              <a:t> </a:t>
            </a:r>
            <a:r>
              <a:rPr lang="pt-BR" sz="2200" dirty="0">
                <a:solidFill>
                  <a:srgbClr val="C00000"/>
                </a:solidFill>
                <a:cs typeface="+mn-cs"/>
              </a:rPr>
              <a:t>	   </a:t>
            </a:r>
            <a:r>
              <a:rPr lang="pt-BR" sz="2400" dirty="0">
                <a:solidFill>
                  <a:srgbClr val="C00000"/>
                </a:solidFill>
                <a:cs typeface="+mn-cs"/>
              </a:rPr>
              <a:t>↓</a:t>
            </a:r>
          </a:p>
          <a:p>
            <a:pPr>
              <a:defRPr/>
            </a:pPr>
            <a:r>
              <a:rPr lang="pt-BR" sz="2600" dirty="0" err="1" smtClean="0">
                <a:solidFill>
                  <a:srgbClr val="C00000"/>
                </a:solidFill>
                <a:cs typeface="+mn-cs"/>
              </a:rPr>
              <a:t>R</a:t>
            </a:r>
            <a:r>
              <a:rPr lang="pt-BR" sz="2200" dirty="0" err="1" smtClean="0">
                <a:solidFill>
                  <a:srgbClr val="C00000"/>
                </a:solidFill>
                <a:cs typeface="+mn-cs"/>
              </a:rPr>
              <a:t>esistance</a:t>
            </a:r>
            <a:r>
              <a:rPr lang="pt-BR" sz="2200" dirty="0" smtClean="0">
                <a:solidFill>
                  <a:srgbClr val="C00000"/>
                </a:solidFill>
                <a:cs typeface="+mn-cs"/>
              </a:rPr>
              <a:t> </a:t>
            </a:r>
            <a:r>
              <a:rPr lang="pt-BR" sz="2200" dirty="0">
                <a:solidFill>
                  <a:srgbClr val="C00000"/>
                </a:solidFill>
                <a:cs typeface="+mn-cs"/>
              </a:rPr>
              <a:t>	   </a:t>
            </a:r>
            <a:r>
              <a:rPr lang="pt-BR" sz="2400" dirty="0">
                <a:solidFill>
                  <a:srgbClr val="C00000"/>
                </a:solidFill>
                <a:cs typeface="+mn-cs"/>
              </a:rPr>
              <a:t>↓</a:t>
            </a:r>
          </a:p>
          <a:p>
            <a:pPr>
              <a:defRPr/>
            </a:pPr>
            <a:r>
              <a:rPr lang="pt-BR" sz="2600" dirty="0" err="1" smtClean="0">
                <a:solidFill>
                  <a:srgbClr val="C00000"/>
                </a:solidFill>
                <a:cs typeface="+mn-cs"/>
              </a:rPr>
              <a:t>C</a:t>
            </a:r>
            <a:r>
              <a:rPr lang="pt-BR" sz="2200" dirty="0" err="1" smtClean="0">
                <a:solidFill>
                  <a:srgbClr val="C00000"/>
                </a:solidFill>
                <a:cs typeface="+mn-cs"/>
              </a:rPr>
              <a:t>ombined</a:t>
            </a:r>
            <a:r>
              <a:rPr lang="pt-BR" sz="2200" dirty="0" smtClean="0">
                <a:solidFill>
                  <a:srgbClr val="C00000"/>
                </a:solidFill>
                <a:cs typeface="+mn-cs"/>
              </a:rPr>
              <a:t> </a:t>
            </a:r>
            <a:r>
              <a:rPr lang="pt-BR" sz="2200" dirty="0">
                <a:solidFill>
                  <a:srgbClr val="C00000"/>
                </a:solidFill>
                <a:cs typeface="+mn-cs"/>
              </a:rPr>
              <a:t>	  </a:t>
            </a:r>
            <a:r>
              <a:rPr lang="pt-BR" sz="2400" dirty="0">
                <a:solidFill>
                  <a:srgbClr val="C00000"/>
                </a:solidFill>
                <a:cs typeface="+mn-cs"/>
              </a:rPr>
              <a:t>↓↓</a:t>
            </a:r>
          </a:p>
        </p:txBody>
      </p:sp>
      <p:sp>
        <p:nvSpPr>
          <p:cNvPr id="66568" name="CaixaDeTexto 4"/>
          <p:cNvSpPr txBox="1">
            <a:spLocks noChangeArrowheads="1"/>
          </p:cNvSpPr>
          <p:nvPr/>
        </p:nvSpPr>
        <p:spPr bwMode="auto">
          <a:xfrm>
            <a:off x="215900" y="138113"/>
            <a:ext cx="8532813" cy="615950"/>
          </a:xfrm>
          <a:prstGeom prst="rect">
            <a:avLst/>
          </a:prstGeom>
          <a:noFill/>
          <a:ln w="9525">
            <a:noFill/>
            <a:miter lim="800000"/>
            <a:headEnd/>
            <a:tailEnd/>
          </a:ln>
        </p:spPr>
        <p:txBody>
          <a:bodyPr>
            <a:spAutoFit/>
          </a:bodyPr>
          <a:lstStyle/>
          <a:p>
            <a:pPr algn="ctr"/>
            <a:r>
              <a:rPr lang="pt-BR" sz="3400" b="1" dirty="0" err="1" smtClean="0"/>
              <a:t>Identifying</a:t>
            </a:r>
            <a:r>
              <a:rPr lang="pt-BR" sz="3400" b="1" dirty="0" smtClean="0"/>
              <a:t> </a:t>
            </a:r>
            <a:r>
              <a:rPr lang="pt-BR" sz="3400" b="1" dirty="0" err="1" smtClean="0"/>
              <a:t>Methdological</a:t>
            </a:r>
            <a:r>
              <a:rPr lang="pt-BR" sz="3400" b="1" dirty="0" smtClean="0"/>
              <a:t> </a:t>
            </a:r>
            <a:r>
              <a:rPr lang="pt-BR" sz="3400" b="1" dirty="0" err="1" smtClean="0"/>
              <a:t>Differences</a:t>
            </a:r>
            <a:endParaRPr lang="pt-BR" sz="3400" b="1" dirty="0"/>
          </a:p>
        </p:txBody>
      </p:sp>
      <p:cxnSp>
        <p:nvCxnSpPr>
          <p:cNvPr id="15" name="Conector reto 14"/>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 name="Grupo 20"/>
          <p:cNvGrpSpPr>
            <a:grpSpLocks/>
          </p:cNvGrpSpPr>
          <p:nvPr/>
        </p:nvGrpSpPr>
        <p:grpSpPr bwMode="auto">
          <a:xfrm>
            <a:off x="827088" y="3500441"/>
            <a:ext cx="2664792" cy="2334276"/>
            <a:chOff x="827584" y="3501105"/>
            <a:chExt cx="2664844" cy="2332855"/>
          </a:xfrm>
        </p:grpSpPr>
        <p:grpSp>
          <p:nvGrpSpPr>
            <p:cNvPr id="66576" name="Grupo 19"/>
            <p:cNvGrpSpPr>
              <a:grpSpLocks/>
            </p:cNvGrpSpPr>
            <p:nvPr/>
          </p:nvGrpSpPr>
          <p:grpSpPr bwMode="auto">
            <a:xfrm>
              <a:off x="827584" y="3501105"/>
              <a:ext cx="144016" cy="725994"/>
              <a:chOff x="827584" y="3501103"/>
              <a:chExt cx="144016" cy="791993"/>
            </a:xfrm>
          </p:grpSpPr>
          <p:cxnSp>
            <p:nvCxnSpPr>
              <p:cNvPr id="18" name="Conector reto 17"/>
              <p:cNvCxnSpPr/>
              <p:nvPr/>
            </p:nvCxnSpPr>
            <p:spPr>
              <a:xfrm>
                <a:off x="827584" y="4293793"/>
                <a:ext cx="144465"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a:xfrm rot="5400000">
                <a:off x="434700" y="3893987"/>
                <a:ext cx="785767"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3" name="Text Box 4"/>
            <p:cNvSpPr txBox="1">
              <a:spLocks noChangeArrowheads="1"/>
            </p:cNvSpPr>
            <p:nvPr/>
          </p:nvSpPr>
          <p:spPr bwMode="auto">
            <a:xfrm>
              <a:off x="827584" y="3896148"/>
              <a:ext cx="2664844" cy="1937812"/>
            </a:xfrm>
            <a:prstGeom prst="rect">
              <a:avLst/>
            </a:prstGeom>
            <a:noFill/>
            <a:ln w="12700">
              <a:noFill/>
              <a:miter lim="800000"/>
              <a:headEnd type="none" w="sm" len="sm"/>
              <a:tailEnd type="none" w="sm" len="sm"/>
            </a:ln>
          </p:spPr>
          <p:txBody>
            <a:bodyPr wrap="square">
              <a:spAutoFit/>
            </a:bodyPr>
            <a:lstStyle/>
            <a:p>
              <a:pPr algn="just">
                <a:lnSpc>
                  <a:spcPct val="150000"/>
                </a:lnSpc>
                <a:buClr>
                  <a:schemeClr val="tx1">
                    <a:lumMod val="75000"/>
                    <a:lumOff val="25000"/>
                  </a:schemeClr>
                </a:buClr>
                <a:buSzPct val="70000"/>
                <a:buFont typeface="Century Gothic" pitchFamily="34" charset="0"/>
                <a:buChar char="►"/>
                <a:defRPr/>
              </a:pPr>
              <a:r>
                <a:rPr lang="en-US" sz="2000" dirty="0" smtClean="0">
                  <a:solidFill>
                    <a:schemeClr val="tx1">
                      <a:lumMod val="85000"/>
                      <a:lumOff val="15000"/>
                    </a:schemeClr>
                  </a:solidFill>
                  <a:latin typeface="Arial" charset="0"/>
                  <a:ea typeface="ＭＳ Ｐゴシック" pitchFamily="34" charset="-128"/>
                  <a:cs typeface="+mn-cs"/>
                </a:rPr>
                <a:t>Combined training consisted of the sum of the full aerobic and resistance programs</a:t>
              </a:r>
              <a:endParaRPr lang="pt-BR" sz="2000" dirty="0">
                <a:solidFill>
                  <a:schemeClr val="tx1">
                    <a:lumMod val="85000"/>
                    <a:lumOff val="15000"/>
                  </a:schemeClr>
                </a:solidFill>
                <a:latin typeface="Arial" charset="0"/>
                <a:ea typeface="ＭＳ Ｐゴシック" pitchFamily="34" charset="-128"/>
                <a:cs typeface="+mn-cs"/>
              </a:endParaRPr>
            </a:p>
          </p:txBody>
        </p:sp>
      </p:grpSp>
      <p:grpSp>
        <p:nvGrpSpPr>
          <p:cNvPr id="4" name="Grupo 21"/>
          <p:cNvGrpSpPr>
            <a:grpSpLocks/>
          </p:cNvGrpSpPr>
          <p:nvPr/>
        </p:nvGrpSpPr>
        <p:grpSpPr bwMode="auto">
          <a:xfrm>
            <a:off x="5724525" y="3428998"/>
            <a:ext cx="2735907" cy="2388257"/>
            <a:chOff x="827584" y="3576117"/>
            <a:chExt cx="2735960" cy="2388965"/>
          </a:xfrm>
        </p:grpSpPr>
        <p:grpSp>
          <p:nvGrpSpPr>
            <p:cNvPr id="66572" name="Grupo 19"/>
            <p:cNvGrpSpPr>
              <a:grpSpLocks/>
            </p:cNvGrpSpPr>
            <p:nvPr/>
          </p:nvGrpSpPr>
          <p:grpSpPr bwMode="auto">
            <a:xfrm>
              <a:off x="827584" y="3576117"/>
              <a:ext cx="144016" cy="789084"/>
              <a:chOff x="827584" y="3284358"/>
              <a:chExt cx="144016" cy="789084"/>
            </a:xfrm>
          </p:grpSpPr>
          <p:cxnSp>
            <p:nvCxnSpPr>
              <p:cNvPr id="25" name="Conector reto 24"/>
              <p:cNvCxnSpPr/>
              <p:nvPr/>
            </p:nvCxnSpPr>
            <p:spPr>
              <a:xfrm>
                <a:off x="827584" y="4073579"/>
                <a:ext cx="144466"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Conector reto 25"/>
              <p:cNvCxnSpPr/>
              <p:nvPr/>
            </p:nvCxnSpPr>
            <p:spPr>
              <a:xfrm rot="5400000">
                <a:off x="434561" y="3677381"/>
                <a:ext cx="786045"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4" name="Text Box 4"/>
            <p:cNvSpPr txBox="1">
              <a:spLocks noChangeArrowheads="1"/>
            </p:cNvSpPr>
            <p:nvPr/>
          </p:nvSpPr>
          <p:spPr bwMode="auto">
            <a:xfrm>
              <a:off x="827584" y="4025515"/>
              <a:ext cx="2735960" cy="1939567"/>
            </a:xfrm>
            <a:prstGeom prst="rect">
              <a:avLst/>
            </a:prstGeom>
            <a:noFill/>
            <a:ln w="12700">
              <a:noFill/>
              <a:miter lim="800000"/>
              <a:headEnd type="none" w="sm" len="sm"/>
              <a:tailEnd type="none" w="sm" len="sm"/>
            </a:ln>
          </p:spPr>
          <p:txBody>
            <a:bodyPr wrap="square">
              <a:spAutoFit/>
            </a:bodyPr>
            <a:lstStyle/>
            <a:p>
              <a:pPr>
                <a:lnSpc>
                  <a:spcPct val="150000"/>
                </a:lnSpc>
                <a:buClr>
                  <a:schemeClr val="tx1">
                    <a:lumMod val="75000"/>
                    <a:lumOff val="25000"/>
                  </a:schemeClr>
                </a:buClr>
                <a:buSzPct val="70000"/>
                <a:buFont typeface="Century Gothic" pitchFamily="34" charset="0"/>
                <a:buChar char="►"/>
                <a:defRPr/>
              </a:pPr>
              <a:r>
                <a:rPr lang="pt-BR" sz="2000" dirty="0">
                  <a:solidFill>
                    <a:schemeClr val="tx1">
                      <a:lumMod val="85000"/>
                      <a:lumOff val="15000"/>
                    </a:schemeClr>
                  </a:solidFill>
                  <a:latin typeface="Arial" charset="0"/>
                  <a:ea typeface="ＭＳ Ｐゴシック" pitchFamily="34" charset="-128"/>
                  <a:cs typeface="+mn-cs"/>
                </a:rPr>
                <a:t> </a:t>
              </a:r>
              <a:r>
                <a:rPr lang="pt-BR" sz="2000" dirty="0" err="1" smtClean="0">
                  <a:solidFill>
                    <a:schemeClr val="tx1">
                      <a:lumMod val="85000"/>
                      <a:lumOff val="15000"/>
                    </a:schemeClr>
                  </a:solidFill>
                  <a:latin typeface="Arial" charset="0"/>
                  <a:ea typeface="ＭＳ Ｐゴシック" pitchFamily="34" charset="-128"/>
                  <a:cs typeface="+mn-cs"/>
                </a:rPr>
                <a:t>Combined</a:t>
              </a:r>
              <a:r>
                <a:rPr lang="pt-BR" sz="2000" dirty="0" smtClean="0">
                  <a:solidFill>
                    <a:schemeClr val="tx1">
                      <a:lumMod val="85000"/>
                      <a:lumOff val="15000"/>
                    </a:schemeClr>
                  </a:solidFill>
                  <a:latin typeface="Arial" charset="0"/>
                  <a:ea typeface="ＭＳ Ｐゴシック" pitchFamily="34" charset="-128"/>
                  <a:cs typeface="+mn-cs"/>
                </a:rPr>
                <a:t> training </a:t>
              </a:r>
              <a:r>
                <a:rPr lang="pt-BR" sz="2000" dirty="0" err="1" smtClean="0">
                  <a:solidFill>
                    <a:schemeClr val="tx1">
                      <a:lumMod val="85000"/>
                      <a:lumOff val="15000"/>
                    </a:schemeClr>
                  </a:solidFill>
                  <a:latin typeface="Arial" charset="0"/>
                  <a:ea typeface="ＭＳ Ｐゴシック" pitchFamily="34" charset="-128"/>
                  <a:cs typeface="+mn-cs"/>
                </a:rPr>
                <a:t>had</a:t>
              </a:r>
              <a:r>
                <a:rPr lang="pt-BR" sz="2000" dirty="0" smtClean="0">
                  <a:solidFill>
                    <a:schemeClr val="tx1">
                      <a:lumMod val="85000"/>
                      <a:lumOff val="15000"/>
                    </a:schemeClr>
                  </a:solidFill>
                  <a:latin typeface="Arial" charset="0"/>
                  <a:ea typeface="ＭＳ Ｐゴシック" pitchFamily="34" charset="-128"/>
                  <a:cs typeface="+mn-cs"/>
                </a:rPr>
                <a:t> similar </a:t>
              </a:r>
              <a:r>
                <a:rPr lang="pt-BR" sz="2000" dirty="0" err="1" smtClean="0">
                  <a:solidFill>
                    <a:schemeClr val="tx1">
                      <a:lumMod val="85000"/>
                      <a:lumOff val="15000"/>
                    </a:schemeClr>
                  </a:solidFill>
                  <a:latin typeface="Arial" charset="0"/>
                  <a:ea typeface="ＭＳ Ｐゴシック" pitchFamily="34" charset="-128"/>
                  <a:cs typeface="+mn-cs"/>
                </a:rPr>
                <a:t>exercise</a:t>
              </a:r>
              <a:r>
                <a:rPr lang="pt-BR" sz="2000" dirty="0" smtClean="0">
                  <a:solidFill>
                    <a:schemeClr val="tx1">
                      <a:lumMod val="85000"/>
                      <a:lumOff val="15000"/>
                    </a:schemeClr>
                  </a:solidFill>
                  <a:latin typeface="Arial" charset="0"/>
                  <a:ea typeface="ＭＳ Ｐゴシック" pitchFamily="34" charset="-128"/>
                  <a:cs typeface="+mn-cs"/>
                </a:rPr>
                <a:t> volume to </a:t>
              </a:r>
              <a:r>
                <a:rPr lang="pt-BR" sz="2000" dirty="0" err="1" smtClean="0">
                  <a:solidFill>
                    <a:schemeClr val="tx1">
                      <a:lumMod val="85000"/>
                      <a:lumOff val="15000"/>
                    </a:schemeClr>
                  </a:solidFill>
                  <a:latin typeface="Arial" charset="0"/>
                  <a:ea typeface="ＭＳ Ｐゴシック" pitchFamily="34" charset="-128"/>
                  <a:cs typeface="+mn-cs"/>
                </a:rPr>
                <a:t>aerobic</a:t>
              </a:r>
              <a:r>
                <a:rPr lang="pt-BR" sz="2000" dirty="0" smtClean="0">
                  <a:solidFill>
                    <a:schemeClr val="tx1">
                      <a:lumMod val="85000"/>
                      <a:lumOff val="15000"/>
                    </a:schemeClr>
                  </a:solidFill>
                  <a:latin typeface="Arial" charset="0"/>
                  <a:ea typeface="ＭＳ Ｐゴシック" pitchFamily="34" charset="-128"/>
                  <a:cs typeface="+mn-cs"/>
                </a:rPr>
                <a:t> </a:t>
              </a:r>
              <a:r>
                <a:rPr lang="pt-BR" sz="2000" dirty="0" err="1" smtClean="0">
                  <a:solidFill>
                    <a:schemeClr val="tx1">
                      <a:lumMod val="85000"/>
                      <a:lumOff val="15000"/>
                    </a:schemeClr>
                  </a:solidFill>
                  <a:latin typeface="Arial" charset="0"/>
                  <a:ea typeface="ＭＳ Ｐゴシック" pitchFamily="34" charset="-128"/>
                  <a:cs typeface="+mn-cs"/>
                </a:rPr>
                <a:t>and</a:t>
              </a:r>
              <a:r>
                <a:rPr lang="pt-BR" sz="2000" dirty="0" smtClean="0">
                  <a:solidFill>
                    <a:schemeClr val="tx1">
                      <a:lumMod val="85000"/>
                      <a:lumOff val="15000"/>
                    </a:schemeClr>
                  </a:solidFill>
                  <a:latin typeface="Arial" charset="0"/>
                  <a:ea typeface="ＭＳ Ｐゴシック" pitchFamily="34" charset="-128"/>
                  <a:cs typeface="+mn-cs"/>
                </a:rPr>
                <a:t> </a:t>
              </a:r>
              <a:r>
                <a:rPr lang="pt-BR" sz="2000" dirty="0" err="1" smtClean="0">
                  <a:solidFill>
                    <a:schemeClr val="tx1">
                      <a:lumMod val="85000"/>
                      <a:lumOff val="15000"/>
                    </a:schemeClr>
                  </a:solidFill>
                  <a:latin typeface="Arial" charset="0"/>
                  <a:ea typeface="ＭＳ Ｐゴシック" pitchFamily="34" charset="-128"/>
                  <a:cs typeface="+mn-cs"/>
                </a:rPr>
                <a:t>resistance</a:t>
              </a:r>
              <a:r>
                <a:rPr lang="pt-BR" sz="2000" dirty="0" smtClean="0">
                  <a:solidFill>
                    <a:schemeClr val="tx1">
                      <a:lumMod val="85000"/>
                      <a:lumOff val="15000"/>
                    </a:schemeClr>
                  </a:solidFill>
                  <a:latin typeface="Arial" charset="0"/>
                  <a:ea typeface="ＭＳ Ｐゴシック" pitchFamily="34" charset="-128"/>
                  <a:cs typeface="+mn-cs"/>
                </a:rPr>
                <a:t> </a:t>
              </a:r>
              <a:r>
                <a:rPr lang="pt-BR" sz="2000" dirty="0" err="1" smtClean="0">
                  <a:solidFill>
                    <a:schemeClr val="tx1">
                      <a:lumMod val="85000"/>
                      <a:lumOff val="15000"/>
                    </a:schemeClr>
                  </a:solidFill>
                  <a:latin typeface="Arial" charset="0"/>
                  <a:ea typeface="ＭＳ Ｐゴシック" pitchFamily="34" charset="-128"/>
                  <a:cs typeface="+mn-cs"/>
                </a:rPr>
                <a:t>programs</a:t>
              </a:r>
              <a:endParaRPr lang="pt-BR" sz="2000" dirty="0">
                <a:solidFill>
                  <a:schemeClr val="tx1">
                    <a:lumMod val="85000"/>
                    <a:lumOff val="15000"/>
                  </a:schemeClr>
                </a:solidFill>
                <a:latin typeface="Arial" charset="0"/>
                <a:ea typeface="ＭＳ Ｐゴシック" pitchFamily="34" charset="-128"/>
                <a:cs typeface="+mn-cs"/>
              </a:endParaRPr>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CaixaDeTexto 4"/>
          <p:cNvSpPr txBox="1">
            <a:spLocks noChangeArrowheads="1"/>
          </p:cNvSpPr>
          <p:nvPr/>
        </p:nvSpPr>
        <p:spPr bwMode="auto">
          <a:xfrm>
            <a:off x="215900" y="260350"/>
            <a:ext cx="8532564" cy="585788"/>
          </a:xfrm>
          <a:prstGeom prst="rect">
            <a:avLst/>
          </a:prstGeom>
          <a:noFill/>
          <a:ln w="9525">
            <a:noFill/>
            <a:miter lim="800000"/>
            <a:headEnd/>
            <a:tailEnd/>
          </a:ln>
        </p:spPr>
        <p:txBody>
          <a:bodyPr wrap="square">
            <a:spAutoFit/>
          </a:bodyPr>
          <a:lstStyle/>
          <a:p>
            <a:pPr algn="ctr"/>
            <a:r>
              <a:rPr lang="pt-BR" sz="3200" b="1" dirty="0" err="1" smtClean="0"/>
              <a:t>Structured</a:t>
            </a:r>
            <a:r>
              <a:rPr lang="pt-BR" sz="3200" b="1" dirty="0" smtClean="0"/>
              <a:t> </a:t>
            </a:r>
            <a:r>
              <a:rPr lang="pt-BR" sz="3200" b="1" dirty="0" err="1" smtClean="0"/>
              <a:t>Exercise</a:t>
            </a:r>
            <a:r>
              <a:rPr lang="pt-BR" sz="3200" b="1" dirty="0" smtClean="0"/>
              <a:t> Training</a:t>
            </a:r>
            <a:endParaRPr lang="pt-BR" sz="3200" b="1" dirty="0"/>
          </a:p>
        </p:txBody>
      </p:sp>
      <p:cxnSp>
        <p:nvCxnSpPr>
          <p:cNvPr id="29" name="Conector reto 28"/>
          <p:cNvCxnSpPr/>
          <p:nvPr/>
        </p:nvCxnSpPr>
        <p:spPr>
          <a:xfrm>
            <a:off x="250825" y="857250"/>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054" name="Grupo 56"/>
          <p:cNvGrpSpPr>
            <a:grpSpLocks/>
          </p:cNvGrpSpPr>
          <p:nvPr/>
        </p:nvGrpSpPr>
        <p:grpSpPr bwMode="auto">
          <a:xfrm>
            <a:off x="214313" y="1571625"/>
            <a:ext cx="8572502" cy="1228280"/>
            <a:chOff x="214282" y="1120947"/>
            <a:chExt cx="8572562" cy="1228906"/>
          </a:xfrm>
        </p:grpSpPr>
        <p:cxnSp>
          <p:nvCxnSpPr>
            <p:cNvPr id="37" name="Conector reto 36"/>
            <p:cNvCxnSpPr/>
            <p:nvPr/>
          </p:nvCxnSpPr>
          <p:spPr>
            <a:xfrm rot="5400000">
              <a:off x="4352831" y="1721329"/>
              <a:ext cx="365311"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059" name="Grupo 30"/>
            <p:cNvGrpSpPr>
              <a:grpSpLocks/>
            </p:cNvGrpSpPr>
            <p:nvPr/>
          </p:nvGrpSpPr>
          <p:grpSpPr bwMode="auto">
            <a:xfrm>
              <a:off x="1403625" y="1120947"/>
              <a:ext cx="5904698" cy="450665"/>
              <a:chOff x="2131199" y="1000108"/>
              <a:chExt cx="4860295" cy="450665"/>
            </a:xfrm>
          </p:grpSpPr>
          <p:sp>
            <p:nvSpPr>
              <p:cNvPr id="24" name="Retângulo de cantos arredondados 23"/>
              <p:cNvSpPr/>
              <p:nvPr/>
            </p:nvSpPr>
            <p:spPr bwMode="auto">
              <a:xfrm>
                <a:off x="2309015" y="1018693"/>
                <a:ext cx="4682479" cy="432080"/>
              </a:xfrm>
              <a:prstGeom prst="roundRect">
                <a:avLst/>
              </a:prstGeom>
              <a:gradFill flip="none" rotWithShape="1">
                <a:gsLst>
                  <a:gs pos="64000">
                    <a:schemeClr val="tx2">
                      <a:lumMod val="50000"/>
                      <a:alpha val="33000"/>
                    </a:schemeClr>
                  </a:gs>
                  <a:gs pos="28000">
                    <a:schemeClr val="bg1">
                      <a:lumMod val="75000"/>
                      <a:alpha val="79000"/>
                    </a:schemeClr>
                  </a:gs>
                  <a:gs pos="0">
                    <a:schemeClr val="bg1">
                      <a:lumMod val="85000"/>
                      <a:alpha val="72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2070" name="CaixaDeTexto 22"/>
              <p:cNvSpPr txBox="1">
                <a:spLocks noChangeArrowheads="1"/>
              </p:cNvSpPr>
              <p:nvPr/>
            </p:nvSpPr>
            <p:spPr bwMode="auto">
              <a:xfrm>
                <a:off x="2131199" y="1000108"/>
                <a:ext cx="4860294" cy="431107"/>
              </a:xfrm>
              <a:prstGeom prst="rect">
                <a:avLst/>
              </a:prstGeom>
              <a:solidFill>
                <a:schemeClr val="bg1">
                  <a:lumMod val="95000"/>
                </a:schemeClr>
              </a:solidFill>
              <a:ln w="9525">
                <a:noFill/>
                <a:miter lim="800000"/>
                <a:headEnd/>
                <a:tailEnd/>
              </a:ln>
            </p:spPr>
            <p:txBody>
              <a:bodyPr>
                <a:spAutoFit/>
              </a:bodyPr>
              <a:lstStyle/>
              <a:p>
                <a:pPr algn="ctr"/>
                <a:r>
                  <a:rPr lang="pt-BR" sz="2200" b="1" dirty="0"/>
                  <a:t>   </a:t>
                </a:r>
                <a:r>
                  <a:rPr lang="pt-BR" sz="2200" b="1" dirty="0" err="1" smtClean="0"/>
                  <a:t>Types</a:t>
                </a:r>
                <a:r>
                  <a:rPr lang="pt-BR" sz="2200" b="1" dirty="0" smtClean="0"/>
                  <a:t> </a:t>
                </a:r>
                <a:r>
                  <a:rPr lang="pt-BR" sz="2200" b="1" dirty="0" err="1" smtClean="0"/>
                  <a:t>of</a:t>
                </a:r>
                <a:r>
                  <a:rPr lang="pt-BR" sz="2200" b="1" dirty="0" smtClean="0"/>
                  <a:t> </a:t>
                </a:r>
                <a:r>
                  <a:rPr lang="pt-BR" sz="2200" b="1" dirty="0" err="1" smtClean="0"/>
                  <a:t>strutured</a:t>
                </a:r>
                <a:r>
                  <a:rPr lang="pt-BR" sz="2200" b="1" dirty="0" smtClean="0"/>
                  <a:t> </a:t>
                </a:r>
                <a:r>
                  <a:rPr lang="pt-BR" sz="2200" b="1" dirty="0" err="1" smtClean="0"/>
                  <a:t>exercise</a:t>
                </a:r>
                <a:r>
                  <a:rPr lang="pt-BR" sz="2200" b="1" dirty="0" smtClean="0"/>
                  <a:t> training</a:t>
                </a:r>
                <a:endParaRPr lang="pt-BR" sz="2200" b="1" dirty="0"/>
              </a:p>
            </p:txBody>
          </p:sp>
        </p:grpSp>
        <p:sp>
          <p:nvSpPr>
            <p:cNvPr id="2060" name="CaixaDeTexto 34"/>
            <p:cNvSpPr txBox="1">
              <a:spLocks noChangeArrowheads="1"/>
            </p:cNvSpPr>
            <p:nvPr/>
          </p:nvSpPr>
          <p:spPr bwMode="auto">
            <a:xfrm>
              <a:off x="214282" y="1980333"/>
              <a:ext cx="2286016" cy="369520"/>
            </a:xfrm>
            <a:prstGeom prst="rect">
              <a:avLst/>
            </a:prstGeom>
            <a:noFill/>
            <a:ln w="9525">
              <a:noFill/>
              <a:miter lim="800000"/>
              <a:headEnd/>
              <a:tailEnd/>
            </a:ln>
          </p:spPr>
          <p:txBody>
            <a:bodyPr>
              <a:spAutoFit/>
            </a:bodyPr>
            <a:lstStyle/>
            <a:p>
              <a:pPr algn="ctr"/>
              <a:r>
                <a:rPr lang="pt-BR" b="1" dirty="0" err="1" smtClean="0">
                  <a:solidFill>
                    <a:srgbClr val="C00000"/>
                  </a:solidFill>
                </a:rPr>
                <a:t>Aerobic</a:t>
              </a:r>
              <a:r>
                <a:rPr lang="pt-BR" b="1" dirty="0" smtClean="0">
                  <a:solidFill>
                    <a:srgbClr val="C00000"/>
                  </a:solidFill>
                </a:rPr>
                <a:t>/</a:t>
              </a:r>
              <a:r>
                <a:rPr lang="pt-BR" b="1" dirty="0" err="1" smtClean="0">
                  <a:solidFill>
                    <a:srgbClr val="C00000"/>
                  </a:solidFill>
                </a:rPr>
                <a:t>Endurance</a:t>
              </a:r>
              <a:endParaRPr lang="pt-BR" b="1" dirty="0">
                <a:solidFill>
                  <a:srgbClr val="C00000"/>
                </a:solidFill>
              </a:endParaRPr>
            </a:p>
          </p:txBody>
        </p:sp>
        <p:sp>
          <p:nvSpPr>
            <p:cNvPr id="2061" name="CaixaDeTexto 31"/>
            <p:cNvSpPr txBox="1">
              <a:spLocks noChangeArrowheads="1"/>
            </p:cNvSpPr>
            <p:nvPr/>
          </p:nvSpPr>
          <p:spPr bwMode="auto">
            <a:xfrm>
              <a:off x="2965439" y="1929311"/>
              <a:ext cx="3035321" cy="369520"/>
            </a:xfrm>
            <a:prstGeom prst="rect">
              <a:avLst/>
            </a:prstGeom>
            <a:noFill/>
            <a:ln w="9525">
              <a:noFill/>
              <a:miter lim="800000"/>
              <a:headEnd/>
              <a:tailEnd/>
            </a:ln>
          </p:spPr>
          <p:txBody>
            <a:bodyPr>
              <a:spAutoFit/>
            </a:bodyPr>
            <a:lstStyle/>
            <a:p>
              <a:pPr algn="ctr"/>
              <a:r>
                <a:rPr lang="pt-BR" b="1" dirty="0" err="1" smtClean="0">
                  <a:solidFill>
                    <a:srgbClr val="C00000"/>
                  </a:solidFill>
                </a:rPr>
                <a:t>Resistance</a:t>
              </a:r>
              <a:endParaRPr lang="pt-BR" b="1" dirty="0">
                <a:solidFill>
                  <a:srgbClr val="C00000"/>
                </a:solidFill>
              </a:endParaRPr>
            </a:p>
          </p:txBody>
        </p:sp>
        <p:sp>
          <p:nvSpPr>
            <p:cNvPr id="2062" name="CaixaDeTexto 32"/>
            <p:cNvSpPr txBox="1">
              <a:spLocks noChangeArrowheads="1"/>
            </p:cNvSpPr>
            <p:nvPr/>
          </p:nvSpPr>
          <p:spPr bwMode="auto">
            <a:xfrm>
              <a:off x="6286513" y="1980333"/>
              <a:ext cx="2500331" cy="369520"/>
            </a:xfrm>
            <a:prstGeom prst="rect">
              <a:avLst/>
            </a:prstGeom>
            <a:noFill/>
            <a:ln w="9525">
              <a:noFill/>
              <a:miter lim="800000"/>
              <a:headEnd/>
              <a:tailEnd/>
            </a:ln>
          </p:spPr>
          <p:txBody>
            <a:bodyPr>
              <a:spAutoFit/>
            </a:bodyPr>
            <a:lstStyle/>
            <a:p>
              <a:pPr algn="ctr"/>
              <a:r>
                <a:rPr lang="pt-BR" b="1" dirty="0" err="1" smtClean="0">
                  <a:solidFill>
                    <a:srgbClr val="C00000"/>
                  </a:solidFill>
                </a:rPr>
                <a:t>Combined</a:t>
              </a:r>
              <a:endParaRPr lang="pt-BR" b="1" dirty="0">
                <a:solidFill>
                  <a:srgbClr val="C00000"/>
                </a:solidFill>
              </a:endParaRPr>
            </a:p>
          </p:txBody>
        </p:sp>
        <p:cxnSp>
          <p:nvCxnSpPr>
            <p:cNvPr id="40" name="Conector reto 39"/>
            <p:cNvCxnSpPr/>
            <p:nvPr/>
          </p:nvCxnSpPr>
          <p:spPr>
            <a:xfrm>
              <a:off x="1357290" y="1786449"/>
              <a:ext cx="307183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Conector reto 41"/>
            <p:cNvCxnSpPr/>
            <p:nvPr/>
          </p:nvCxnSpPr>
          <p:spPr>
            <a:xfrm>
              <a:off x="4429123" y="1786449"/>
              <a:ext cx="307183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Conector reto 42"/>
            <p:cNvCxnSpPr/>
            <p:nvPr/>
          </p:nvCxnSpPr>
          <p:spPr>
            <a:xfrm rot="5400000">
              <a:off x="1265962" y="1877777"/>
              <a:ext cx="18265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Conector reto 43"/>
            <p:cNvCxnSpPr/>
            <p:nvPr/>
          </p:nvCxnSpPr>
          <p:spPr>
            <a:xfrm rot="5400000">
              <a:off x="7409630" y="1877777"/>
              <a:ext cx="182655"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2056" name="Picture 14"/>
          <p:cNvPicPr>
            <a:picLocks noChangeAspect="1" noChangeArrowheads="1"/>
          </p:cNvPicPr>
          <p:nvPr/>
        </p:nvPicPr>
        <p:blipFill>
          <a:blip r:embed="rId4" cstate="print"/>
          <a:srcRect/>
          <a:stretch>
            <a:fillRect/>
          </a:stretch>
        </p:blipFill>
        <p:spPr bwMode="auto">
          <a:xfrm>
            <a:off x="755650" y="3284538"/>
            <a:ext cx="1144588" cy="1296987"/>
          </a:xfrm>
          <a:prstGeom prst="rect">
            <a:avLst/>
          </a:prstGeom>
          <a:noFill/>
          <a:ln w="12700">
            <a:noFill/>
            <a:miter lim="800000"/>
            <a:headEnd type="none" w="sm" len="sm"/>
            <a:tailEnd type="none" w="sm" len="sm"/>
          </a:ln>
        </p:spPr>
      </p:pic>
      <p:graphicFrame>
        <p:nvGraphicFramePr>
          <p:cNvPr id="2050" name="Object 2"/>
          <p:cNvGraphicFramePr>
            <a:graphicFrameLocks noGrp="1" noChangeAspect="1"/>
          </p:cNvGraphicFramePr>
          <p:nvPr>
            <p:ph idx="4294967295"/>
          </p:nvPr>
        </p:nvGraphicFramePr>
        <p:xfrm>
          <a:off x="3995738" y="3213100"/>
          <a:ext cx="854075" cy="1368425"/>
        </p:xfrm>
        <a:graphic>
          <a:graphicData uri="http://schemas.openxmlformats.org/presentationml/2006/ole">
            <mc:AlternateContent xmlns:mc="http://schemas.openxmlformats.org/markup-compatibility/2006">
              <mc:Choice xmlns:v="urn:schemas-microsoft-com:vml" Requires="v">
                <p:oleObj spid="_x0000_s2063" name="Clip" r:id="rId5" imgW="1645920" imgH="2633472" progId="">
                  <p:embed/>
                </p:oleObj>
              </mc:Choice>
              <mc:Fallback>
                <p:oleObj name="Clip" r:id="rId5" imgW="1645920" imgH="2633472" progId="">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3213100"/>
                        <a:ext cx="854075" cy="1368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57" name="Picture 14"/>
          <p:cNvPicPr>
            <a:picLocks noChangeAspect="1" noChangeArrowheads="1"/>
          </p:cNvPicPr>
          <p:nvPr/>
        </p:nvPicPr>
        <p:blipFill>
          <a:blip r:embed="rId4" cstate="print"/>
          <a:srcRect/>
          <a:stretch>
            <a:fillRect/>
          </a:stretch>
        </p:blipFill>
        <p:spPr bwMode="auto">
          <a:xfrm>
            <a:off x="6948488" y="3213100"/>
            <a:ext cx="1144587" cy="1296988"/>
          </a:xfrm>
          <a:prstGeom prst="rect">
            <a:avLst/>
          </a:prstGeom>
          <a:noFill/>
          <a:ln w="12700">
            <a:noFill/>
            <a:miter lim="800000"/>
            <a:headEnd type="none" w="sm" len="sm"/>
            <a:tailEnd type="none" w="sm" len="sm"/>
          </a:ln>
        </p:spPr>
      </p:pic>
      <p:graphicFrame>
        <p:nvGraphicFramePr>
          <p:cNvPr id="2051" name="Object 27"/>
          <p:cNvGraphicFramePr>
            <a:graphicFrameLocks noChangeAspect="1"/>
          </p:cNvGraphicFramePr>
          <p:nvPr/>
        </p:nvGraphicFramePr>
        <p:xfrm>
          <a:off x="7019925" y="4581525"/>
          <a:ext cx="854075" cy="1368425"/>
        </p:xfrm>
        <a:graphic>
          <a:graphicData uri="http://schemas.openxmlformats.org/presentationml/2006/ole">
            <mc:AlternateContent xmlns:mc="http://schemas.openxmlformats.org/markup-compatibility/2006">
              <mc:Choice xmlns:v="urn:schemas-microsoft-com:vml" Requires="v">
                <p:oleObj spid="_x0000_s2064" name="Clip" r:id="rId7" imgW="1645920" imgH="2633472" progId="">
                  <p:embed/>
                </p:oleObj>
              </mc:Choice>
              <mc:Fallback>
                <p:oleObj name="Clip" r:id="rId7" imgW="1645920" imgH="2633472" progId="">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9925" y="4581525"/>
                        <a:ext cx="854075" cy="1368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CaixaDeTexto 19"/>
          <p:cNvSpPr txBox="1">
            <a:spLocks noChangeArrowheads="1"/>
          </p:cNvSpPr>
          <p:nvPr/>
        </p:nvSpPr>
        <p:spPr bwMode="auto">
          <a:xfrm>
            <a:off x="4427538" y="6309320"/>
            <a:ext cx="4608512" cy="492443"/>
          </a:xfrm>
          <a:prstGeom prst="rect">
            <a:avLst/>
          </a:prstGeom>
          <a:noFill/>
          <a:ln w="9525">
            <a:noFill/>
            <a:miter lim="800000"/>
            <a:headEnd/>
            <a:tailEnd/>
          </a:ln>
        </p:spPr>
        <p:txBody>
          <a:bodyPr>
            <a:spAutoFit/>
          </a:bodyPr>
          <a:lstStyle/>
          <a:p>
            <a:pPr algn="r">
              <a:defRPr/>
            </a:pPr>
            <a:r>
              <a:rPr lang="pt-BR" sz="1300" b="1" dirty="0">
                <a:solidFill>
                  <a:schemeClr val="tx1">
                    <a:lumMod val="85000"/>
                    <a:lumOff val="15000"/>
                  </a:schemeClr>
                </a:solidFill>
                <a:ea typeface="ＭＳ Ｐゴシック" charset="-128"/>
              </a:rPr>
              <a:t>Umpierre </a:t>
            </a:r>
            <a:r>
              <a:rPr lang="pt-BR" sz="1300" b="1" dirty="0" smtClean="0">
                <a:solidFill>
                  <a:schemeClr val="tx1">
                    <a:lumMod val="85000"/>
                    <a:lumOff val="15000"/>
                  </a:schemeClr>
                </a:solidFill>
                <a:ea typeface="ＭＳ Ｐゴシック" charset="-128"/>
              </a:rPr>
              <a:t>D </a:t>
            </a:r>
            <a:r>
              <a:rPr lang="pt-BR" sz="1300" b="1" dirty="0" err="1" smtClean="0">
                <a:solidFill>
                  <a:schemeClr val="tx1">
                    <a:lumMod val="85000"/>
                    <a:lumOff val="15000"/>
                  </a:schemeClr>
                </a:solidFill>
                <a:ea typeface="ＭＳ Ｐゴシック" charset="-128"/>
              </a:rPr>
              <a:t>et</a:t>
            </a:r>
            <a:r>
              <a:rPr lang="pt-BR" sz="1300" b="1" dirty="0" smtClean="0">
                <a:solidFill>
                  <a:schemeClr val="tx1">
                    <a:lumMod val="85000"/>
                    <a:lumOff val="15000"/>
                  </a:schemeClr>
                </a:solidFill>
                <a:ea typeface="ＭＳ Ｐゴシック" charset="-128"/>
              </a:rPr>
              <a:t> al. </a:t>
            </a:r>
            <a:endParaRPr lang="pt-BR" sz="1300" b="1" dirty="0">
              <a:solidFill>
                <a:schemeClr val="tx1">
                  <a:lumMod val="85000"/>
                  <a:lumOff val="15000"/>
                </a:schemeClr>
              </a:solidFill>
              <a:ea typeface="ＭＳ Ｐゴシック" charset="-128"/>
            </a:endParaRPr>
          </a:p>
          <a:p>
            <a:pPr algn="r">
              <a:defRPr/>
            </a:pPr>
            <a:r>
              <a:rPr lang="pt-BR" sz="1300" b="1" dirty="0">
                <a:solidFill>
                  <a:schemeClr val="tx1">
                    <a:lumMod val="85000"/>
                    <a:lumOff val="15000"/>
                  </a:schemeClr>
                </a:solidFill>
                <a:ea typeface="ＭＳ Ｐゴシック" charset="-128"/>
              </a:rPr>
              <a:t>JAMA 2011; 305: 1790-99. </a:t>
            </a: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aixaDeTexto 4"/>
          <p:cNvSpPr txBox="1">
            <a:spLocks noChangeArrowheads="1"/>
          </p:cNvSpPr>
          <p:nvPr/>
        </p:nvSpPr>
        <p:spPr bwMode="auto">
          <a:xfrm>
            <a:off x="215900" y="281658"/>
            <a:ext cx="8532813" cy="554037"/>
          </a:xfrm>
          <a:prstGeom prst="rect">
            <a:avLst/>
          </a:prstGeom>
          <a:noFill/>
          <a:ln w="9525">
            <a:noFill/>
            <a:miter lim="800000"/>
            <a:headEnd/>
            <a:tailEnd/>
          </a:ln>
        </p:spPr>
        <p:txBody>
          <a:bodyPr>
            <a:spAutoFit/>
          </a:bodyPr>
          <a:lstStyle/>
          <a:p>
            <a:pPr algn="ctr"/>
            <a:r>
              <a:rPr lang="en-US" sz="3000" b="1" dirty="0" smtClean="0"/>
              <a:t>Overview</a:t>
            </a:r>
            <a:endParaRPr lang="pt-BR" sz="3000" b="1" dirty="0"/>
          </a:p>
        </p:txBody>
      </p:sp>
      <p:cxnSp>
        <p:nvCxnSpPr>
          <p:cNvPr id="22" name="Conector reto 21"/>
          <p:cNvCxnSpPr/>
          <p:nvPr/>
        </p:nvCxnSpPr>
        <p:spPr>
          <a:xfrm>
            <a:off x="250825" y="908720"/>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CaixaDeTexto 19"/>
          <p:cNvSpPr txBox="1">
            <a:spLocks noChangeArrowheads="1"/>
          </p:cNvSpPr>
          <p:nvPr/>
        </p:nvSpPr>
        <p:spPr bwMode="auto">
          <a:xfrm>
            <a:off x="539552" y="1785005"/>
            <a:ext cx="8352928" cy="4524315"/>
          </a:xfrm>
          <a:prstGeom prst="rect">
            <a:avLst/>
          </a:prstGeom>
          <a:noFill/>
          <a:ln w="9525">
            <a:noFill/>
            <a:miter lim="800000"/>
            <a:headEnd/>
            <a:tailEnd/>
          </a:ln>
        </p:spPr>
        <p:txBody>
          <a:bodyPr wrap="square">
            <a:spAutoFit/>
          </a:bodyPr>
          <a:lstStyle/>
          <a:p>
            <a:pPr>
              <a:buFont typeface="Arial" pitchFamily="34" charset="0"/>
              <a:buChar char="•"/>
              <a:defRPr/>
            </a:pPr>
            <a:r>
              <a:rPr lang="pt-BR" sz="2400" dirty="0" smtClean="0">
                <a:solidFill>
                  <a:schemeClr val="tx1">
                    <a:lumMod val="75000"/>
                    <a:lumOff val="25000"/>
                  </a:schemeClr>
                </a:solidFill>
                <a:latin typeface="Arial" charset="0"/>
                <a:ea typeface="ＭＳ Ｐゴシック" pitchFamily="34" charset="-128"/>
                <a:cs typeface="Arial" charset="0"/>
              </a:rPr>
              <a:t> </a:t>
            </a:r>
            <a:r>
              <a:rPr lang="pt-BR" sz="2400" dirty="0" err="1" smtClean="0">
                <a:solidFill>
                  <a:schemeClr val="tx1">
                    <a:lumMod val="75000"/>
                    <a:lumOff val="25000"/>
                  </a:schemeClr>
                </a:solidFill>
                <a:latin typeface="Arial" charset="0"/>
                <a:ea typeface="ＭＳ Ｐゴシック" pitchFamily="34" charset="-128"/>
                <a:cs typeface="Arial" charset="0"/>
              </a:rPr>
              <a:t>Basic</a:t>
            </a:r>
            <a:r>
              <a:rPr lang="pt-BR" sz="2400" dirty="0" smtClean="0">
                <a:solidFill>
                  <a:schemeClr val="tx1">
                    <a:lumMod val="75000"/>
                    <a:lumOff val="25000"/>
                  </a:schemeClr>
                </a:solidFill>
                <a:latin typeface="Arial" charset="0"/>
                <a:ea typeface="ＭＳ Ｐゴシック" pitchFamily="34" charset="-128"/>
                <a:cs typeface="Arial" charset="0"/>
              </a:rPr>
              <a:t> </a:t>
            </a:r>
            <a:r>
              <a:rPr lang="pt-BR" sz="2400" dirty="0" err="1" smtClean="0">
                <a:solidFill>
                  <a:schemeClr val="tx1">
                    <a:lumMod val="75000"/>
                    <a:lumOff val="25000"/>
                  </a:schemeClr>
                </a:solidFill>
                <a:latin typeface="Arial" charset="0"/>
                <a:ea typeface="ＭＳ Ｐゴシック" pitchFamily="34" charset="-128"/>
                <a:cs typeface="Arial" charset="0"/>
              </a:rPr>
              <a:t>types</a:t>
            </a:r>
            <a:r>
              <a:rPr lang="pt-BR" sz="2400" dirty="0" smtClean="0">
                <a:solidFill>
                  <a:schemeClr val="tx1">
                    <a:lumMod val="75000"/>
                    <a:lumOff val="25000"/>
                  </a:schemeClr>
                </a:solidFill>
                <a:latin typeface="Arial" charset="0"/>
                <a:ea typeface="ＭＳ Ｐゴシック" pitchFamily="34" charset="-128"/>
                <a:cs typeface="Arial" charset="0"/>
              </a:rPr>
              <a:t> </a:t>
            </a:r>
            <a:r>
              <a:rPr lang="pt-BR" sz="2400" dirty="0" err="1" smtClean="0">
                <a:solidFill>
                  <a:schemeClr val="tx1">
                    <a:lumMod val="75000"/>
                    <a:lumOff val="25000"/>
                  </a:schemeClr>
                </a:solidFill>
                <a:latin typeface="Arial" charset="0"/>
                <a:ea typeface="ＭＳ Ｐゴシック" pitchFamily="34" charset="-128"/>
                <a:cs typeface="Arial" charset="0"/>
              </a:rPr>
              <a:t>of</a:t>
            </a:r>
            <a:r>
              <a:rPr lang="pt-BR" sz="2400" dirty="0" smtClean="0">
                <a:solidFill>
                  <a:schemeClr val="tx1">
                    <a:lumMod val="75000"/>
                    <a:lumOff val="25000"/>
                  </a:schemeClr>
                </a:solidFill>
                <a:latin typeface="Arial" charset="0"/>
                <a:ea typeface="ＭＳ Ｐゴシック" pitchFamily="34" charset="-128"/>
                <a:cs typeface="Arial" charset="0"/>
              </a:rPr>
              <a:t> diabetes </a:t>
            </a:r>
            <a:r>
              <a:rPr lang="pt-BR" sz="2400" dirty="0" err="1" smtClean="0">
                <a:solidFill>
                  <a:schemeClr val="tx1">
                    <a:lumMod val="75000"/>
                    <a:lumOff val="25000"/>
                  </a:schemeClr>
                </a:solidFill>
                <a:latin typeface="Arial" charset="0"/>
                <a:ea typeface="ＭＳ Ｐゴシック" pitchFamily="34" charset="-128"/>
                <a:cs typeface="Arial" charset="0"/>
              </a:rPr>
              <a:t>and</a:t>
            </a:r>
            <a:r>
              <a:rPr lang="pt-BR" sz="2400" dirty="0" smtClean="0">
                <a:solidFill>
                  <a:schemeClr val="tx1">
                    <a:lumMod val="75000"/>
                    <a:lumOff val="25000"/>
                  </a:schemeClr>
                </a:solidFill>
                <a:latin typeface="Arial" charset="0"/>
                <a:ea typeface="ＭＳ Ｐゴシック" pitchFamily="34" charset="-128"/>
                <a:cs typeface="Arial" charset="0"/>
              </a:rPr>
              <a:t> </a:t>
            </a:r>
            <a:r>
              <a:rPr lang="pt-BR" sz="2400" dirty="0" err="1" smtClean="0">
                <a:solidFill>
                  <a:schemeClr val="tx1">
                    <a:lumMod val="75000"/>
                    <a:lumOff val="25000"/>
                  </a:schemeClr>
                </a:solidFill>
                <a:latin typeface="Arial" charset="0"/>
                <a:ea typeface="ＭＳ Ｐゴシック" pitchFamily="34" charset="-128"/>
                <a:cs typeface="Arial" charset="0"/>
              </a:rPr>
              <a:t>epidemiology</a:t>
            </a:r>
            <a:endParaRPr lang="pt-BR" sz="2400" dirty="0" smtClean="0">
              <a:solidFill>
                <a:schemeClr val="tx1">
                  <a:lumMod val="75000"/>
                  <a:lumOff val="25000"/>
                </a:schemeClr>
              </a:solidFill>
              <a:latin typeface="Arial" charset="0"/>
              <a:ea typeface="ＭＳ Ｐゴシック" pitchFamily="34" charset="-128"/>
              <a:cs typeface="Arial" charset="0"/>
            </a:endParaRPr>
          </a:p>
          <a:p>
            <a:pPr>
              <a:buFont typeface="Arial" pitchFamily="34" charset="0"/>
              <a:buChar char="•"/>
              <a:defRPr/>
            </a:pPr>
            <a:endParaRPr lang="en-US" sz="2400" dirty="0" smtClean="0">
              <a:solidFill>
                <a:schemeClr val="tx1">
                  <a:lumMod val="75000"/>
                  <a:lumOff val="25000"/>
                </a:schemeClr>
              </a:solidFill>
              <a:latin typeface="Arial" charset="0"/>
              <a:ea typeface="ＭＳ Ｐゴシック" pitchFamily="34" charset="-128"/>
              <a:cs typeface="Arial" charset="0"/>
            </a:endParaRPr>
          </a:p>
          <a:p>
            <a:pPr>
              <a:buFont typeface="Arial" pitchFamily="34" charset="0"/>
              <a:buChar char="•"/>
              <a:defRPr/>
            </a:pPr>
            <a:r>
              <a:rPr lang="en-US" sz="2400" dirty="0" smtClean="0">
                <a:solidFill>
                  <a:schemeClr val="tx1">
                    <a:lumMod val="75000"/>
                    <a:lumOff val="25000"/>
                  </a:schemeClr>
                </a:solidFill>
                <a:latin typeface="Arial" charset="0"/>
                <a:ea typeface="ＭＳ Ｐゴシック" pitchFamily="34" charset="-128"/>
                <a:cs typeface="Arial" charset="0"/>
              </a:rPr>
              <a:t> Lifestyle and risk for type 2 diabetes</a:t>
            </a:r>
          </a:p>
          <a:p>
            <a:pPr>
              <a:buFont typeface="Arial" pitchFamily="34" charset="0"/>
              <a:buChar char="•"/>
              <a:defRPr/>
            </a:pPr>
            <a:endParaRPr lang="en-US" sz="2400" dirty="0" smtClean="0">
              <a:solidFill>
                <a:schemeClr val="tx1">
                  <a:lumMod val="75000"/>
                  <a:lumOff val="25000"/>
                </a:schemeClr>
              </a:solidFill>
              <a:latin typeface="Arial" charset="0"/>
              <a:ea typeface="ＭＳ Ｐゴシック" pitchFamily="34" charset="-128"/>
              <a:cs typeface="Arial" charset="0"/>
            </a:endParaRPr>
          </a:p>
          <a:p>
            <a:pPr>
              <a:buFont typeface="Arial" pitchFamily="34" charset="0"/>
              <a:buChar char="•"/>
              <a:defRPr/>
            </a:pPr>
            <a:r>
              <a:rPr lang="en-US" sz="2400" dirty="0" smtClean="0">
                <a:solidFill>
                  <a:schemeClr val="tx1">
                    <a:lumMod val="75000"/>
                    <a:lumOff val="25000"/>
                  </a:schemeClr>
                </a:solidFill>
                <a:latin typeface="Arial" charset="0"/>
                <a:ea typeface="ＭＳ Ｐゴシック" pitchFamily="34" charset="-128"/>
                <a:cs typeface="Arial" charset="0"/>
              </a:rPr>
              <a:t> Prevention of diabetes by lifestyle interventions</a:t>
            </a:r>
          </a:p>
          <a:p>
            <a:pPr>
              <a:buFont typeface="Arial" pitchFamily="34" charset="0"/>
              <a:buChar char="•"/>
              <a:defRPr/>
            </a:pPr>
            <a:endParaRPr lang="en-US" sz="2400" dirty="0" smtClean="0">
              <a:solidFill>
                <a:schemeClr val="tx1">
                  <a:lumMod val="75000"/>
                  <a:lumOff val="25000"/>
                </a:schemeClr>
              </a:solidFill>
              <a:latin typeface="Arial" charset="0"/>
              <a:ea typeface="ＭＳ Ｐゴシック" pitchFamily="34" charset="-128"/>
              <a:cs typeface="Arial" charset="0"/>
            </a:endParaRPr>
          </a:p>
          <a:p>
            <a:pPr>
              <a:buFont typeface="Arial" pitchFamily="34" charset="0"/>
              <a:buChar char="•"/>
              <a:defRPr/>
            </a:pPr>
            <a:r>
              <a:rPr lang="en-US" sz="2400" dirty="0" smtClean="0">
                <a:solidFill>
                  <a:schemeClr val="tx1">
                    <a:lumMod val="75000"/>
                    <a:lumOff val="25000"/>
                  </a:schemeClr>
                </a:solidFill>
                <a:latin typeface="Arial" charset="0"/>
                <a:ea typeface="ＭＳ Ｐゴシック" pitchFamily="34" charset="-128"/>
                <a:cs typeface="Arial" charset="0"/>
              </a:rPr>
              <a:t> Muscular complications in patients with diabetes</a:t>
            </a:r>
          </a:p>
          <a:p>
            <a:pPr>
              <a:buFont typeface="Arial" pitchFamily="34" charset="0"/>
              <a:buChar char="•"/>
              <a:defRPr/>
            </a:pPr>
            <a:endParaRPr lang="en-US" sz="2400" dirty="0" smtClean="0">
              <a:solidFill>
                <a:schemeClr val="tx1">
                  <a:lumMod val="75000"/>
                  <a:lumOff val="25000"/>
                </a:schemeClr>
              </a:solidFill>
              <a:latin typeface="Arial" charset="0"/>
              <a:ea typeface="ＭＳ Ｐゴシック" pitchFamily="34" charset="-128"/>
              <a:cs typeface="Arial" charset="0"/>
            </a:endParaRPr>
          </a:p>
          <a:p>
            <a:pPr>
              <a:buFont typeface="Arial" pitchFamily="34" charset="0"/>
              <a:buChar char="•"/>
              <a:defRPr/>
            </a:pPr>
            <a:r>
              <a:rPr lang="en-US" sz="2400" dirty="0" smtClean="0">
                <a:solidFill>
                  <a:schemeClr val="tx1">
                    <a:lumMod val="75000"/>
                    <a:lumOff val="25000"/>
                  </a:schemeClr>
                </a:solidFill>
                <a:latin typeface="Arial" charset="0"/>
                <a:ea typeface="ＭＳ Ｐゴシック" pitchFamily="34" charset="-128"/>
                <a:cs typeface="Arial" charset="0"/>
              </a:rPr>
              <a:t> Impact of acute and chronic exercise: </a:t>
            </a:r>
            <a:r>
              <a:rPr lang="en-US" sz="2200" dirty="0" smtClean="0">
                <a:solidFill>
                  <a:schemeClr val="tx1">
                    <a:lumMod val="75000"/>
                    <a:lumOff val="25000"/>
                  </a:schemeClr>
                </a:solidFill>
                <a:latin typeface="Arial" charset="0"/>
                <a:ea typeface="ＭＳ Ｐゴシック" pitchFamily="34" charset="-128"/>
                <a:cs typeface="Arial" charset="0"/>
              </a:rPr>
              <a:t>glycemic control </a:t>
            </a:r>
          </a:p>
          <a:p>
            <a:pPr>
              <a:defRPr/>
            </a:pPr>
            <a:r>
              <a:rPr lang="en-US" sz="2200" dirty="0" smtClean="0">
                <a:solidFill>
                  <a:schemeClr val="tx1">
                    <a:lumMod val="75000"/>
                    <a:lumOff val="25000"/>
                  </a:schemeClr>
                </a:solidFill>
                <a:latin typeface="Arial" charset="0"/>
                <a:ea typeface="ＭＳ Ｐゴシック" pitchFamily="34" charset="-128"/>
                <a:cs typeface="Arial" charset="0"/>
              </a:rPr>
              <a:t>                                                                     and blood pressure</a:t>
            </a:r>
          </a:p>
          <a:p>
            <a:pPr>
              <a:buFont typeface="Arial" pitchFamily="34" charset="0"/>
              <a:buChar char="•"/>
              <a:defRPr/>
            </a:pPr>
            <a:endParaRPr lang="en-US" sz="2400" dirty="0" smtClean="0">
              <a:solidFill>
                <a:schemeClr val="tx1">
                  <a:lumMod val="75000"/>
                  <a:lumOff val="25000"/>
                </a:schemeClr>
              </a:solidFill>
              <a:latin typeface="Arial" charset="0"/>
              <a:ea typeface="ＭＳ Ｐゴシック" pitchFamily="34" charset="-128"/>
              <a:cs typeface="Arial" charset="0"/>
            </a:endParaRPr>
          </a:p>
          <a:p>
            <a:pPr>
              <a:defRPr/>
            </a:pPr>
            <a:endParaRPr lang="pt-BR" sz="2400" dirty="0">
              <a:solidFill>
                <a:schemeClr val="tx1">
                  <a:lumMod val="75000"/>
                  <a:lumOff val="25000"/>
                </a:schemeClr>
              </a:solidFill>
              <a:latin typeface="Arial" charset="0"/>
              <a:ea typeface="ＭＳ Ｐゴシック" pitchFamily="34" charset="-128"/>
              <a:cs typeface="Arial"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tângulo 27"/>
          <p:cNvSpPr/>
          <p:nvPr/>
        </p:nvSpPr>
        <p:spPr bwMode="auto">
          <a:xfrm>
            <a:off x="4143375" y="2212975"/>
            <a:ext cx="1363663" cy="144463"/>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50" name="Retângulo 49"/>
          <p:cNvSpPr/>
          <p:nvPr/>
        </p:nvSpPr>
        <p:spPr>
          <a:xfrm>
            <a:off x="214313" y="2357438"/>
            <a:ext cx="1000125"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grpSp>
        <p:nvGrpSpPr>
          <p:cNvPr id="71688" name="Grupo 22"/>
          <p:cNvGrpSpPr>
            <a:grpSpLocks/>
          </p:cNvGrpSpPr>
          <p:nvPr/>
        </p:nvGrpSpPr>
        <p:grpSpPr bwMode="auto">
          <a:xfrm>
            <a:off x="2071688" y="1341438"/>
            <a:ext cx="5214937" cy="4776787"/>
            <a:chOff x="1785918" y="2080431"/>
            <a:chExt cx="5214974" cy="4777593"/>
          </a:xfrm>
        </p:grpSpPr>
        <p:sp>
          <p:nvSpPr>
            <p:cNvPr id="6161" name="CaixaDeTexto 48"/>
            <p:cNvSpPr txBox="1">
              <a:spLocks noChangeArrowheads="1"/>
            </p:cNvSpPr>
            <p:nvPr/>
          </p:nvSpPr>
          <p:spPr bwMode="auto">
            <a:xfrm>
              <a:off x="1857356" y="2080431"/>
              <a:ext cx="5143536" cy="276272"/>
            </a:xfrm>
            <a:prstGeom prst="rect">
              <a:avLst/>
            </a:prstGeom>
            <a:noFill/>
            <a:ln w="9525">
              <a:noFill/>
              <a:miter lim="800000"/>
              <a:headEnd/>
              <a:tailEnd/>
            </a:ln>
          </p:spPr>
          <p:txBody>
            <a:bodyPr>
              <a:spAutoFit/>
            </a:bodyPr>
            <a:lstStyle/>
            <a:p>
              <a:pPr algn="ctr">
                <a:defRPr/>
              </a:pPr>
              <a:r>
                <a:rPr lang="pt-BR" sz="1200" b="1" dirty="0">
                  <a:solidFill>
                    <a:schemeClr val="tx1">
                      <a:lumMod val="75000"/>
                      <a:lumOff val="25000"/>
                    </a:schemeClr>
                  </a:solidFill>
                  <a:latin typeface="Arial" charset="0"/>
                  <a:ea typeface="ＭＳ Ｐゴシック" charset="-128"/>
                  <a:cs typeface="+mn-cs"/>
                </a:rPr>
                <a:t>   </a:t>
              </a:r>
              <a:r>
                <a:rPr lang="pt-BR" sz="1200" b="1" dirty="0" err="1" smtClean="0">
                  <a:solidFill>
                    <a:schemeClr val="tx1">
                      <a:lumMod val="75000"/>
                      <a:lumOff val="25000"/>
                    </a:schemeClr>
                  </a:solidFill>
                  <a:latin typeface="Arial" charset="0"/>
                  <a:ea typeface="ＭＳ Ｐゴシック" charset="-128"/>
                  <a:cs typeface="+mn-cs"/>
                </a:rPr>
                <a:t>Patients</a:t>
              </a:r>
              <a:r>
                <a:rPr lang="pt-BR" sz="1200" b="1" dirty="0" smtClean="0">
                  <a:solidFill>
                    <a:schemeClr val="tx1">
                      <a:lumMod val="75000"/>
                      <a:lumOff val="25000"/>
                    </a:schemeClr>
                  </a:solidFill>
                  <a:latin typeface="Arial" charset="0"/>
                  <a:ea typeface="ＭＳ Ｐゴシック" charset="-128"/>
                  <a:cs typeface="+mn-cs"/>
                </a:rPr>
                <a:t> </a:t>
              </a:r>
              <a:r>
                <a:rPr lang="pt-BR" sz="1200" b="1" dirty="0">
                  <a:solidFill>
                    <a:schemeClr val="tx1">
                      <a:lumMod val="75000"/>
                      <a:lumOff val="25000"/>
                    </a:schemeClr>
                  </a:solidFill>
                  <a:latin typeface="Arial" charset="0"/>
                  <a:ea typeface="ＭＳ Ｐゴシック" charset="-128"/>
                  <a:cs typeface="+mn-cs"/>
                </a:rPr>
                <a:t>(N=848)                       </a:t>
              </a:r>
              <a:endParaRPr lang="pt-BR" sz="1200" b="1" baseline="30000" dirty="0">
                <a:solidFill>
                  <a:schemeClr val="tx1">
                    <a:lumMod val="75000"/>
                    <a:lumOff val="25000"/>
                  </a:schemeClr>
                </a:solidFill>
                <a:latin typeface="Arial" charset="0"/>
                <a:ea typeface="ＭＳ Ｐゴシック" charset="-128"/>
                <a:cs typeface="+mn-cs"/>
              </a:endParaRPr>
            </a:p>
          </p:txBody>
        </p:sp>
        <p:pic>
          <p:nvPicPr>
            <p:cNvPr id="71695" name="Picture 3"/>
            <p:cNvPicPr>
              <a:picLocks noChangeAspect="1" noChangeArrowheads="1"/>
            </p:cNvPicPr>
            <p:nvPr/>
          </p:nvPicPr>
          <p:blipFill>
            <a:blip r:embed="rId3" cstate="print">
              <a:lum contrast="40000"/>
            </a:blip>
            <a:srcRect/>
            <a:stretch>
              <a:fillRect/>
            </a:stretch>
          </p:blipFill>
          <p:spPr bwMode="auto">
            <a:xfrm>
              <a:off x="1785918" y="2476511"/>
              <a:ext cx="5142078" cy="4381513"/>
            </a:xfrm>
            <a:prstGeom prst="rect">
              <a:avLst/>
            </a:prstGeom>
            <a:noFill/>
            <a:ln w="9525">
              <a:noFill/>
              <a:miter lim="800000"/>
              <a:headEnd/>
              <a:tailEnd/>
            </a:ln>
          </p:spPr>
        </p:pic>
        <p:sp>
          <p:nvSpPr>
            <p:cNvPr id="71696" name="CaixaDeTexto 48"/>
            <p:cNvSpPr txBox="1">
              <a:spLocks noChangeArrowheads="1"/>
            </p:cNvSpPr>
            <p:nvPr/>
          </p:nvSpPr>
          <p:spPr bwMode="auto">
            <a:xfrm>
              <a:off x="2143108" y="2357430"/>
              <a:ext cx="4643439" cy="276999"/>
            </a:xfrm>
            <a:prstGeom prst="rect">
              <a:avLst/>
            </a:prstGeom>
            <a:noFill/>
            <a:ln w="9525">
              <a:noFill/>
              <a:miter lim="800000"/>
              <a:headEnd/>
              <a:tailEnd/>
            </a:ln>
          </p:spPr>
          <p:txBody>
            <a:bodyPr>
              <a:spAutoFit/>
            </a:bodyPr>
            <a:lstStyle/>
            <a:p>
              <a:r>
                <a:rPr lang="pt-BR" sz="1200" b="1" dirty="0" err="1" smtClean="0">
                  <a:solidFill>
                    <a:srgbClr val="C00000"/>
                  </a:solidFill>
                </a:rPr>
                <a:t>Aerobic</a:t>
              </a:r>
              <a:r>
                <a:rPr lang="pt-BR" sz="1200" b="1" dirty="0" smtClean="0">
                  <a:solidFill>
                    <a:srgbClr val="C00000"/>
                  </a:solidFill>
                </a:rPr>
                <a:t> Training                                           </a:t>
              </a:r>
              <a:r>
                <a:rPr lang="pt-BR" sz="1200" b="1" dirty="0" err="1" smtClean="0">
                  <a:solidFill>
                    <a:srgbClr val="C00000"/>
                  </a:solidFill>
                </a:rPr>
                <a:t>Control</a:t>
              </a:r>
              <a:r>
                <a:rPr lang="pt-BR" sz="1200" b="1" dirty="0">
                  <a:solidFill>
                    <a:srgbClr val="C00000"/>
                  </a:solidFill>
                </a:rPr>
                <a:t>	</a:t>
              </a:r>
              <a:endParaRPr lang="pt-BR" sz="1200" baseline="30000" dirty="0">
                <a:solidFill>
                  <a:srgbClr val="C00000"/>
                </a:solidFill>
              </a:endParaRPr>
            </a:p>
          </p:txBody>
        </p:sp>
      </p:grpSp>
      <p:sp>
        <p:nvSpPr>
          <p:cNvPr id="24" name="Retângulo 23"/>
          <p:cNvSpPr/>
          <p:nvPr/>
        </p:nvSpPr>
        <p:spPr>
          <a:xfrm>
            <a:off x="4000500" y="5381625"/>
            <a:ext cx="642938" cy="214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26" name="Retângulo de cantos arredondados 25"/>
          <p:cNvSpPr/>
          <p:nvPr/>
        </p:nvSpPr>
        <p:spPr>
          <a:xfrm>
            <a:off x="2252663" y="5300663"/>
            <a:ext cx="1671637" cy="288925"/>
          </a:xfrm>
          <a:prstGeom prst="roundRect">
            <a:avLst>
              <a:gd name="adj" fmla="val 8562"/>
            </a:avLst>
          </a:prstGeom>
          <a:solidFill>
            <a:srgbClr val="3054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500" b="1" dirty="0">
                <a:solidFill>
                  <a:schemeClr val="bg1"/>
                </a:solidFill>
                <a:cs typeface="Arial" pitchFamily="34" charset="0"/>
              </a:rPr>
              <a:t>-0.73 </a:t>
            </a:r>
            <a:r>
              <a:rPr lang="pt-BR" sz="1200" b="1" dirty="0">
                <a:solidFill>
                  <a:schemeClr val="bg1"/>
                </a:solidFill>
                <a:cs typeface="Arial" pitchFamily="34" charset="0"/>
              </a:rPr>
              <a:t>(-1.06, -0.40)</a:t>
            </a:r>
          </a:p>
        </p:txBody>
      </p:sp>
      <p:sp>
        <p:nvSpPr>
          <p:cNvPr id="71691" name="CaixaDeTexto 48"/>
          <p:cNvSpPr txBox="1">
            <a:spLocks noChangeArrowheads="1"/>
          </p:cNvSpPr>
          <p:nvPr/>
        </p:nvSpPr>
        <p:spPr bwMode="auto">
          <a:xfrm>
            <a:off x="3429000" y="5881688"/>
            <a:ext cx="2592388" cy="430212"/>
          </a:xfrm>
          <a:prstGeom prst="rect">
            <a:avLst/>
          </a:prstGeom>
          <a:noFill/>
          <a:ln w="9525">
            <a:noFill/>
            <a:miter lim="800000"/>
            <a:headEnd/>
            <a:tailEnd/>
          </a:ln>
        </p:spPr>
        <p:txBody>
          <a:bodyPr>
            <a:spAutoFit/>
          </a:bodyPr>
          <a:lstStyle/>
          <a:p>
            <a:pPr algn="ctr"/>
            <a:endParaRPr lang="pt-BR" sz="1100" b="1" dirty="0"/>
          </a:p>
          <a:p>
            <a:pPr algn="ctr"/>
            <a:r>
              <a:rPr lang="pt-BR" sz="1100" b="1" dirty="0" err="1" smtClean="0"/>
              <a:t>Absolute</a:t>
            </a:r>
            <a:r>
              <a:rPr lang="pt-BR" sz="1100" b="1" dirty="0" smtClean="0"/>
              <a:t> </a:t>
            </a:r>
            <a:r>
              <a:rPr lang="pt-BR" sz="1100" b="1" dirty="0" err="1" smtClean="0"/>
              <a:t>changes</a:t>
            </a:r>
            <a:r>
              <a:rPr lang="pt-BR" sz="1100" b="1" dirty="0" smtClean="0"/>
              <a:t> in HbA1c  (%)</a:t>
            </a:r>
            <a:endParaRPr lang="pt-BR" sz="1100" baseline="30000" dirty="0"/>
          </a:p>
        </p:txBody>
      </p:sp>
      <p:sp>
        <p:nvSpPr>
          <p:cNvPr id="71692" name="CaixaDeTexto 19"/>
          <p:cNvSpPr txBox="1">
            <a:spLocks noChangeArrowheads="1"/>
          </p:cNvSpPr>
          <p:nvPr/>
        </p:nvSpPr>
        <p:spPr bwMode="auto">
          <a:xfrm>
            <a:off x="2411413" y="6524625"/>
            <a:ext cx="6696075" cy="261938"/>
          </a:xfrm>
          <a:prstGeom prst="rect">
            <a:avLst/>
          </a:prstGeom>
          <a:noFill/>
          <a:ln w="9525">
            <a:noFill/>
            <a:miter lim="800000"/>
            <a:headEnd/>
            <a:tailEnd/>
          </a:ln>
        </p:spPr>
        <p:txBody>
          <a:bodyPr>
            <a:spAutoFit/>
          </a:bodyPr>
          <a:lstStyle/>
          <a:p>
            <a:pPr algn="r"/>
            <a:r>
              <a:rPr lang="pt-BR" sz="1100" b="1" dirty="0" smtClean="0">
                <a:solidFill>
                  <a:srgbClr val="262626"/>
                </a:solidFill>
              </a:rPr>
              <a:t>Umpierre D </a:t>
            </a:r>
            <a:r>
              <a:rPr lang="pt-BR" sz="1100" b="1" dirty="0" err="1">
                <a:solidFill>
                  <a:srgbClr val="262626"/>
                </a:solidFill>
              </a:rPr>
              <a:t>et</a:t>
            </a:r>
            <a:r>
              <a:rPr lang="pt-BR" sz="1100" b="1" dirty="0">
                <a:solidFill>
                  <a:srgbClr val="262626"/>
                </a:solidFill>
              </a:rPr>
              <a:t> al. JAMA 2011; 305: 1790-99. </a:t>
            </a:r>
          </a:p>
        </p:txBody>
      </p:sp>
      <p:pic>
        <p:nvPicPr>
          <p:cNvPr id="71693" name="Picture 6"/>
          <p:cNvPicPr>
            <a:picLocks noChangeAspect="1" noChangeArrowheads="1"/>
          </p:cNvPicPr>
          <p:nvPr/>
        </p:nvPicPr>
        <p:blipFill>
          <a:blip r:embed="rId4" cstate="print"/>
          <a:srcRect/>
          <a:stretch>
            <a:fillRect/>
          </a:stretch>
        </p:blipFill>
        <p:spPr bwMode="auto">
          <a:xfrm>
            <a:off x="7092950" y="2997200"/>
            <a:ext cx="1411288" cy="1600200"/>
          </a:xfrm>
          <a:prstGeom prst="rect">
            <a:avLst/>
          </a:prstGeom>
          <a:noFill/>
          <a:ln w="12700">
            <a:noFill/>
            <a:miter lim="800000"/>
            <a:headEnd type="none" w="sm" len="sm"/>
            <a:tailEnd type="none" w="sm" len="sm"/>
          </a:ln>
        </p:spPr>
      </p:pic>
      <p:sp>
        <p:nvSpPr>
          <p:cNvPr id="21" name="CaixaDeTexto 4"/>
          <p:cNvSpPr txBox="1">
            <a:spLocks noChangeArrowheads="1"/>
          </p:cNvSpPr>
          <p:nvPr/>
        </p:nvSpPr>
        <p:spPr bwMode="auto">
          <a:xfrm>
            <a:off x="215900" y="214313"/>
            <a:ext cx="8532564" cy="584775"/>
          </a:xfrm>
          <a:prstGeom prst="rect">
            <a:avLst/>
          </a:prstGeom>
          <a:noFill/>
          <a:ln w="9525">
            <a:noFill/>
            <a:miter lim="800000"/>
            <a:headEnd/>
            <a:tailEnd/>
          </a:ln>
        </p:spPr>
        <p:txBody>
          <a:bodyPr wrap="square">
            <a:spAutoFit/>
          </a:bodyPr>
          <a:lstStyle/>
          <a:p>
            <a:pPr algn="ctr"/>
            <a:r>
              <a:rPr lang="pt-BR" sz="3200" b="1" dirty="0" err="1" smtClean="0"/>
              <a:t>Aerobic</a:t>
            </a:r>
            <a:r>
              <a:rPr lang="pt-BR" sz="3200" b="1" dirty="0" smtClean="0"/>
              <a:t> Training</a:t>
            </a:r>
            <a:endParaRPr lang="pt-BR" sz="3200" b="1" dirty="0"/>
          </a:p>
        </p:txBody>
      </p:sp>
      <p:cxnSp>
        <p:nvCxnSpPr>
          <p:cNvPr id="22" name="Conector reto 21"/>
          <p:cNvCxnSpPr/>
          <p:nvPr/>
        </p:nvCxnSpPr>
        <p:spPr>
          <a:xfrm>
            <a:off x="250825" y="908720"/>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tângulo 21"/>
          <p:cNvSpPr/>
          <p:nvPr/>
        </p:nvSpPr>
        <p:spPr bwMode="auto">
          <a:xfrm>
            <a:off x="179388" y="2781300"/>
            <a:ext cx="1000125" cy="714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pic>
        <p:nvPicPr>
          <p:cNvPr id="3080" name="Picture 28"/>
          <p:cNvPicPr>
            <a:picLocks noChangeAspect="1" noChangeArrowheads="1"/>
          </p:cNvPicPr>
          <p:nvPr/>
        </p:nvPicPr>
        <p:blipFill>
          <a:blip r:embed="rId4" cstate="print">
            <a:lum contrast="40000"/>
          </a:blip>
          <a:srcRect/>
          <a:stretch>
            <a:fillRect/>
          </a:stretch>
        </p:blipFill>
        <p:spPr bwMode="auto">
          <a:xfrm>
            <a:off x="1500188" y="2857500"/>
            <a:ext cx="6143625" cy="2286000"/>
          </a:xfrm>
          <a:prstGeom prst="rect">
            <a:avLst/>
          </a:prstGeom>
          <a:noFill/>
          <a:ln w="9525">
            <a:noFill/>
            <a:miter lim="800000"/>
            <a:headEnd/>
            <a:tailEnd/>
          </a:ln>
        </p:spPr>
      </p:pic>
      <p:sp>
        <p:nvSpPr>
          <p:cNvPr id="3081" name="CaixaDeTexto 48"/>
          <p:cNvSpPr txBox="1">
            <a:spLocks noChangeArrowheads="1"/>
          </p:cNvSpPr>
          <p:nvPr/>
        </p:nvSpPr>
        <p:spPr bwMode="auto">
          <a:xfrm>
            <a:off x="1785938" y="4929188"/>
            <a:ext cx="5429250" cy="430212"/>
          </a:xfrm>
          <a:prstGeom prst="rect">
            <a:avLst/>
          </a:prstGeom>
          <a:noFill/>
          <a:ln w="9525">
            <a:noFill/>
            <a:miter lim="800000"/>
            <a:headEnd/>
            <a:tailEnd/>
          </a:ln>
        </p:spPr>
        <p:txBody>
          <a:bodyPr>
            <a:spAutoFit/>
          </a:bodyPr>
          <a:lstStyle/>
          <a:p>
            <a:pPr algn="ctr"/>
            <a:endParaRPr lang="pt-BR" sz="1100" b="1" dirty="0"/>
          </a:p>
          <a:p>
            <a:pPr algn="ctr"/>
            <a:r>
              <a:rPr lang="pt-BR" sz="1100" b="1" dirty="0" err="1" smtClean="0"/>
              <a:t>Absolute</a:t>
            </a:r>
            <a:r>
              <a:rPr lang="pt-BR" sz="1100" b="1" dirty="0" smtClean="0"/>
              <a:t> </a:t>
            </a:r>
            <a:r>
              <a:rPr lang="pt-BR" sz="1100" b="1" dirty="0" err="1" smtClean="0"/>
              <a:t>changes</a:t>
            </a:r>
            <a:r>
              <a:rPr lang="pt-BR" sz="1100" b="1" dirty="0" smtClean="0"/>
              <a:t> in HbA1c  (%)</a:t>
            </a:r>
            <a:endParaRPr lang="pt-BR" sz="1100" baseline="30000" dirty="0"/>
          </a:p>
        </p:txBody>
      </p:sp>
      <p:sp>
        <p:nvSpPr>
          <p:cNvPr id="32" name="CaixaDeTexto 48"/>
          <p:cNvSpPr txBox="1">
            <a:spLocks noChangeArrowheads="1"/>
          </p:cNvSpPr>
          <p:nvPr/>
        </p:nvSpPr>
        <p:spPr bwMode="auto">
          <a:xfrm>
            <a:off x="2000250" y="2438400"/>
            <a:ext cx="5143500" cy="276225"/>
          </a:xfrm>
          <a:prstGeom prst="rect">
            <a:avLst/>
          </a:prstGeom>
          <a:noFill/>
          <a:ln w="9525">
            <a:noFill/>
            <a:miter lim="800000"/>
            <a:headEnd/>
            <a:tailEnd/>
          </a:ln>
        </p:spPr>
        <p:txBody>
          <a:bodyPr>
            <a:spAutoFit/>
          </a:bodyPr>
          <a:lstStyle/>
          <a:p>
            <a:pPr algn="ctr">
              <a:defRPr/>
            </a:pPr>
            <a:r>
              <a:rPr lang="pt-BR" sz="1200" b="1" dirty="0">
                <a:solidFill>
                  <a:schemeClr val="tx1">
                    <a:lumMod val="75000"/>
                    <a:lumOff val="25000"/>
                  </a:schemeClr>
                </a:solidFill>
                <a:latin typeface="Arial" charset="0"/>
                <a:ea typeface="ＭＳ Ｐゴシック" charset="-128"/>
                <a:cs typeface="+mn-cs"/>
              </a:rPr>
              <a:t>   </a:t>
            </a:r>
            <a:r>
              <a:rPr lang="pt-BR" sz="1200" b="1" dirty="0" err="1" smtClean="0">
                <a:solidFill>
                  <a:schemeClr val="tx1">
                    <a:lumMod val="75000"/>
                    <a:lumOff val="25000"/>
                  </a:schemeClr>
                </a:solidFill>
                <a:latin typeface="Arial" charset="0"/>
                <a:ea typeface="ＭＳ Ｐゴシック" charset="-128"/>
                <a:cs typeface="+mn-cs"/>
              </a:rPr>
              <a:t>Patients</a:t>
            </a:r>
            <a:r>
              <a:rPr lang="pt-BR" sz="1200" b="1" dirty="0" smtClean="0">
                <a:solidFill>
                  <a:schemeClr val="tx1">
                    <a:lumMod val="75000"/>
                    <a:lumOff val="25000"/>
                  </a:schemeClr>
                </a:solidFill>
                <a:latin typeface="Arial" charset="0"/>
                <a:ea typeface="ＭＳ Ｐゴシック" charset="-128"/>
                <a:cs typeface="+mn-cs"/>
              </a:rPr>
              <a:t> </a:t>
            </a:r>
            <a:r>
              <a:rPr lang="pt-BR" sz="1200" b="1" dirty="0">
                <a:solidFill>
                  <a:schemeClr val="tx1">
                    <a:lumMod val="75000"/>
                    <a:lumOff val="25000"/>
                  </a:schemeClr>
                </a:solidFill>
                <a:latin typeface="Arial" charset="0"/>
                <a:ea typeface="ＭＳ Ｐゴシック" charset="-128"/>
                <a:cs typeface="+mn-cs"/>
              </a:rPr>
              <a:t>(N=261)                       </a:t>
            </a:r>
            <a:endParaRPr lang="pt-BR" sz="1200" b="1" baseline="30000" dirty="0">
              <a:solidFill>
                <a:schemeClr val="tx1">
                  <a:lumMod val="75000"/>
                  <a:lumOff val="25000"/>
                </a:schemeClr>
              </a:solidFill>
              <a:latin typeface="Arial" charset="0"/>
              <a:ea typeface="ＭＳ Ｐゴシック" charset="-128"/>
              <a:cs typeface="+mn-cs"/>
            </a:endParaRPr>
          </a:p>
        </p:txBody>
      </p:sp>
      <p:sp>
        <p:nvSpPr>
          <p:cNvPr id="3083" name="CaixaDeTexto 48"/>
          <p:cNvSpPr txBox="1">
            <a:spLocks noChangeArrowheads="1"/>
          </p:cNvSpPr>
          <p:nvPr/>
        </p:nvSpPr>
        <p:spPr bwMode="auto">
          <a:xfrm>
            <a:off x="1928813" y="2795588"/>
            <a:ext cx="5286375" cy="276225"/>
          </a:xfrm>
          <a:prstGeom prst="rect">
            <a:avLst/>
          </a:prstGeom>
          <a:noFill/>
          <a:ln w="9525">
            <a:noFill/>
            <a:miter lim="800000"/>
            <a:headEnd/>
            <a:tailEnd/>
          </a:ln>
        </p:spPr>
        <p:txBody>
          <a:bodyPr>
            <a:spAutoFit/>
          </a:bodyPr>
          <a:lstStyle/>
          <a:p>
            <a:r>
              <a:rPr lang="pt-BR" sz="1200" b="1" dirty="0" err="1" smtClean="0">
                <a:solidFill>
                  <a:srgbClr val="C00000"/>
                </a:solidFill>
              </a:rPr>
              <a:t>Resistance</a:t>
            </a:r>
            <a:r>
              <a:rPr lang="pt-BR" sz="1200" b="1" dirty="0" smtClean="0">
                <a:solidFill>
                  <a:srgbClr val="C00000"/>
                </a:solidFill>
              </a:rPr>
              <a:t> Training                                                    </a:t>
            </a:r>
            <a:r>
              <a:rPr lang="pt-BR" sz="1200" b="1" dirty="0" err="1" smtClean="0">
                <a:solidFill>
                  <a:srgbClr val="C00000"/>
                </a:solidFill>
              </a:rPr>
              <a:t>Control</a:t>
            </a:r>
            <a:endParaRPr lang="pt-BR" sz="1200" baseline="30000" dirty="0">
              <a:solidFill>
                <a:srgbClr val="C00000"/>
              </a:solidFill>
            </a:endParaRPr>
          </a:p>
        </p:txBody>
      </p:sp>
      <p:sp>
        <p:nvSpPr>
          <p:cNvPr id="36" name="Retângulo de cantos arredondados 35"/>
          <p:cNvSpPr/>
          <p:nvPr/>
        </p:nvSpPr>
        <p:spPr>
          <a:xfrm>
            <a:off x="1835150" y="4149725"/>
            <a:ext cx="1654175" cy="287338"/>
          </a:xfrm>
          <a:prstGeom prst="roundRect">
            <a:avLst>
              <a:gd name="adj" fmla="val 8562"/>
            </a:avLst>
          </a:prstGeom>
          <a:solidFill>
            <a:srgbClr val="3054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500" b="1" dirty="0">
                <a:solidFill>
                  <a:schemeClr val="bg1"/>
                </a:solidFill>
                <a:cs typeface="Arial" pitchFamily="34" charset="0"/>
              </a:rPr>
              <a:t>-0.57 </a:t>
            </a:r>
            <a:r>
              <a:rPr lang="pt-BR" sz="1200" b="1" dirty="0">
                <a:solidFill>
                  <a:schemeClr val="bg1"/>
                </a:solidFill>
                <a:cs typeface="Arial" pitchFamily="34" charset="0"/>
              </a:rPr>
              <a:t>(-1.14, -0.01)</a:t>
            </a:r>
          </a:p>
        </p:txBody>
      </p:sp>
      <p:grpSp>
        <p:nvGrpSpPr>
          <p:cNvPr id="4" name="Grupo 22"/>
          <p:cNvGrpSpPr>
            <a:grpSpLocks/>
          </p:cNvGrpSpPr>
          <p:nvPr/>
        </p:nvGrpSpPr>
        <p:grpSpPr bwMode="auto">
          <a:xfrm>
            <a:off x="3643313" y="4143375"/>
            <a:ext cx="857250" cy="428625"/>
            <a:chOff x="3643313" y="4143374"/>
            <a:chExt cx="857250" cy="428626"/>
          </a:xfrm>
        </p:grpSpPr>
        <p:grpSp>
          <p:nvGrpSpPr>
            <p:cNvPr id="3087" name="Grupo 37"/>
            <p:cNvGrpSpPr>
              <a:grpSpLocks/>
            </p:cNvGrpSpPr>
            <p:nvPr/>
          </p:nvGrpSpPr>
          <p:grpSpPr bwMode="auto">
            <a:xfrm>
              <a:off x="3643313" y="4143374"/>
              <a:ext cx="857250" cy="428626"/>
              <a:chOff x="3643306" y="3929065"/>
              <a:chExt cx="857256" cy="428629"/>
            </a:xfrm>
          </p:grpSpPr>
          <p:sp>
            <p:nvSpPr>
              <p:cNvPr id="35" name="Retângulo 34"/>
              <p:cNvSpPr/>
              <p:nvPr/>
            </p:nvSpPr>
            <p:spPr>
              <a:xfrm>
                <a:off x="3643306" y="4006854"/>
                <a:ext cx="857256" cy="35084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37" name="Retângulo 36"/>
              <p:cNvSpPr/>
              <p:nvPr/>
            </p:nvSpPr>
            <p:spPr>
              <a:xfrm rot="5400000">
                <a:off x="3821900" y="3821909"/>
                <a:ext cx="214315" cy="428628"/>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grpSp>
        <p:sp>
          <p:nvSpPr>
            <p:cNvPr id="20" name="Retângulo 19"/>
            <p:cNvSpPr/>
            <p:nvPr/>
          </p:nvSpPr>
          <p:spPr bwMode="auto">
            <a:xfrm rot="10800000">
              <a:off x="4038600" y="4179887"/>
              <a:ext cx="214313" cy="300038"/>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grpSp>
      <p:graphicFrame>
        <p:nvGraphicFramePr>
          <p:cNvPr id="3074" name="Object 2"/>
          <p:cNvGraphicFramePr>
            <a:graphicFrameLocks noGrp="1" noChangeAspect="1"/>
          </p:cNvGraphicFramePr>
          <p:nvPr>
            <p:ph idx="4294967295"/>
          </p:nvPr>
        </p:nvGraphicFramePr>
        <p:xfrm>
          <a:off x="7569200" y="2952750"/>
          <a:ext cx="1106488" cy="1771650"/>
        </p:xfrm>
        <a:graphic>
          <a:graphicData uri="http://schemas.openxmlformats.org/presentationml/2006/ole">
            <mc:AlternateContent xmlns:mc="http://schemas.openxmlformats.org/markup-compatibility/2006">
              <mc:Choice xmlns:v="urn:schemas-microsoft-com:vml" Requires="v">
                <p:oleObj spid="_x0000_s3081" name="Clip" r:id="rId5" imgW="1645920" imgH="2633472" progId="">
                  <p:embed/>
                </p:oleObj>
              </mc:Choice>
              <mc:Fallback>
                <p:oleObj name="Clip" r:id="rId5" imgW="1645920" imgH="2633472" progId="">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9200" y="2952750"/>
                        <a:ext cx="1106488" cy="177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CaixaDeTexto 19"/>
          <p:cNvSpPr txBox="1">
            <a:spLocks noChangeArrowheads="1"/>
          </p:cNvSpPr>
          <p:nvPr/>
        </p:nvSpPr>
        <p:spPr bwMode="auto">
          <a:xfrm>
            <a:off x="2411413" y="6524625"/>
            <a:ext cx="6696075" cy="261938"/>
          </a:xfrm>
          <a:prstGeom prst="rect">
            <a:avLst/>
          </a:prstGeom>
          <a:noFill/>
          <a:ln w="9525">
            <a:noFill/>
            <a:miter lim="800000"/>
            <a:headEnd/>
            <a:tailEnd/>
          </a:ln>
        </p:spPr>
        <p:txBody>
          <a:bodyPr>
            <a:spAutoFit/>
          </a:bodyPr>
          <a:lstStyle/>
          <a:p>
            <a:pPr algn="r"/>
            <a:r>
              <a:rPr lang="pt-BR" sz="1100" b="1" dirty="0" smtClean="0">
                <a:solidFill>
                  <a:srgbClr val="262626"/>
                </a:solidFill>
              </a:rPr>
              <a:t>Umpierre D </a:t>
            </a:r>
            <a:r>
              <a:rPr lang="pt-BR" sz="1100" b="1" dirty="0" err="1">
                <a:solidFill>
                  <a:srgbClr val="262626"/>
                </a:solidFill>
              </a:rPr>
              <a:t>et</a:t>
            </a:r>
            <a:r>
              <a:rPr lang="pt-BR" sz="1100" b="1" dirty="0">
                <a:solidFill>
                  <a:srgbClr val="262626"/>
                </a:solidFill>
              </a:rPr>
              <a:t> al. JAMA 2011; 305: 1790-99. </a:t>
            </a:r>
          </a:p>
        </p:txBody>
      </p:sp>
      <p:sp>
        <p:nvSpPr>
          <p:cNvPr id="24" name="CaixaDeTexto 4"/>
          <p:cNvSpPr txBox="1">
            <a:spLocks noChangeArrowheads="1"/>
          </p:cNvSpPr>
          <p:nvPr/>
        </p:nvSpPr>
        <p:spPr bwMode="auto">
          <a:xfrm>
            <a:off x="215900" y="214313"/>
            <a:ext cx="8532564" cy="584775"/>
          </a:xfrm>
          <a:prstGeom prst="rect">
            <a:avLst/>
          </a:prstGeom>
          <a:noFill/>
          <a:ln w="9525">
            <a:noFill/>
            <a:miter lim="800000"/>
            <a:headEnd/>
            <a:tailEnd/>
          </a:ln>
        </p:spPr>
        <p:txBody>
          <a:bodyPr wrap="square">
            <a:spAutoFit/>
          </a:bodyPr>
          <a:lstStyle/>
          <a:p>
            <a:pPr algn="ctr"/>
            <a:r>
              <a:rPr lang="pt-BR" sz="3200" b="1" dirty="0" err="1" smtClean="0"/>
              <a:t>Resistance</a:t>
            </a:r>
            <a:r>
              <a:rPr lang="pt-BR" sz="3200" b="1" dirty="0" smtClean="0"/>
              <a:t> Training</a:t>
            </a:r>
            <a:endParaRPr lang="pt-BR" sz="3200" b="1" dirty="0"/>
          </a:p>
        </p:txBody>
      </p:sp>
      <p:cxnSp>
        <p:nvCxnSpPr>
          <p:cNvPr id="25" name="Conector reto 24"/>
          <p:cNvCxnSpPr/>
          <p:nvPr/>
        </p:nvCxnSpPr>
        <p:spPr>
          <a:xfrm>
            <a:off x="250825" y="908720"/>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tângulo 49"/>
          <p:cNvSpPr/>
          <p:nvPr/>
        </p:nvSpPr>
        <p:spPr>
          <a:xfrm>
            <a:off x="214313" y="2565400"/>
            <a:ext cx="1000125"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41" name="Retângulo 40"/>
          <p:cNvSpPr/>
          <p:nvPr/>
        </p:nvSpPr>
        <p:spPr bwMode="auto">
          <a:xfrm>
            <a:off x="179388" y="2711450"/>
            <a:ext cx="107950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4103" name="CaixaDeTexto 48"/>
          <p:cNvSpPr txBox="1">
            <a:spLocks noChangeArrowheads="1"/>
          </p:cNvSpPr>
          <p:nvPr/>
        </p:nvSpPr>
        <p:spPr bwMode="auto">
          <a:xfrm>
            <a:off x="1785938" y="5038725"/>
            <a:ext cx="5429250" cy="431800"/>
          </a:xfrm>
          <a:prstGeom prst="rect">
            <a:avLst/>
          </a:prstGeom>
          <a:noFill/>
          <a:ln w="9525">
            <a:noFill/>
            <a:miter lim="800000"/>
            <a:headEnd/>
            <a:tailEnd/>
          </a:ln>
        </p:spPr>
        <p:txBody>
          <a:bodyPr>
            <a:spAutoFit/>
          </a:bodyPr>
          <a:lstStyle/>
          <a:p>
            <a:pPr algn="ctr"/>
            <a:endParaRPr lang="pt-BR" sz="1100" b="1" dirty="0"/>
          </a:p>
          <a:p>
            <a:pPr algn="ctr"/>
            <a:r>
              <a:rPr lang="pt-BR" sz="1100" b="1" dirty="0" err="1" smtClean="0"/>
              <a:t>Absolute</a:t>
            </a:r>
            <a:r>
              <a:rPr lang="pt-BR" sz="1100" b="1" dirty="0" smtClean="0"/>
              <a:t> </a:t>
            </a:r>
            <a:r>
              <a:rPr lang="pt-BR" sz="1100" b="1" dirty="0" err="1" smtClean="0"/>
              <a:t>changes</a:t>
            </a:r>
            <a:r>
              <a:rPr lang="pt-BR" sz="1100" b="1" dirty="0" smtClean="0"/>
              <a:t> in HbA1c  </a:t>
            </a:r>
            <a:r>
              <a:rPr lang="pt-BR" sz="1100" b="1" dirty="0"/>
              <a:t>(%)</a:t>
            </a:r>
            <a:endParaRPr lang="pt-BR" sz="1100" baseline="30000" dirty="0"/>
          </a:p>
        </p:txBody>
      </p:sp>
      <p:sp>
        <p:nvSpPr>
          <p:cNvPr id="4104" name="CaixaDeTexto 4"/>
          <p:cNvSpPr txBox="1">
            <a:spLocks noChangeArrowheads="1"/>
          </p:cNvSpPr>
          <p:nvPr/>
        </p:nvSpPr>
        <p:spPr bwMode="auto">
          <a:xfrm>
            <a:off x="215900" y="214313"/>
            <a:ext cx="8532564" cy="584775"/>
          </a:xfrm>
          <a:prstGeom prst="rect">
            <a:avLst/>
          </a:prstGeom>
          <a:noFill/>
          <a:ln w="9525">
            <a:noFill/>
            <a:miter lim="800000"/>
            <a:headEnd/>
            <a:tailEnd/>
          </a:ln>
        </p:spPr>
        <p:txBody>
          <a:bodyPr wrap="square">
            <a:spAutoFit/>
          </a:bodyPr>
          <a:lstStyle/>
          <a:p>
            <a:pPr algn="ctr"/>
            <a:r>
              <a:rPr lang="pt-BR" sz="3200" b="1" dirty="0" err="1" smtClean="0"/>
              <a:t>Combined</a:t>
            </a:r>
            <a:r>
              <a:rPr lang="pt-BR" sz="3200" b="1" dirty="0" smtClean="0"/>
              <a:t> Training</a:t>
            </a:r>
            <a:endParaRPr lang="pt-BR" sz="3200" b="1" dirty="0"/>
          </a:p>
        </p:txBody>
      </p:sp>
      <p:cxnSp>
        <p:nvCxnSpPr>
          <p:cNvPr id="28" name="Conector reto 27"/>
          <p:cNvCxnSpPr/>
          <p:nvPr/>
        </p:nvCxnSpPr>
        <p:spPr>
          <a:xfrm>
            <a:off x="250825" y="908720"/>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106" name="Picture 29"/>
          <p:cNvPicPr>
            <a:picLocks noChangeAspect="1" noChangeArrowheads="1"/>
          </p:cNvPicPr>
          <p:nvPr/>
        </p:nvPicPr>
        <p:blipFill>
          <a:blip r:embed="rId4" cstate="print">
            <a:lum contrast="40000"/>
          </a:blip>
          <a:srcRect/>
          <a:stretch>
            <a:fillRect/>
          </a:stretch>
        </p:blipFill>
        <p:spPr bwMode="auto">
          <a:xfrm>
            <a:off x="1428750" y="2419350"/>
            <a:ext cx="6129338" cy="2795588"/>
          </a:xfrm>
          <a:prstGeom prst="rect">
            <a:avLst/>
          </a:prstGeom>
          <a:noFill/>
          <a:ln w="9525">
            <a:noFill/>
            <a:miter lim="800000"/>
            <a:headEnd/>
            <a:tailEnd/>
          </a:ln>
        </p:spPr>
      </p:pic>
      <p:sp>
        <p:nvSpPr>
          <p:cNvPr id="30" name="CaixaDeTexto 48"/>
          <p:cNvSpPr txBox="1">
            <a:spLocks noChangeArrowheads="1"/>
          </p:cNvSpPr>
          <p:nvPr/>
        </p:nvSpPr>
        <p:spPr bwMode="auto">
          <a:xfrm>
            <a:off x="1928813" y="2214563"/>
            <a:ext cx="5143500" cy="276225"/>
          </a:xfrm>
          <a:prstGeom prst="rect">
            <a:avLst/>
          </a:prstGeom>
          <a:noFill/>
          <a:ln w="9525">
            <a:noFill/>
            <a:miter lim="800000"/>
            <a:headEnd/>
            <a:tailEnd/>
          </a:ln>
        </p:spPr>
        <p:txBody>
          <a:bodyPr>
            <a:spAutoFit/>
          </a:bodyPr>
          <a:lstStyle/>
          <a:p>
            <a:pPr algn="ctr">
              <a:defRPr/>
            </a:pPr>
            <a:r>
              <a:rPr lang="pt-BR" sz="1200" b="1" dirty="0">
                <a:solidFill>
                  <a:schemeClr val="tx1">
                    <a:lumMod val="75000"/>
                    <a:lumOff val="25000"/>
                  </a:schemeClr>
                </a:solidFill>
                <a:latin typeface="Arial" charset="0"/>
                <a:ea typeface="ＭＳ Ｐゴシック" charset="-128"/>
                <a:cs typeface="+mn-cs"/>
              </a:rPr>
              <a:t>   </a:t>
            </a:r>
            <a:r>
              <a:rPr lang="pt-BR" sz="1200" b="1" dirty="0" err="1" smtClean="0">
                <a:solidFill>
                  <a:schemeClr val="tx1">
                    <a:lumMod val="75000"/>
                    <a:lumOff val="25000"/>
                  </a:schemeClr>
                </a:solidFill>
                <a:latin typeface="Arial" charset="0"/>
                <a:ea typeface="ＭＳ Ｐゴシック" charset="-128"/>
                <a:cs typeface="+mn-cs"/>
              </a:rPr>
              <a:t>Patients</a:t>
            </a:r>
            <a:r>
              <a:rPr lang="pt-BR" sz="1200" b="1" dirty="0" smtClean="0">
                <a:solidFill>
                  <a:schemeClr val="tx1">
                    <a:lumMod val="75000"/>
                    <a:lumOff val="25000"/>
                  </a:schemeClr>
                </a:solidFill>
                <a:latin typeface="Arial" charset="0"/>
                <a:ea typeface="ＭＳ Ｐゴシック" charset="-128"/>
                <a:cs typeface="+mn-cs"/>
              </a:rPr>
              <a:t> </a:t>
            </a:r>
            <a:r>
              <a:rPr lang="pt-BR" sz="1200" b="1" dirty="0">
                <a:solidFill>
                  <a:schemeClr val="tx1">
                    <a:lumMod val="75000"/>
                    <a:lumOff val="25000"/>
                  </a:schemeClr>
                </a:solidFill>
                <a:latin typeface="Arial" charset="0"/>
                <a:ea typeface="ＭＳ Ｐゴシック" charset="-128"/>
                <a:cs typeface="+mn-cs"/>
              </a:rPr>
              <a:t>(N=404)                       </a:t>
            </a:r>
            <a:endParaRPr lang="pt-BR" sz="1200" b="1" baseline="30000" dirty="0">
              <a:solidFill>
                <a:schemeClr val="tx1">
                  <a:lumMod val="75000"/>
                  <a:lumOff val="25000"/>
                </a:schemeClr>
              </a:solidFill>
              <a:latin typeface="Arial" charset="0"/>
              <a:ea typeface="ＭＳ Ｐゴシック" charset="-128"/>
              <a:cs typeface="+mn-cs"/>
            </a:endParaRPr>
          </a:p>
        </p:txBody>
      </p:sp>
      <p:sp>
        <p:nvSpPr>
          <p:cNvPr id="4108" name="CaixaDeTexto 48"/>
          <p:cNvSpPr txBox="1">
            <a:spLocks noChangeArrowheads="1"/>
          </p:cNvSpPr>
          <p:nvPr/>
        </p:nvSpPr>
        <p:spPr bwMode="auto">
          <a:xfrm>
            <a:off x="1928813" y="2490788"/>
            <a:ext cx="5286375" cy="277812"/>
          </a:xfrm>
          <a:prstGeom prst="rect">
            <a:avLst/>
          </a:prstGeom>
          <a:noFill/>
          <a:ln w="9525">
            <a:noFill/>
            <a:miter lim="800000"/>
            <a:headEnd/>
            <a:tailEnd/>
          </a:ln>
        </p:spPr>
        <p:txBody>
          <a:bodyPr>
            <a:spAutoFit/>
          </a:bodyPr>
          <a:lstStyle/>
          <a:p>
            <a:r>
              <a:rPr lang="pt-BR" sz="1200" b="1" dirty="0" err="1" smtClean="0">
                <a:solidFill>
                  <a:srgbClr val="C00000"/>
                </a:solidFill>
              </a:rPr>
              <a:t>Combined</a:t>
            </a:r>
            <a:r>
              <a:rPr lang="pt-BR" sz="1200" b="1" dirty="0" smtClean="0">
                <a:solidFill>
                  <a:srgbClr val="C00000"/>
                </a:solidFill>
              </a:rPr>
              <a:t> Training                                                 </a:t>
            </a:r>
            <a:r>
              <a:rPr lang="pt-BR" sz="1200" b="1" dirty="0" err="1" smtClean="0">
                <a:solidFill>
                  <a:srgbClr val="C00000"/>
                </a:solidFill>
              </a:rPr>
              <a:t>Control</a:t>
            </a:r>
            <a:r>
              <a:rPr lang="pt-BR" sz="1200" b="1" dirty="0">
                <a:solidFill>
                  <a:srgbClr val="C00000"/>
                </a:solidFill>
              </a:rPr>
              <a:t>	</a:t>
            </a:r>
            <a:endParaRPr lang="pt-BR" sz="1200" baseline="30000" dirty="0">
              <a:solidFill>
                <a:srgbClr val="C00000"/>
              </a:solidFill>
            </a:endParaRPr>
          </a:p>
        </p:txBody>
      </p:sp>
      <p:sp>
        <p:nvSpPr>
          <p:cNvPr id="32" name="Retângulo 31"/>
          <p:cNvSpPr/>
          <p:nvPr/>
        </p:nvSpPr>
        <p:spPr>
          <a:xfrm>
            <a:off x="3786188" y="4357688"/>
            <a:ext cx="642937" cy="357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33" name="Retângulo de cantos arredondados 32"/>
          <p:cNvSpPr/>
          <p:nvPr/>
        </p:nvSpPr>
        <p:spPr>
          <a:xfrm>
            <a:off x="2124075" y="4367213"/>
            <a:ext cx="1600200" cy="285750"/>
          </a:xfrm>
          <a:prstGeom prst="roundRect">
            <a:avLst>
              <a:gd name="adj" fmla="val 8562"/>
            </a:avLst>
          </a:prstGeom>
          <a:solidFill>
            <a:srgbClr val="3054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500" b="1" dirty="0">
                <a:solidFill>
                  <a:schemeClr val="bg1"/>
                </a:solidFill>
                <a:cs typeface="Arial" pitchFamily="34" charset="0"/>
              </a:rPr>
              <a:t>-0.51 </a:t>
            </a:r>
            <a:r>
              <a:rPr lang="pt-BR" sz="1200" b="1" dirty="0">
                <a:solidFill>
                  <a:schemeClr val="bg1"/>
                </a:solidFill>
                <a:cs typeface="Arial" pitchFamily="34" charset="0"/>
              </a:rPr>
              <a:t>(-0.79, -0.23)</a:t>
            </a:r>
          </a:p>
        </p:txBody>
      </p:sp>
      <p:pic>
        <p:nvPicPr>
          <p:cNvPr id="4111" name="Picture 14"/>
          <p:cNvPicPr>
            <a:picLocks noChangeAspect="1" noChangeArrowheads="1"/>
          </p:cNvPicPr>
          <p:nvPr/>
        </p:nvPicPr>
        <p:blipFill>
          <a:blip r:embed="rId5" cstate="print"/>
          <a:srcRect/>
          <a:stretch>
            <a:fillRect/>
          </a:stretch>
        </p:blipFill>
        <p:spPr bwMode="auto">
          <a:xfrm>
            <a:off x="7553325" y="2162175"/>
            <a:ext cx="1411288" cy="1600200"/>
          </a:xfrm>
          <a:prstGeom prst="rect">
            <a:avLst/>
          </a:prstGeom>
          <a:noFill/>
          <a:ln w="12700">
            <a:noFill/>
            <a:miter lim="800000"/>
            <a:headEnd type="none" w="sm" len="sm"/>
            <a:tailEnd type="none" w="sm" len="sm"/>
          </a:ln>
        </p:spPr>
      </p:pic>
      <p:graphicFrame>
        <p:nvGraphicFramePr>
          <p:cNvPr id="4098" name="Object 2"/>
          <p:cNvGraphicFramePr>
            <a:graphicFrameLocks noGrp="1" noChangeAspect="1"/>
          </p:cNvGraphicFramePr>
          <p:nvPr>
            <p:ph idx="4294967295"/>
          </p:nvPr>
        </p:nvGraphicFramePr>
        <p:xfrm>
          <a:off x="7697788" y="3817938"/>
          <a:ext cx="1106487" cy="1771650"/>
        </p:xfrm>
        <a:graphic>
          <a:graphicData uri="http://schemas.openxmlformats.org/presentationml/2006/ole">
            <mc:AlternateContent xmlns:mc="http://schemas.openxmlformats.org/markup-compatibility/2006">
              <mc:Choice xmlns:v="urn:schemas-microsoft-com:vml" Requires="v">
                <p:oleObj spid="_x0000_s4105" name="Clip" r:id="rId6" imgW="1645920" imgH="2633472" progId="">
                  <p:embed/>
                </p:oleObj>
              </mc:Choice>
              <mc:Fallback>
                <p:oleObj name="Clip" r:id="rId6" imgW="1645920" imgH="2633472" progId="">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7788" y="3817938"/>
                        <a:ext cx="1106487" cy="177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CaixaDeTexto 19"/>
          <p:cNvSpPr txBox="1">
            <a:spLocks noChangeArrowheads="1"/>
          </p:cNvSpPr>
          <p:nvPr/>
        </p:nvSpPr>
        <p:spPr bwMode="auto">
          <a:xfrm>
            <a:off x="2411413" y="6524625"/>
            <a:ext cx="6696075" cy="261938"/>
          </a:xfrm>
          <a:prstGeom prst="rect">
            <a:avLst/>
          </a:prstGeom>
          <a:noFill/>
          <a:ln w="9525">
            <a:noFill/>
            <a:miter lim="800000"/>
            <a:headEnd/>
            <a:tailEnd/>
          </a:ln>
        </p:spPr>
        <p:txBody>
          <a:bodyPr>
            <a:spAutoFit/>
          </a:bodyPr>
          <a:lstStyle/>
          <a:p>
            <a:pPr algn="r"/>
            <a:r>
              <a:rPr lang="pt-BR" sz="1100" b="1" dirty="0" smtClean="0">
                <a:solidFill>
                  <a:srgbClr val="262626"/>
                </a:solidFill>
              </a:rPr>
              <a:t>Umpierre D </a:t>
            </a:r>
            <a:r>
              <a:rPr lang="pt-BR" sz="1100" b="1" dirty="0" err="1">
                <a:solidFill>
                  <a:srgbClr val="262626"/>
                </a:solidFill>
              </a:rPr>
              <a:t>et</a:t>
            </a:r>
            <a:r>
              <a:rPr lang="pt-BR" sz="1100" b="1" dirty="0">
                <a:solidFill>
                  <a:srgbClr val="262626"/>
                </a:solidFill>
              </a:rPr>
              <a:t> al. JAMA 2011; 305: 1790-99. </a:t>
            </a: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CaixaDeTexto 4"/>
          <p:cNvSpPr txBox="1">
            <a:spLocks noChangeArrowheads="1"/>
          </p:cNvSpPr>
          <p:nvPr/>
        </p:nvSpPr>
        <p:spPr bwMode="auto">
          <a:xfrm>
            <a:off x="215900" y="188640"/>
            <a:ext cx="8532564" cy="585788"/>
          </a:xfrm>
          <a:prstGeom prst="rect">
            <a:avLst/>
          </a:prstGeom>
          <a:noFill/>
          <a:ln w="9525">
            <a:noFill/>
            <a:miter lim="800000"/>
            <a:headEnd/>
            <a:tailEnd/>
          </a:ln>
        </p:spPr>
        <p:txBody>
          <a:bodyPr wrap="square">
            <a:spAutoFit/>
          </a:bodyPr>
          <a:lstStyle/>
          <a:p>
            <a:pPr algn="ctr"/>
            <a:r>
              <a:rPr lang="pt-BR" sz="3200" b="1" dirty="0" err="1" smtClean="0"/>
              <a:t>Structured</a:t>
            </a:r>
            <a:r>
              <a:rPr lang="pt-BR" sz="3200" b="1" dirty="0" smtClean="0"/>
              <a:t> </a:t>
            </a:r>
            <a:r>
              <a:rPr lang="pt-BR" sz="3200" b="1" dirty="0" err="1" smtClean="0"/>
              <a:t>Exercise</a:t>
            </a:r>
            <a:r>
              <a:rPr lang="pt-BR" sz="3200" b="1" dirty="0" smtClean="0"/>
              <a:t> Training</a:t>
            </a:r>
            <a:endParaRPr lang="pt-BR" sz="3200" b="1" dirty="0"/>
          </a:p>
        </p:txBody>
      </p:sp>
      <p:cxnSp>
        <p:nvCxnSpPr>
          <p:cNvPr id="29" name="Conector reto 28"/>
          <p:cNvCxnSpPr/>
          <p:nvPr/>
        </p:nvCxnSpPr>
        <p:spPr>
          <a:xfrm>
            <a:off x="250825" y="857250"/>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2708" name="Grupo 56"/>
          <p:cNvGrpSpPr>
            <a:grpSpLocks/>
          </p:cNvGrpSpPr>
          <p:nvPr/>
        </p:nvGrpSpPr>
        <p:grpSpPr bwMode="auto">
          <a:xfrm>
            <a:off x="250825" y="1495425"/>
            <a:ext cx="8572500" cy="1505279"/>
            <a:chOff x="214282" y="1120947"/>
            <a:chExt cx="8572560" cy="1506046"/>
          </a:xfrm>
        </p:grpSpPr>
        <p:cxnSp>
          <p:nvCxnSpPr>
            <p:cNvPr id="37" name="Conector reto 36"/>
            <p:cNvCxnSpPr>
              <a:stCxn id="72726" idx="2"/>
            </p:cNvCxnSpPr>
            <p:nvPr/>
          </p:nvCxnSpPr>
          <p:spPr>
            <a:xfrm rot="5400000">
              <a:off x="4315526" y="1734829"/>
              <a:ext cx="366899"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72717" name="Grupo 30"/>
            <p:cNvGrpSpPr>
              <a:grpSpLocks/>
            </p:cNvGrpSpPr>
            <p:nvPr/>
          </p:nvGrpSpPr>
          <p:grpSpPr bwMode="auto">
            <a:xfrm>
              <a:off x="2357422" y="1120947"/>
              <a:ext cx="4286280" cy="450665"/>
              <a:chOff x="2916290" y="1000108"/>
              <a:chExt cx="3528136" cy="450665"/>
            </a:xfrm>
          </p:grpSpPr>
          <p:sp>
            <p:nvSpPr>
              <p:cNvPr id="24" name="Retângulo de cantos arredondados 23"/>
              <p:cNvSpPr/>
              <p:nvPr/>
            </p:nvSpPr>
            <p:spPr bwMode="auto">
              <a:xfrm>
                <a:off x="2916290" y="1019168"/>
                <a:ext cx="3528136" cy="432020"/>
              </a:xfrm>
              <a:prstGeom prst="roundRect">
                <a:avLst/>
              </a:prstGeom>
              <a:solidFill>
                <a:schemeClr val="bg1">
                  <a:lumMod val="9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72726" name="CaixaDeTexto 22"/>
              <p:cNvSpPr txBox="1">
                <a:spLocks noChangeArrowheads="1"/>
              </p:cNvSpPr>
              <p:nvPr/>
            </p:nvSpPr>
            <p:spPr bwMode="auto">
              <a:xfrm>
                <a:off x="2930950" y="1000108"/>
                <a:ext cx="3497039" cy="430887"/>
              </a:xfrm>
              <a:prstGeom prst="rect">
                <a:avLst/>
              </a:prstGeom>
              <a:noFill/>
              <a:ln w="9525">
                <a:noFill/>
                <a:miter lim="800000"/>
                <a:headEnd/>
                <a:tailEnd/>
              </a:ln>
            </p:spPr>
            <p:txBody>
              <a:bodyPr>
                <a:spAutoFit/>
              </a:bodyPr>
              <a:lstStyle/>
              <a:p>
                <a:pPr algn="ctr"/>
                <a:r>
                  <a:rPr lang="pt-BR" sz="2200" b="1" dirty="0"/>
                  <a:t>    </a:t>
                </a:r>
                <a:r>
                  <a:rPr lang="pt-BR" sz="2200" b="1" dirty="0" smtClean="0"/>
                  <a:t>Similar </a:t>
                </a:r>
                <a:r>
                  <a:rPr lang="pt-BR" sz="2200" b="1" dirty="0" err="1" smtClean="0"/>
                  <a:t>Benefits</a:t>
                </a:r>
                <a:endParaRPr lang="pt-BR" sz="2200" b="1" dirty="0"/>
              </a:p>
            </p:txBody>
          </p:sp>
        </p:grpSp>
        <p:sp>
          <p:nvSpPr>
            <p:cNvPr id="72718" name="CaixaDeTexto 34"/>
            <p:cNvSpPr txBox="1">
              <a:spLocks noChangeArrowheads="1"/>
            </p:cNvSpPr>
            <p:nvPr/>
          </p:nvSpPr>
          <p:spPr bwMode="auto">
            <a:xfrm>
              <a:off x="214282" y="1980333"/>
              <a:ext cx="2286016" cy="646660"/>
            </a:xfrm>
            <a:prstGeom prst="rect">
              <a:avLst/>
            </a:prstGeom>
            <a:noFill/>
            <a:ln w="9525">
              <a:noFill/>
              <a:miter lim="800000"/>
              <a:headEnd/>
              <a:tailEnd/>
            </a:ln>
          </p:spPr>
          <p:txBody>
            <a:bodyPr>
              <a:spAutoFit/>
            </a:bodyPr>
            <a:lstStyle/>
            <a:p>
              <a:pPr algn="ctr"/>
              <a:r>
                <a:rPr lang="pt-BR" b="1" dirty="0" err="1" smtClean="0">
                  <a:solidFill>
                    <a:srgbClr val="C00000"/>
                  </a:solidFill>
                </a:rPr>
                <a:t>Aerobic</a:t>
              </a:r>
              <a:endParaRPr lang="pt-BR" b="1" dirty="0" smtClean="0">
                <a:solidFill>
                  <a:srgbClr val="C00000"/>
                </a:solidFill>
              </a:endParaRPr>
            </a:p>
            <a:p>
              <a:pPr algn="ctr"/>
              <a:r>
                <a:rPr lang="en-US" b="1" dirty="0" smtClean="0">
                  <a:solidFill>
                    <a:srgbClr val="C00000"/>
                  </a:solidFill>
                </a:rPr>
                <a:t>Training</a:t>
              </a:r>
              <a:endParaRPr lang="pt-BR" b="1" dirty="0">
                <a:solidFill>
                  <a:srgbClr val="C00000"/>
                </a:solidFill>
              </a:endParaRPr>
            </a:p>
          </p:txBody>
        </p:sp>
        <p:sp>
          <p:nvSpPr>
            <p:cNvPr id="72719" name="CaixaDeTexto 31"/>
            <p:cNvSpPr txBox="1">
              <a:spLocks noChangeArrowheads="1"/>
            </p:cNvSpPr>
            <p:nvPr/>
          </p:nvSpPr>
          <p:spPr bwMode="auto">
            <a:xfrm>
              <a:off x="2965469" y="1928801"/>
              <a:ext cx="3035291" cy="646660"/>
            </a:xfrm>
            <a:prstGeom prst="rect">
              <a:avLst/>
            </a:prstGeom>
            <a:noFill/>
            <a:ln w="9525">
              <a:noFill/>
              <a:miter lim="800000"/>
              <a:headEnd/>
              <a:tailEnd/>
            </a:ln>
          </p:spPr>
          <p:txBody>
            <a:bodyPr>
              <a:spAutoFit/>
            </a:bodyPr>
            <a:lstStyle/>
            <a:p>
              <a:pPr algn="ctr"/>
              <a:r>
                <a:rPr lang="en-US" b="1" dirty="0" smtClean="0">
                  <a:solidFill>
                    <a:srgbClr val="C00000"/>
                  </a:solidFill>
                </a:rPr>
                <a:t>Resistance </a:t>
              </a:r>
            </a:p>
            <a:p>
              <a:pPr algn="ctr"/>
              <a:r>
                <a:rPr lang="en-US" b="1" dirty="0" smtClean="0">
                  <a:solidFill>
                    <a:srgbClr val="C00000"/>
                  </a:solidFill>
                </a:rPr>
                <a:t>Training</a:t>
              </a:r>
              <a:endParaRPr lang="pt-BR" b="1" dirty="0">
                <a:solidFill>
                  <a:srgbClr val="C00000"/>
                </a:solidFill>
              </a:endParaRPr>
            </a:p>
          </p:txBody>
        </p:sp>
        <p:sp>
          <p:nvSpPr>
            <p:cNvPr id="72720" name="CaixaDeTexto 32"/>
            <p:cNvSpPr txBox="1">
              <a:spLocks noChangeArrowheads="1"/>
            </p:cNvSpPr>
            <p:nvPr/>
          </p:nvSpPr>
          <p:spPr bwMode="auto">
            <a:xfrm>
              <a:off x="6286512" y="1980333"/>
              <a:ext cx="2500330" cy="646660"/>
            </a:xfrm>
            <a:prstGeom prst="rect">
              <a:avLst/>
            </a:prstGeom>
            <a:noFill/>
            <a:ln w="9525">
              <a:noFill/>
              <a:miter lim="800000"/>
              <a:headEnd/>
              <a:tailEnd/>
            </a:ln>
          </p:spPr>
          <p:txBody>
            <a:bodyPr>
              <a:spAutoFit/>
            </a:bodyPr>
            <a:lstStyle/>
            <a:p>
              <a:pPr algn="ctr"/>
              <a:r>
                <a:rPr lang="pt-BR" b="1" dirty="0" err="1" smtClean="0">
                  <a:solidFill>
                    <a:srgbClr val="C00000"/>
                  </a:solidFill>
                </a:rPr>
                <a:t>Combined</a:t>
              </a:r>
              <a:r>
                <a:rPr lang="pt-BR" b="1" dirty="0" smtClean="0">
                  <a:solidFill>
                    <a:srgbClr val="C00000"/>
                  </a:solidFill>
                </a:rPr>
                <a:t> </a:t>
              </a:r>
            </a:p>
            <a:p>
              <a:pPr algn="ctr"/>
              <a:r>
                <a:rPr lang="en-US" b="1" dirty="0" smtClean="0">
                  <a:solidFill>
                    <a:srgbClr val="C00000"/>
                  </a:solidFill>
                </a:rPr>
                <a:t>Training</a:t>
              </a:r>
              <a:endParaRPr lang="pt-BR" b="1" dirty="0">
                <a:solidFill>
                  <a:srgbClr val="C00000"/>
                </a:solidFill>
              </a:endParaRPr>
            </a:p>
          </p:txBody>
        </p:sp>
        <p:cxnSp>
          <p:nvCxnSpPr>
            <p:cNvPr id="40" name="Conector reto 39"/>
            <p:cNvCxnSpPr/>
            <p:nvPr/>
          </p:nvCxnSpPr>
          <p:spPr>
            <a:xfrm>
              <a:off x="1357290" y="1786449"/>
              <a:ext cx="307183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 name="Conector reto 41"/>
            <p:cNvCxnSpPr/>
            <p:nvPr/>
          </p:nvCxnSpPr>
          <p:spPr>
            <a:xfrm>
              <a:off x="4429125" y="1786449"/>
              <a:ext cx="30718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 name="Conector reto 42"/>
            <p:cNvCxnSpPr/>
            <p:nvPr/>
          </p:nvCxnSpPr>
          <p:spPr>
            <a:xfrm rot="5400000">
              <a:off x="1265962" y="1877777"/>
              <a:ext cx="18265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 name="Conector reto 43"/>
            <p:cNvCxnSpPr/>
            <p:nvPr/>
          </p:nvCxnSpPr>
          <p:spPr>
            <a:xfrm rot="5400000">
              <a:off x="7409630" y="1877777"/>
              <a:ext cx="18265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53" name="Retângulo de cantos arredondados 52"/>
          <p:cNvSpPr/>
          <p:nvPr/>
        </p:nvSpPr>
        <p:spPr>
          <a:xfrm>
            <a:off x="719138" y="3068638"/>
            <a:ext cx="1331912" cy="900112"/>
          </a:xfrm>
          <a:prstGeom prst="roundRect">
            <a:avLst>
              <a:gd name="adj" fmla="val 8562"/>
            </a:avLst>
          </a:prstGeom>
          <a:solidFill>
            <a:schemeClr val="accent5">
              <a:lumMod val="90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b="1" dirty="0">
                <a:solidFill>
                  <a:schemeClr val="tx1"/>
                </a:solidFill>
                <a:cs typeface="Arial" pitchFamily="34" charset="0"/>
              </a:rPr>
              <a:t>-0.73 </a:t>
            </a:r>
          </a:p>
          <a:p>
            <a:pPr algn="ctr" fontAlgn="auto">
              <a:spcBef>
                <a:spcPts val="0"/>
              </a:spcBef>
              <a:spcAft>
                <a:spcPts val="0"/>
              </a:spcAft>
              <a:defRPr/>
            </a:pPr>
            <a:endParaRPr lang="pt-BR" sz="400" dirty="0">
              <a:solidFill>
                <a:schemeClr val="tx1"/>
              </a:solidFill>
              <a:cs typeface="Arial" pitchFamily="34" charset="0"/>
            </a:endParaRPr>
          </a:p>
          <a:p>
            <a:pPr algn="ctr" fontAlgn="auto">
              <a:spcBef>
                <a:spcPts val="0"/>
              </a:spcBef>
              <a:spcAft>
                <a:spcPts val="0"/>
              </a:spcAft>
              <a:defRPr/>
            </a:pPr>
            <a:r>
              <a:rPr lang="pt-BR" sz="1100" dirty="0">
                <a:solidFill>
                  <a:schemeClr val="tx1"/>
                </a:solidFill>
                <a:cs typeface="Arial" pitchFamily="34" charset="0"/>
              </a:rPr>
              <a:t>(-1.06, -0.40)</a:t>
            </a:r>
          </a:p>
        </p:txBody>
      </p:sp>
      <p:sp>
        <p:nvSpPr>
          <p:cNvPr id="54" name="Retângulo de cantos arredondados 53"/>
          <p:cNvSpPr/>
          <p:nvPr/>
        </p:nvSpPr>
        <p:spPr>
          <a:xfrm>
            <a:off x="3851275" y="3068638"/>
            <a:ext cx="1331913" cy="900112"/>
          </a:xfrm>
          <a:prstGeom prst="roundRect">
            <a:avLst>
              <a:gd name="adj" fmla="val 8562"/>
            </a:avLst>
          </a:prstGeom>
          <a:solidFill>
            <a:schemeClr val="accent5">
              <a:lumMod val="90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b="1" dirty="0">
                <a:solidFill>
                  <a:schemeClr val="tx1"/>
                </a:solidFill>
                <a:cs typeface="Arial" pitchFamily="34" charset="0"/>
              </a:rPr>
              <a:t>-0.57 </a:t>
            </a:r>
          </a:p>
          <a:p>
            <a:pPr algn="ctr" fontAlgn="auto">
              <a:spcBef>
                <a:spcPts val="0"/>
              </a:spcBef>
              <a:spcAft>
                <a:spcPts val="0"/>
              </a:spcAft>
              <a:defRPr/>
            </a:pPr>
            <a:endParaRPr lang="pt-BR" sz="400" b="1" dirty="0">
              <a:solidFill>
                <a:schemeClr val="tx1"/>
              </a:solidFill>
              <a:cs typeface="Arial" pitchFamily="34" charset="0"/>
            </a:endParaRPr>
          </a:p>
          <a:p>
            <a:pPr algn="ctr" fontAlgn="auto">
              <a:spcBef>
                <a:spcPts val="0"/>
              </a:spcBef>
              <a:spcAft>
                <a:spcPts val="0"/>
              </a:spcAft>
              <a:defRPr/>
            </a:pPr>
            <a:r>
              <a:rPr lang="pt-BR" sz="1100" dirty="0">
                <a:solidFill>
                  <a:schemeClr val="tx1"/>
                </a:solidFill>
                <a:cs typeface="Arial" pitchFamily="34" charset="0"/>
              </a:rPr>
              <a:t>(-1.14, -0.01)</a:t>
            </a:r>
          </a:p>
        </p:txBody>
      </p:sp>
      <p:sp>
        <p:nvSpPr>
          <p:cNvPr id="55" name="Retângulo de cantos arredondados 54"/>
          <p:cNvSpPr/>
          <p:nvPr/>
        </p:nvSpPr>
        <p:spPr>
          <a:xfrm>
            <a:off x="6875463" y="3068638"/>
            <a:ext cx="1333500" cy="900112"/>
          </a:xfrm>
          <a:prstGeom prst="roundRect">
            <a:avLst>
              <a:gd name="adj" fmla="val 8562"/>
            </a:avLst>
          </a:prstGeom>
          <a:solidFill>
            <a:schemeClr val="accent5">
              <a:lumMod val="90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b="1" dirty="0">
                <a:solidFill>
                  <a:schemeClr val="tx1"/>
                </a:solidFill>
                <a:cs typeface="Arial" pitchFamily="34" charset="0"/>
              </a:rPr>
              <a:t>-0.51</a:t>
            </a:r>
          </a:p>
          <a:p>
            <a:pPr algn="ctr" fontAlgn="auto">
              <a:spcBef>
                <a:spcPts val="0"/>
              </a:spcBef>
              <a:spcAft>
                <a:spcPts val="0"/>
              </a:spcAft>
              <a:defRPr/>
            </a:pPr>
            <a:endParaRPr lang="pt-BR" sz="400" b="1" dirty="0">
              <a:solidFill>
                <a:schemeClr val="tx1"/>
              </a:solidFill>
              <a:cs typeface="Arial" pitchFamily="34" charset="0"/>
            </a:endParaRPr>
          </a:p>
          <a:p>
            <a:pPr algn="ctr" fontAlgn="auto">
              <a:spcBef>
                <a:spcPts val="0"/>
              </a:spcBef>
              <a:spcAft>
                <a:spcPts val="0"/>
              </a:spcAft>
              <a:defRPr/>
            </a:pPr>
            <a:r>
              <a:rPr lang="pt-BR" sz="1100" dirty="0">
                <a:solidFill>
                  <a:schemeClr val="tx1"/>
                </a:solidFill>
                <a:cs typeface="Arial" pitchFamily="34" charset="0"/>
              </a:rPr>
              <a:t>(-0.79, -0.23)</a:t>
            </a:r>
          </a:p>
        </p:txBody>
      </p:sp>
      <p:sp>
        <p:nvSpPr>
          <p:cNvPr id="56" name="Retângulo de cantos arredondados 55"/>
          <p:cNvSpPr/>
          <p:nvPr/>
        </p:nvSpPr>
        <p:spPr>
          <a:xfrm>
            <a:off x="3563938" y="5356225"/>
            <a:ext cx="1655762" cy="808038"/>
          </a:xfrm>
          <a:prstGeom prst="roundRect">
            <a:avLst>
              <a:gd name="adj" fmla="val 8562"/>
            </a:avLst>
          </a:prstGeom>
          <a:solidFill>
            <a:schemeClr val="accent5">
              <a:lumMod val="90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b="1" dirty="0">
                <a:solidFill>
                  <a:schemeClr val="tx1"/>
                </a:solidFill>
                <a:cs typeface="Arial" pitchFamily="34" charset="0"/>
              </a:rPr>
              <a:t>-0.67 </a:t>
            </a:r>
          </a:p>
          <a:p>
            <a:pPr algn="ctr" fontAlgn="auto">
              <a:spcBef>
                <a:spcPts val="0"/>
              </a:spcBef>
              <a:spcAft>
                <a:spcPts val="0"/>
              </a:spcAft>
              <a:defRPr/>
            </a:pPr>
            <a:endParaRPr lang="pt-BR" sz="400" b="1" dirty="0">
              <a:solidFill>
                <a:schemeClr val="tx1"/>
              </a:solidFill>
              <a:cs typeface="Arial" pitchFamily="34" charset="0"/>
            </a:endParaRPr>
          </a:p>
          <a:p>
            <a:pPr algn="ctr" fontAlgn="auto">
              <a:spcBef>
                <a:spcPts val="0"/>
              </a:spcBef>
              <a:spcAft>
                <a:spcPts val="0"/>
              </a:spcAft>
              <a:defRPr/>
            </a:pPr>
            <a:r>
              <a:rPr lang="pt-BR" sz="1200" dirty="0">
                <a:solidFill>
                  <a:schemeClr val="tx1"/>
                </a:solidFill>
                <a:cs typeface="Arial" pitchFamily="34" charset="0"/>
              </a:rPr>
              <a:t>(-0.84, -0.49)</a:t>
            </a:r>
          </a:p>
        </p:txBody>
      </p:sp>
      <p:sp>
        <p:nvSpPr>
          <p:cNvPr id="72713" name="CaixaDeTexto 31"/>
          <p:cNvSpPr txBox="1">
            <a:spLocks noChangeArrowheads="1"/>
          </p:cNvSpPr>
          <p:nvPr/>
        </p:nvSpPr>
        <p:spPr bwMode="auto">
          <a:xfrm>
            <a:off x="-107950" y="4500563"/>
            <a:ext cx="9144000" cy="584775"/>
          </a:xfrm>
          <a:prstGeom prst="rect">
            <a:avLst/>
          </a:prstGeom>
          <a:noFill/>
          <a:ln w="9525">
            <a:noFill/>
            <a:miter lim="800000"/>
            <a:headEnd/>
            <a:tailEnd/>
          </a:ln>
        </p:spPr>
        <p:txBody>
          <a:bodyPr>
            <a:spAutoFit/>
          </a:bodyPr>
          <a:lstStyle/>
          <a:p>
            <a:pPr algn="ctr"/>
            <a:r>
              <a:rPr lang="pt-BR" sz="1600" b="1" dirty="0" smtClean="0">
                <a:solidFill>
                  <a:srgbClr val="C00000"/>
                </a:solidFill>
              </a:rPr>
              <a:t>Overall </a:t>
            </a:r>
            <a:r>
              <a:rPr lang="pt-BR" sz="1600" b="1" dirty="0" err="1" smtClean="0">
                <a:solidFill>
                  <a:srgbClr val="C00000"/>
                </a:solidFill>
              </a:rPr>
              <a:t>effect</a:t>
            </a:r>
            <a:r>
              <a:rPr lang="pt-BR" sz="1600" b="1" dirty="0" smtClean="0">
                <a:solidFill>
                  <a:srgbClr val="C00000"/>
                </a:solidFill>
              </a:rPr>
              <a:t> </a:t>
            </a:r>
            <a:r>
              <a:rPr lang="pt-BR" sz="1600" b="1" dirty="0" err="1" smtClean="0">
                <a:solidFill>
                  <a:srgbClr val="C00000"/>
                </a:solidFill>
              </a:rPr>
              <a:t>of</a:t>
            </a:r>
            <a:r>
              <a:rPr lang="pt-BR" sz="1600" b="1" dirty="0" smtClean="0">
                <a:solidFill>
                  <a:srgbClr val="C00000"/>
                </a:solidFill>
              </a:rPr>
              <a:t> </a:t>
            </a:r>
            <a:r>
              <a:rPr lang="pt-BR" sz="1600" b="1" dirty="0" err="1" smtClean="0">
                <a:solidFill>
                  <a:srgbClr val="C00000"/>
                </a:solidFill>
              </a:rPr>
              <a:t>structured</a:t>
            </a:r>
            <a:r>
              <a:rPr lang="pt-BR" sz="1600" b="1" dirty="0" smtClean="0">
                <a:solidFill>
                  <a:srgbClr val="C00000"/>
                </a:solidFill>
              </a:rPr>
              <a:t> </a:t>
            </a:r>
            <a:r>
              <a:rPr lang="pt-BR" sz="1600" b="1" dirty="0" err="1" smtClean="0">
                <a:solidFill>
                  <a:srgbClr val="C00000"/>
                </a:solidFill>
              </a:rPr>
              <a:t>exercise</a:t>
            </a:r>
            <a:r>
              <a:rPr lang="pt-BR" sz="1600" b="1" dirty="0" smtClean="0">
                <a:solidFill>
                  <a:srgbClr val="C00000"/>
                </a:solidFill>
              </a:rPr>
              <a:t> training</a:t>
            </a:r>
          </a:p>
          <a:p>
            <a:pPr algn="ctr"/>
            <a:r>
              <a:rPr lang="pt-BR" sz="1600" b="1" dirty="0" err="1" smtClean="0">
                <a:solidFill>
                  <a:srgbClr val="C00000"/>
                </a:solidFill>
              </a:rPr>
              <a:t>on</a:t>
            </a:r>
            <a:r>
              <a:rPr lang="pt-BR" sz="1600" b="1" dirty="0" smtClean="0">
                <a:solidFill>
                  <a:srgbClr val="C00000"/>
                </a:solidFill>
              </a:rPr>
              <a:t> </a:t>
            </a:r>
            <a:r>
              <a:rPr lang="pt-BR" sz="1600" b="1" dirty="0" err="1" smtClean="0">
                <a:solidFill>
                  <a:srgbClr val="C00000"/>
                </a:solidFill>
              </a:rPr>
              <a:t>absolute</a:t>
            </a:r>
            <a:r>
              <a:rPr lang="pt-BR" sz="1600" b="1" dirty="0" smtClean="0">
                <a:solidFill>
                  <a:srgbClr val="C00000"/>
                </a:solidFill>
              </a:rPr>
              <a:t> </a:t>
            </a:r>
            <a:r>
              <a:rPr lang="pt-BR" sz="1600" b="1" dirty="0" err="1" smtClean="0">
                <a:solidFill>
                  <a:srgbClr val="C00000"/>
                </a:solidFill>
              </a:rPr>
              <a:t>levels</a:t>
            </a:r>
            <a:r>
              <a:rPr lang="pt-BR" sz="1600" b="1" dirty="0" smtClean="0">
                <a:solidFill>
                  <a:srgbClr val="C00000"/>
                </a:solidFill>
              </a:rPr>
              <a:t> </a:t>
            </a:r>
            <a:r>
              <a:rPr lang="pt-BR" sz="1600" b="1" dirty="0" err="1" smtClean="0">
                <a:solidFill>
                  <a:srgbClr val="C00000"/>
                </a:solidFill>
              </a:rPr>
              <a:t>of</a:t>
            </a:r>
            <a:r>
              <a:rPr lang="pt-BR" sz="1600" b="1" dirty="0" smtClean="0">
                <a:solidFill>
                  <a:srgbClr val="C00000"/>
                </a:solidFill>
              </a:rPr>
              <a:t> </a:t>
            </a:r>
            <a:r>
              <a:rPr lang="pt-BR" sz="1600" b="1" dirty="0">
                <a:solidFill>
                  <a:srgbClr val="C00000"/>
                </a:solidFill>
              </a:rPr>
              <a:t>HbA</a:t>
            </a:r>
            <a:r>
              <a:rPr lang="pt-BR" sz="1600" b="1" baseline="-25000" dirty="0">
                <a:solidFill>
                  <a:srgbClr val="C00000"/>
                </a:solidFill>
              </a:rPr>
              <a:t>1c</a:t>
            </a:r>
          </a:p>
        </p:txBody>
      </p:sp>
      <p:cxnSp>
        <p:nvCxnSpPr>
          <p:cNvPr id="58" name="Conector reto 57"/>
          <p:cNvCxnSpPr/>
          <p:nvPr/>
        </p:nvCxnSpPr>
        <p:spPr bwMode="auto">
          <a:xfrm rot="5400000">
            <a:off x="4337844" y="5207794"/>
            <a:ext cx="182562"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9" name="Conector reto 58"/>
          <p:cNvCxnSpPr/>
          <p:nvPr/>
        </p:nvCxnSpPr>
        <p:spPr bwMode="auto">
          <a:xfrm>
            <a:off x="1857375" y="5116513"/>
            <a:ext cx="512127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aixaDeTexto 4"/>
          <p:cNvSpPr txBox="1">
            <a:spLocks noChangeArrowheads="1"/>
          </p:cNvSpPr>
          <p:nvPr/>
        </p:nvSpPr>
        <p:spPr bwMode="auto">
          <a:xfrm>
            <a:off x="215900" y="293688"/>
            <a:ext cx="4716463" cy="954107"/>
          </a:xfrm>
          <a:prstGeom prst="rect">
            <a:avLst/>
          </a:prstGeom>
          <a:noFill/>
          <a:ln w="9525">
            <a:noFill/>
            <a:miter lim="800000"/>
            <a:headEnd/>
            <a:tailEnd/>
          </a:ln>
        </p:spPr>
        <p:txBody>
          <a:bodyPr>
            <a:spAutoFit/>
          </a:bodyPr>
          <a:lstStyle/>
          <a:p>
            <a:r>
              <a:rPr lang="en-US" sz="2800" b="1" dirty="0" smtClean="0">
                <a:solidFill>
                  <a:srgbClr val="1D408F"/>
                </a:solidFill>
              </a:rPr>
              <a:t>Weekly Exercise Amount</a:t>
            </a:r>
            <a:endParaRPr lang="pt-BR" sz="2800" b="1" dirty="0">
              <a:solidFill>
                <a:srgbClr val="1D408F"/>
              </a:solidFill>
            </a:endParaRPr>
          </a:p>
          <a:p>
            <a:endParaRPr lang="pt-BR" sz="1000" b="1" dirty="0">
              <a:solidFill>
                <a:srgbClr val="1D408F"/>
              </a:solidFill>
            </a:endParaRPr>
          </a:p>
          <a:p>
            <a:r>
              <a:rPr lang="pt-BR" b="1" i="1" dirty="0" err="1" smtClean="0">
                <a:solidFill>
                  <a:srgbClr val="1D408F"/>
                </a:solidFill>
              </a:rPr>
              <a:t>How</a:t>
            </a:r>
            <a:r>
              <a:rPr lang="pt-BR" b="1" i="1" dirty="0" smtClean="0">
                <a:solidFill>
                  <a:srgbClr val="1D408F"/>
                </a:solidFill>
              </a:rPr>
              <a:t> </a:t>
            </a:r>
            <a:r>
              <a:rPr lang="pt-BR" b="1" i="1" dirty="0" err="1" smtClean="0">
                <a:solidFill>
                  <a:srgbClr val="1D408F"/>
                </a:solidFill>
              </a:rPr>
              <a:t>much</a:t>
            </a:r>
            <a:r>
              <a:rPr lang="pt-BR" b="1" i="1" dirty="0" smtClean="0">
                <a:solidFill>
                  <a:srgbClr val="1D408F"/>
                </a:solidFill>
              </a:rPr>
              <a:t> is </a:t>
            </a:r>
            <a:r>
              <a:rPr lang="pt-BR" b="1" i="1" dirty="0" err="1" smtClean="0">
                <a:solidFill>
                  <a:srgbClr val="1D408F"/>
                </a:solidFill>
              </a:rPr>
              <a:t>enough</a:t>
            </a:r>
            <a:r>
              <a:rPr lang="pt-BR" b="1" i="1" dirty="0" smtClean="0">
                <a:solidFill>
                  <a:srgbClr val="1D408F"/>
                </a:solidFill>
              </a:rPr>
              <a:t>?</a:t>
            </a:r>
            <a:endParaRPr lang="pt-BR" b="1" i="1" dirty="0">
              <a:solidFill>
                <a:srgbClr val="1D408F"/>
              </a:solidFill>
            </a:endParaRPr>
          </a:p>
        </p:txBody>
      </p:sp>
      <p:cxnSp>
        <p:nvCxnSpPr>
          <p:cNvPr id="29" name="Conector reto 28"/>
          <p:cNvCxnSpPr/>
          <p:nvPr/>
        </p:nvCxnSpPr>
        <p:spPr>
          <a:xfrm>
            <a:off x="250825" y="1341438"/>
            <a:ext cx="42497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3732" name="Grupo 56"/>
          <p:cNvGrpSpPr>
            <a:grpSpLocks/>
          </p:cNvGrpSpPr>
          <p:nvPr/>
        </p:nvGrpSpPr>
        <p:grpSpPr bwMode="auto">
          <a:xfrm>
            <a:off x="323850" y="3712049"/>
            <a:ext cx="8135938" cy="430887"/>
            <a:chOff x="286984" y="1980335"/>
            <a:chExt cx="8136962" cy="430666"/>
          </a:xfrm>
        </p:grpSpPr>
        <p:sp>
          <p:nvSpPr>
            <p:cNvPr id="73738" name="CaixaDeTexto 34"/>
            <p:cNvSpPr txBox="1">
              <a:spLocks noChangeArrowheads="1"/>
            </p:cNvSpPr>
            <p:nvPr/>
          </p:nvSpPr>
          <p:spPr bwMode="auto">
            <a:xfrm>
              <a:off x="286984" y="1980335"/>
              <a:ext cx="3384399" cy="430666"/>
            </a:xfrm>
            <a:prstGeom prst="rect">
              <a:avLst/>
            </a:prstGeom>
            <a:noFill/>
            <a:ln w="9525">
              <a:noFill/>
              <a:miter lim="800000"/>
              <a:headEnd/>
              <a:tailEnd/>
            </a:ln>
          </p:spPr>
          <p:txBody>
            <a:bodyPr>
              <a:spAutoFit/>
            </a:bodyPr>
            <a:lstStyle/>
            <a:p>
              <a:pPr algn="ctr"/>
              <a:r>
                <a:rPr lang="pt-BR" sz="2200" b="1" dirty="0">
                  <a:solidFill>
                    <a:srgbClr val="C00000"/>
                  </a:solidFill>
                </a:rPr>
                <a:t>150 </a:t>
              </a:r>
              <a:r>
                <a:rPr lang="pt-BR" sz="2200" b="1" dirty="0" err="1" smtClean="0">
                  <a:solidFill>
                    <a:srgbClr val="C00000"/>
                  </a:solidFill>
                </a:rPr>
                <a:t>min</a:t>
              </a:r>
              <a:r>
                <a:rPr lang="pt-BR" sz="2200" b="1" dirty="0" smtClean="0">
                  <a:solidFill>
                    <a:srgbClr val="C00000"/>
                  </a:solidFill>
                </a:rPr>
                <a:t> </a:t>
              </a:r>
              <a:r>
                <a:rPr lang="pt-BR" sz="2200" b="1" dirty="0" err="1" smtClean="0">
                  <a:solidFill>
                    <a:srgbClr val="C00000"/>
                  </a:solidFill>
                </a:rPr>
                <a:t>or</a:t>
              </a:r>
              <a:r>
                <a:rPr lang="pt-BR" sz="2200" b="1" dirty="0" smtClean="0">
                  <a:solidFill>
                    <a:srgbClr val="C00000"/>
                  </a:solidFill>
                </a:rPr>
                <a:t> </a:t>
              </a:r>
              <a:r>
                <a:rPr lang="pt-BR" sz="2200" b="1" dirty="0" err="1" smtClean="0">
                  <a:solidFill>
                    <a:srgbClr val="C00000"/>
                  </a:solidFill>
                </a:rPr>
                <a:t>shorter</a:t>
              </a:r>
              <a:endParaRPr lang="pt-BR" sz="2200" b="1" dirty="0">
                <a:solidFill>
                  <a:srgbClr val="C00000"/>
                </a:solidFill>
              </a:endParaRPr>
            </a:p>
          </p:txBody>
        </p:sp>
        <p:sp>
          <p:nvSpPr>
            <p:cNvPr id="73739" name="CaixaDeTexto 32"/>
            <p:cNvSpPr txBox="1">
              <a:spLocks noChangeArrowheads="1"/>
            </p:cNvSpPr>
            <p:nvPr/>
          </p:nvSpPr>
          <p:spPr bwMode="auto">
            <a:xfrm>
              <a:off x="4823520" y="1980335"/>
              <a:ext cx="3600426" cy="430666"/>
            </a:xfrm>
            <a:prstGeom prst="rect">
              <a:avLst/>
            </a:prstGeom>
            <a:noFill/>
            <a:ln w="9525">
              <a:noFill/>
              <a:miter lim="800000"/>
              <a:headEnd/>
              <a:tailEnd/>
            </a:ln>
          </p:spPr>
          <p:txBody>
            <a:bodyPr>
              <a:spAutoFit/>
            </a:bodyPr>
            <a:lstStyle/>
            <a:p>
              <a:pPr algn="ctr"/>
              <a:r>
                <a:rPr lang="pt-BR" sz="2200" b="1" dirty="0" err="1" smtClean="0">
                  <a:solidFill>
                    <a:srgbClr val="C00000"/>
                  </a:solidFill>
                </a:rPr>
                <a:t>Longer</a:t>
              </a:r>
              <a:r>
                <a:rPr lang="pt-BR" sz="2200" b="1" dirty="0" smtClean="0">
                  <a:solidFill>
                    <a:srgbClr val="C00000"/>
                  </a:solidFill>
                </a:rPr>
                <a:t> </a:t>
              </a:r>
              <a:r>
                <a:rPr lang="pt-BR" sz="2200" b="1" dirty="0" err="1" smtClean="0">
                  <a:solidFill>
                    <a:srgbClr val="C00000"/>
                  </a:solidFill>
                </a:rPr>
                <a:t>than</a:t>
              </a:r>
              <a:r>
                <a:rPr lang="pt-BR" sz="2200" b="1" dirty="0" smtClean="0">
                  <a:solidFill>
                    <a:srgbClr val="C00000"/>
                  </a:solidFill>
                </a:rPr>
                <a:t> </a:t>
              </a:r>
              <a:r>
                <a:rPr lang="pt-BR" sz="2200" b="1" dirty="0">
                  <a:solidFill>
                    <a:srgbClr val="C00000"/>
                  </a:solidFill>
                </a:rPr>
                <a:t>150 minutos</a:t>
              </a:r>
            </a:p>
          </p:txBody>
        </p:sp>
      </p:grpSp>
      <p:sp>
        <p:nvSpPr>
          <p:cNvPr id="53" name="Retângulo de cantos arredondados 52"/>
          <p:cNvSpPr/>
          <p:nvPr/>
        </p:nvSpPr>
        <p:spPr>
          <a:xfrm>
            <a:off x="6119813" y="4365625"/>
            <a:ext cx="1331912" cy="900113"/>
          </a:xfrm>
          <a:prstGeom prst="roundRect">
            <a:avLst>
              <a:gd name="adj" fmla="val 8562"/>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2400" b="1" dirty="0">
                <a:solidFill>
                  <a:srgbClr val="1D408F"/>
                </a:solidFill>
                <a:cs typeface="Arial" pitchFamily="34" charset="0"/>
              </a:rPr>
              <a:t>-0.89 </a:t>
            </a:r>
          </a:p>
          <a:p>
            <a:pPr algn="ctr" fontAlgn="auto">
              <a:spcBef>
                <a:spcPts val="0"/>
              </a:spcBef>
              <a:spcAft>
                <a:spcPts val="0"/>
              </a:spcAft>
              <a:defRPr/>
            </a:pPr>
            <a:endParaRPr lang="pt-BR" sz="400" dirty="0">
              <a:solidFill>
                <a:srgbClr val="005A9E"/>
              </a:solidFill>
              <a:cs typeface="Arial" pitchFamily="34" charset="0"/>
            </a:endParaRPr>
          </a:p>
          <a:p>
            <a:pPr algn="ctr" fontAlgn="auto">
              <a:spcBef>
                <a:spcPts val="0"/>
              </a:spcBef>
              <a:spcAft>
                <a:spcPts val="0"/>
              </a:spcAft>
              <a:defRPr/>
            </a:pPr>
            <a:r>
              <a:rPr lang="pt-BR" sz="1500" b="1" dirty="0">
                <a:solidFill>
                  <a:srgbClr val="000000">
                    <a:lumMod val="75000"/>
                    <a:lumOff val="25000"/>
                  </a:srgbClr>
                </a:solidFill>
                <a:cs typeface="Arial" pitchFamily="34" charset="0"/>
              </a:rPr>
              <a:t>(-1.26, -0.51)</a:t>
            </a:r>
          </a:p>
        </p:txBody>
      </p:sp>
      <p:sp>
        <p:nvSpPr>
          <p:cNvPr id="55" name="Retângulo de cantos arredondados 54"/>
          <p:cNvSpPr/>
          <p:nvPr/>
        </p:nvSpPr>
        <p:spPr>
          <a:xfrm>
            <a:off x="1223963" y="4365625"/>
            <a:ext cx="1331912" cy="900113"/>
          </a:xfrm>
          <a:prstGeom prst="roundRect">
            <a:avLst>
              <a:gd name="adj" fmla="val 8562"/>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2400" b="1" dirty="0">
                <a:solidFill>
                  <a:srgbClr val="1D408F"/>
                </a:solidFill>
                <a:cs typeface="Arial" pitchFamily="34" charset="0"/>
              </a:rPr>
              <a:t>-0.36</a:t>
            </a:r>
          </a:p>
          <a:p>
            <a:pPr algn="ctr" fontAlgn="auto">
              <a:spcBef>
                <a:spcPts val="0"/>
              </a:spcBef>
              <a:spcAft>
                <a:spcPts val="0"/>
              </a:spcAft>
              <a:defRPr/>
            </a:pPr>
            <a:endParaRPr lang="pt-BR" sz="400" b="1" dirty="0">
              <a:solidFill>
                <a:srgbClr val="005A9E"/>
              </a:solidFill>
              <a:cs typeface="Arial" pitchFamily="34" charset="0"/>
            </a:endParaRPr>
          </a:p>
          <a:p>
            <a:pPr algn="ctr" fontAlgn="auto">
              <a:spcBef>
                <a:spcPts val="0"/>
              </a:spcBef>
              <a:spcAft>
                <a:spcPts val="0"/>
              </a:spcAft>
              <a:defRPr/>
            </a:pPr>
            <a:r>
              <a:rPr lang="pt-BR" sz="1500" b="1" dirty="0">
                <a:solidFill>
                  <a:srgbClr val="000000">
                    <a:lumMod val="75000"/>
                    <a:lumOff val="25000"/>
                  </a:srgbClr>
                </a:solidFill>
                <a:cs typeface="Arial" pitchFamily="34" charset="0"/>
              </a:rPr>
              <a:t>(-0.50, -0.23)</a:t>
            </a:r>
          </a:p>
        </p:txBody>
      </p:sp>
      <p:pic>
        <p:nvPicPr>
          <p:cNvPr id="25" name="Picture 2" descr="http://www.northamptonshiresport.org/images/dr_c2014a31d27d14b3d35cc079e4f8b2b1.jpg"/>
          <p:cNvPicPr>
            <a:picLocks noChangeAspect="1" noChangeArrowheads="1"/>
          </p:cNvPicPr>
          <p:nvPr/>
        </p:nvPicPr>
        <p:blipFill>
          <a:blip r:embed="rId3" cstate="print">
            <a:lum bright="4000" contrast="2000"/>
          </a:blip>
          <a:srcRect/>
          <a:stretch>
            <a:fillRect/>
          </a:stretch>
        </p:blipFill>
        <p:spPr bwMode="auto">
          <a:xfrm>
            <a:off x="4644008" y="96875"/>
            <a:ext cx="4356100" cy="2036726"/>
          </a:xfrm>
          <a:prstGeom prst="rect">
            <a:avLst/>
          </a:prstGeom>
          <a:ln>
            <a:noFill/>
          </a:ln>
          <a:effectLst>
            <a:outerShdw blurRad="50800" dist="38100" dir="2700000" algn="tl" rotWithShape="0">
              <a:prstClr val="black">
                <a:alpha val="40000"/>
              </a:prstClr>
            </a:outerShdw>
          </a:effectLst>
        </p:spPr>
      </p:pic>
      <p:sp>
        <p:nvSpPr>
          <p:cNvPr id="21" name="Colchete esquerdo 20"/>
          <p:cNvSpPr/>
          <p:nvPr/>
        </p:nvSpPr>
        <p:spPr>
          <a:xfrm rot="5400000">
            <a:off x="4283869" y="1053307"/>
            <a:ext cx="215900" cy="4824412"/>
          </a:xfrm>
          <a:prstGeom prst="leftBracket">
            <a:avLst/>
          </a:prstGeom>
          <a:ln w="1270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pt-BR">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4" name="Grupo 32"/>
          <p:cNvGrpSpPr>
            <a:grpSpLocks/>
          </p:cNvGrpSpPr>
          <p:nvPr/>
        </p:nvGrpSpPr>
        <p:grpSpPr bwMode="auto">
          <a:xfrm>
            <a:off x="4643438" y="1773238"/>
            <a:ext cx="4176712" cy="1800225"/>
            <a:chOff x="3563888" y="3356994"/>
            <a:chExt cx="3456385" cy="1800216"/>
          </a:xfrm>
        </p:grpSpPr>
        <p:sp>
          <p:nvSpPr>
            <p:cNvPr id="26" name="Retângulo de cantos arredondados 25"/>
            <p:cNvSpPr/>
            <p:nvPr/>
          </p:nvSpPr>
          <p:spPr bwMode="auto">
            <a:xfrm>
              <a:off x="3563888" y="3356994"/>
              <a:ext cx="3099054" cy="1800216"/>
            </a:xfrm>
            <a:prstGeom prst="roundRect">
              <a:avLst>
                <a:gd name="adj" fmla="val 4318"/>
              </a:avLst>
            </a:prstGeom>
            <a:solidFill>
              <a:srgbClr val="EBE4DD"/>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srgbClr val="FFFFFF"/>
                </a:solidFill>
              </a:endParaRPr>
            </a:p>
          </p:txBody>
        </p:sp>
        <p:sp>
          <p:nvSpPr>
            <p:cNvPr id="74760" name="CaixaDeTexto 22"/>
            <p:cNvSpPr txBox="1">
              <a:spLocks noChangeArrowheads="1"/>
            </p:cNvSpPr>
            <p:nvPr/>
          </p:nvSpPr>
          <p:spPr bwMode="auto">
            <a:xfrm>
              <a:off x="3563888" y="3428429"/>
              <a:ext cx="3456385" cy="1600430"/>
            </a:xfrm>
            <a:prstGeom prst="rect">
              <a:avLst/>
            </a:prstGeom>
            <a:noFill/>
            <a:ln w="9525">
              <a:noFill/>
              <a:miter lim="800000"/>
              <a:headEnd/>
              <a:tailEnd/>
            </a:ln>
          </p:spPr>
          <p:txBody>
            <a:bodyPr>
              <a:spAutoFit/>
            </a:bodyPr>
            <a:lstStyle/>
            <a:p>
              <a:pPr>
                <a:buSzPct val="55000"/>
                <a:buFont typeface="Century Gothic" pitchFamily="34" charset="0"/>
                <a:buChar char="►"/>
              </a:pPr>
              <a:r>
                <a:rPr lang="pt-BR" sz="1600" b="1" dirty="0">
                  <a:solidFill>
                    <a:srgbClr val="000000"/>
                  </a:solidFill>
                </a:rPr>
                <a:t> </a:t>
              </a:r>
              <a:r>
                <a:rPr lang="pt-BR" sz="1600" b="1" dirty="0" smtClean="0">
                  <a:solidFill>
                    <a:srgbClr val="000000"/>
                  </a:solidFill>
                </a:rPr>
                <a:t>Sets</a:t>
              </a:r>
              <a:endParaRPr lang="pt-BR" sz="1600" b="1" dirty="0">
                <a:solidFill>
                  <a:srgbClr val="000000"/>
                </a:solidFill>
              </a:endParaRPr>
            </a:p>
            <a:p>
              <a:pPr>
                <a:buSzPct val="55000"/>
                <a:buFont typeface="Century Gothic" pitchFamily="34" charset="0"/>
                <a:buChar char="►"/>
              </a:pPr>
              <a:r>
                <a:rPr lang="pt-BR" sz="1600" b="1" dirty="0">
                  <a:solidFill>
                    <a:srgbClr val="000000"/>
                  </a:solidFill>
                </a:rPr>
                <a:t> </a:t>
              </a:r>
              <a:r>
                <a:rPr lang="pt-BR" sz="1600" b="1" dirty="0" err="1" smtClean="0">
                  <a:solidFill>
                    <a:srgbClr val="000000"/>
                  </a:solidFill>
                </a:rPr>
                <a:t>Repetitions</a:t>
              </a:r>
              <a:endParaRPr lang="pt-BR" sz="1600" b="1" dirty="0" smtClean="0">
                <a:solidFill>
                  <a:srgbClr val="000000"/>
                </a:solidFill>
              </a:endParaRPr>
            </a:p>
            <a:p>
              <a:pPr>
                <a:buSzPct val="55000"/>
                <a:buFont typeface="Century Gothic" pitchFamily="34" charset="0"/>
                <a:buChar char="►"/>
              </a:pPr>
              <a:r>
                <a:rPr lang="pt-BR" sz="1600" b="1" dirty="0" smtClean="0">
                  <a:solidFill>
                    <a:srgbClr val="000000"/>
                  </a:solidFill>
                </a:rPr>
                <a:t> </a:t>
              </a:r>
              <a:r>
                <a:rPr lang="pt-BR" sz="1600" b="1" dirty="0" err="1" smtClean="0">
                  <a:solidFill>
                    <a:srgbClr val="000000"/>
                  </a:solidFill>
                </a:rPr>
                <a:t>Number</a:t>
              </a:r>
              <a:r>
                <a:rPr lang="pt-BR" sz="1600" b="1" dirty="0" smtClean="0">
                  <a:solidFill>
                    <a:srgbClr val="000000"/>
                  </a:solidFill>
                </a:rPr>
                <a:t> </a:t>
              </a:r>
              <a:r>
                <a:rPr lang="pt-BR" sz="1600" b="1" dirty="0" err="1" smtClean="0">
                  <a:solidFill>
                    <a:srgbClr val="000000"/>
                  </a:solidFill>
                </a:rPr>
                <a:t>of</a:t>
              </a:r>
              <a:r>
                <a:rPr lang="pt-BR" sz="1600" b="1" dirty="0" smtClean="0">
                  <a:solidFill>
                    <a:srgbClr val="000000"/>
                  </a:solidFill>
                </a:rPr>
                <a:t> </a:t>
              </a:r>
              <a:r>
                <a:rPr lang="pt-BR" sz="1600" b="1" dirty="0" err="1" smtClean="0">
                  <a:solidFill>
                    <a:srgbClr val="000000"/>
                  </a:solidFill>
                </a:rPr>
                <a:t>exercises</a:t>
              </a:r>
              <a:r>
                <a:rPr lang="pt-BR" sz="1600" b="1" dirty="0" smtClean="0">
                  <a:solidFill>
                    <a:srgbClr val="000000"/>
                  </a:solidFill>
                </a:rPr>
                <a:t> per </a:t>
              </a:r>
              <a:r>
                <a:rPr lang="pt-BR" sz="1600" b="1" dirty="0" err="1" smtClean="0">
                  <a:solidFill>
                    <a:srgbClr val="000000"/>
                  </a:solidFill>
                </a:rPr>
                <a:t>session</a:t>
              </a:r>
              <a:endParaRPr lang="pt-BR" sz="1600" b="1" dirty="0">
                <a:solidFill>
                  <a:srgbClr val="000000"/>
                </a:solidFill>
              </a:endParaRPr>
            </a:p>
            <a:p>
              <a:pPr>
                <a:buSzPct val="55000"/>
                <a:buFont typeface="Century Gothic" pitchFamily="34" charset="0"/>
                <a:buChar char="►"/>
              </a:pPr>
              <a:r>
                <a:rPr lang="pt-BR" sz="1600" b="1" dirty="0">
                  <a:solidFill>
                    <a:srgbClr val="000000"/>
                  </a:solidFill>
                </a:rPr>
                <a:t> </a:t>
              </a:r>
              <a:r>
                <a:rPr lang="pt-BR" sz="1600" b="1" dirty="0" err="1" smtClean="0">
                  <a:solidFill>
                    <a:srgbClr val="000000"/>
                  </a:solidFill>
                </a:rPr>
                <a:t>Weekly</a:t>
              </a:r>
              <a:r>
                <a:rPr lang="pt-BR" sz="1600" b="1" dirty="0" smtClean="0">
                  <a:solidFill>
                    <a:srgbClr val="000000"/>
                  </a:solidFill>
                </a:rPr>
                <a:t> </a:t>
              </a:r>
              <a:r>
                <a:rPr lang="pt-BR" sz="1600" b="1" dirty="0" err="1" smtClean="0">
                  <a:solidFill>
                    <a:srgbClr val="000000"/>
                  </a:solidFill>
                </a:rPr>
                <a:t>frequency</a:t>
              </a:r>
              <a:endParaRPr lang="pt-BR" sz="1600" b="1" dirty="0">
                <a:solidFill>
                  <a:srgbClr val="000000"/>
                </a:solidFill>
              </a:endParaRPr>
            </a:p>
            <a:p>
              <a:endParaRPr lang="pt-BR" sz="600" dirty="0">
                <a:solidFill>
                  <a:srgbClr val="000000"/>
                </a:solidFill>
              </a:endParaRPr>
            </a:p>
            <a:p>
              <a:endParaRPr lang="pt-BR" sz="600" dirty="0">
                <a:solidFill>
                  <a:srgbClr val="000000"/>
                </a:solidFill>
              </a:endParaRPr>
            </a:p>
            <a:p>
              <a:endParaRPr lang="pt-BR" sz="600" dirty="0">
                <a:solidFill>
                  <a:srgbClr val="000000"/>
                </a:solidFill>
              </a:endParaRPr>
            </a:p>
            <a:p>
              <a:pPr>
                <a:buSzPct val="55000"/>
                <a:buFont typeface="Century Gothic" pitchFamily="34" charset="0"/>
                <a:buChar char="►"/>
              </a:pPr>
              <a:r>
                <a:rPr lang="pt-BR" sz="1600" b="1" dirty="0">
                  <a:solidFill>
                    <a:srgbClr val="000000"/>
                  </a:solidFill>
                </a:rPr>
                <a:t> </a:t>
              </a:r>
              <a:r>
                <a:rPr lang="pt-BR" sz="1600" b="1" dirty="0" err="1" smtClean="0">
                  <a:solidFill>
                    <a:srgbClr val="000000"/>
                  </a:solidFill>
                </a:rPr>
                <a:t>Load</a:t>
              </a:r>
              <a:r>
                <a:rPr lang="pt-BR" sz="1600" b="1" dirty="0" smtClean="0">
                  <a:solidFill>
                    <a:srgbClr val="000000"/>
                  </a:solidFill>
                </a:rPr>
                <a:t> (1-RM</a:t>
              </a:r>
              <a:r>
                <a:rPr lang="pt-BR" sz="1600" b="1" dirty="0">
                  <a:solidFill>
                    <a:srgbClr val="000000"/>
                  </a:solidFill>
                </a:rPr>
                <a:t>)</a:t>
              </a:r>
            </a:p>
          </p:txBody>
        </p:sp>
      </p:grpSp>
      <p:pic>
        <p:nvPicPr>
          <p:cNvPr id="74755" name="Picture 6"/>
          <p:cNvPicPr>
            <a:picLocks noChangeAspect="1" noChangeArrowheads="1"/>
          </p:cNvPicPr>
          <p:nvPr/>
        </p:nvPicPr>
        <p:blipFill>
          <a:blip r:embed="rId3" cstate="print">
            <a:lum bright="-2000"/>
          </a:blip>
          <a:srcRect/>
          <a:stretch>
            <a:fillRect/>
          </a:stretch>
        </p:blipFill>
        <p:spPr bwMode="auto">
          <a:xfrm>
            <a:off x="539750" y="1333500"/>
            <a:ext cx="3697288" cy="4471988"/>
          </a:xfrm>
          <a:prstGeom prst="rect">
            <a:avLst/>
          </a:prstGeom>
          <a:noFill/>
          <a:ln w="9525">
            <a:noFill/>
            <a:miter lim="800000"/>
            <a:headEnd/>
            <a:tailEnd/>
          </a:ln>
        </p:spPr>
      </p:pic>
      <p:grpSp>
        <p:nvGrpSpPr>
          <p:cNvPr id="3" name="Grupo 32"/>
          <p:cNvGrpSpPr>
            <a:grpSpLocks/>
          </p:cNvGrpSpPr>
          <p:nvPr/>
        </p:nvGrpSpPr>
        <p:grpSpPr bwMode="auto">
          <a:xfrm>
            <a:off x="4643438" y="3860800"/>
            <a:ext cx="4176712" cy="1800225"/>
            <a:chOff x="3563888" y="3356994"/>
            <a:chExt cx="3456385" cy="1800216"/>
          </a:xfrm>
        </p:grpSpPr>
        <p:sp>
          <p:nvSpPr>
            <p:cNvPr id="29" name="Retângulo de cantos arredondados 28"/>
            <p:cNvSpPr/>
            <p:nvPr/>
          </p:nvSpPr>
          <p:spPr bwMode="auto">
            <a:xfrm>
              <a:off x="3563888" y="3356994"/>
              <a:ext cx="3099054" cy="1800216"/>
            </a:xfrm>
            <a:prstGeom prst="roundRect">
              <a:avLst>
                <a:gd name="adj" fmla="val 4318"/>
              </a:avLst>
            </a:prstGeom>
            <a:solidFill>
              <a:srgbClr val="D9D9F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srgbClr val="FFFFFF"/>
                </a:solidFill>
              </a:endParaRPr>
            </a:p>
          </p:txBody>
        </p:sp>
        <p:sp>
          <p:nvSpPr>
            <p:cNvPr id="74758" name="CaixaDeTexto 22"/>
            <p:cNvSpPr txBox="1">
              <a:spLocks noChangeArrowheads="1"/>
            </p:cNvSpPr>
            <p:nvPr/>
          </p:nvSpPr>
          <p:spPr bwMode="auto">
            <a:xfrm>
              <a:off x="3563888" y="3428430"/>
              <a:ext cx="3456385" cy="1600452"/>
            </a:xfrm>
            <a:prstGeom prst="rect">
              <a:avLst/>
            </a:prstGeom>
            <a:noFill/>
            <a:ln w="9525">
              <a:noFill/>
              <a:miter lim="800000"/>
              <a:headEnd/>
              <a:tailEnd/>
            </a:ln>
          </p:spPr>
          <p:txBody>
            <a:bodyPr>
              <a:spAutoFit/>
            </a:bodyPr>
            <a:lstStyle/>
            <a:p>
              <a:pPr>
                <a:buSzPct val="55000"/>
                <a:buFont typeface="Century Gothic" pitchFamily="34" charset="0"/>
                <a:buChar char="►"/>
              </a:pPr>
              <a:r>
                <a:rPr lang="pt-BR" sz="1600" b="1" dirty="0">
                  <a:solidFill>
                    <a:srgbClr val="000000"/>
                  </a:solidFill>
                </a:rPr>
                <a:t> </a:t>
              </a:r>
              <a:r>
                <a:rPr lang="pt-BR" sz="1600" b="1" dirty="0" err="1" smtClean="0">
                  <a:solidFill>
                    <a:srgbClr val="000000"/>
                  </a:solidFill>
                </a:rPr>
                <a:t>Session</a:t>
              </a:r>
              <a:r>
                <a:rPr lang="pt-BR" sz="1600" b="1" dirty="0" smtClean="0">
                  <a:solidFill>
                    <a:srgbClr val="000000"/>
                  </a:solidFill>
                </a:rPr>
                <a:t> </a:t>
              </a:r>
              <a:r>
                <a:rPr lang="pt-BR" sz="1600" b="1" dirty="0" err="1" smtClean="0">
                  <a:solidFill>
                    <a:srgbClr val="000000"/>
                  </a:solidFill>
                </a:rPr>
                <a:t>duration</a:t>
              </a:r>
              <a:endParaRPr lang="pt-BR" sz="1600" b="1" dirty="0">
                <a:solidFill>
                  <a:srgbClr val="000000"/>
                </a:solidFill>
              </a:endParaRPr>
            </a:p>
            <a:p>
              <a:pPr>
                <a:buSzPct val="55000"/>
                <a:buFont typeface="Century Gothic" pitchFamily="34" charset="0"/>
                <a:buChar char="►"/>
              </a:pPr>
              <a:r>
                <a:rPr lang="pt-BR" sz="1600" b="1" dirty="0">
                  <a:solidFill>
                    <a:srgbClr val="000000"/>
                  </a:solidFill>
                </a:rPr>
                <a:t> </a:t>
              </a:r>
              <a:r>
                <a:rPr lang="pt-BR" sz="1600" b="1" dirty="0" err="1" smtClean="0">
                  <a:solidFill>
                    <a:srgbClr val="000000"/>
                  </a:solidFill>
                </a:rPr>
                <a:t>Weekly</a:t>
              </a:r>
              <a:r>
                <a:rPr lang="pt-BR" sz="1600" b="1" dirty="0" smtClean="0">
                  <a:solidFill>
                    <a:srgbClr val="000000"/>
                  </a:solidFill>
                </a:rPr>
                <a:t> </a:t>
              </a:r>
              <a:r>
                <a:rPr lang="pt-BR" sz="1600" b="1" dirty="0" err="1" smtClean="0">
                  <a:solidFill>
                    <a:srgbClr val="000000"/>
                  </a:solidFill>
                </a:rPr>
                <a:t>frequency</a:t>
              </a:r>
              <a:endParaRPr lang="pt-BR" sz="1600" b="1" dirty="0">
                <a:solidFill>
                  <a:srgbClr val="000000"/>
                </a:solidFill>
              </a:endParaRPr>
            </a:p>
            <a:p>
              <a:pPr>
                <a:buSzPct val="55000"/>
                <a:buFont typeface="Century Gothic" pitchFamily="34" charset="0"/>
                <a:buChar char="►"/>
              </a:pPr>
              <a:r>
                <a:rPr lang="pt-BR" sz="1600" b="1" dirty="0">
                  <a:solidFill>
                    <a:srgbClr val="000000"/>
                  </a:solidFill>
                </a:rPr>
                <a:t> </a:t>
              </a:r>
              <a:r>
                <a:rPr lang="pt-BR" sz="1600" b="1" dirty="0" err="1" smtClean="0">
                  <a:solidFill>
                    <a:srgbClr val="000000"/>
                  </a:solidFill>
                </a:rPr>
                <a:t>Weekly</a:t>
              </a:r>
              <a:r>
                <a:rPr lang="pt-BR" sz="1600" b="1" dirty="0" smtClean="0">
                  <a:solidFill>
                    <a:srgbClr val="000000"/>
                  </a:solidFill>
                </a:rPr>
                <a:t> volume </a:t>
              </a:r>
              <a:r>
                <a:rPr lang="pt-BR" sz="1600" b="1" dirty="0">
                  <a:solidFill>
                    <a:srgbClr val="000000"/>
                  </a:solidFill>
                </a:rPr>
                <a:t>(</a:t>
              </a:r>
              <a:r>
                <a:rPr lang="pt-BR" sz="1600" b="1" dirty="0" err="1" smtClean="0">
                  <a:solidFill>
                    <a:srgbClr val="000000"/>
                  </a:solidFill>
                </a:rPr>
                <a:t>min</a:t>
              </a:r>
              <a:r>
                <a:rPr lang="pt-BR" sz="1600" b="1" dirty="0" smtClean="0">
                  <a:solidFill>
                    <a:srgbClr val="000000"/>
                  </a:solidFill>
                </a:rPr>
                <a:t>/</a:t>
              </a:r>
              <a:r>
                <a:rPr lang="pt-BR" sz="1600" b="1" dirty="0" err="1" smtClean="0">
                  <a:solidFill>
                    <a:srgbClr val="000000"/>
                  </a:solidFill>
                </a:rPr>
                <a:t>week</a:t>
              </a:r>
              <a:r>
                <a:rPr lang="pt-BR" sz="1600" b="1" dirty="0" smtClean="0">
                  <a:solidFill>
                    <a:srgbClr val="000000"/>
                  </a:solidFill>
                </a:rPr>
                <a:t>)</a:t>
              </a:r>
              <a:endParaRPr lang="pt-BR" sz="1600" b="1" dirty="0">
                <a:solidFill>
                  <a:srgbClr val="000000"/>
                </a:solidFill>
              </a:endParaRPr>
            </a:p>
            <a:p>
              <a:pPr>
                <a:buSzPct val="55000"/>
                <a:buFont typeface="Century Gothic" pitchFamily="34" charset="0"/>
                <a:buChar char="►"/>
              </a:pPr>
              <a:r>
                <a:rPr lang="pt-BR" sz="1600" b="1" dirty="0">
                  <a:solidFill>
                    <a:srgbClr val="000000"/>
                  </a:solidFill>
                </a:rPr>
                <a:t> </a:t>
              </a:r>
              <a:r>
                <a:rPr lang="pt-BR" sz="1600" b="1" dirty="0" err="1" smtClean="0">
                  <a:solidFill>
                    <a:srgbClr val="000000"/>
                  </a:solidFill>
                </a:rPr>
                <a:t>Intervention</a:t>
              </a:r>
              <a:r>
                <a:rPr lang="pt-BR" sz="1600" b="1" dirty="0" smtClean="0">
                  <a:solidFill>
                    <a:srgbClr val="000000"/>
                  </a:solidFill>
                </a:rPr>
                <a:t> </a:t>
              </a:r>
              <a:r>
                <a:rPr lang="pt-BR" sz="1600" b="1" dirty="0" err="1" smtClean="0">
                  <a:solidFill>
                    <a:srgbClr val="000000"/>
                  </a:solidFill>
                </a:rPr>
                <a:t>full</a:t>
              </a:r>
              <a:r>
                <a:rPr lang="pt-BR" sz="1600" b="1" dirty="0" smtClean="0">
                  <a:solidFill>
                    <a:srgbClr val="000000"/>
                  </a:solidFill>
                </a:rPr>
                <a:t> </a:t>
              </a:r>
              <a:r>
                <a:rPr lang="pt-BR" sz="1600" b="1" dirty="0" err="1" smtClean="0">
                  <a:solidFill>
                    <a:srgbClr val="000000"/>
                  </a:solidFill>
                </a:rPr>
                <a:t>length</a:t>
              </a:r>
              <a:r>
                <a:rPr lang="pt-BR" sz="1600" b="1" dirty="0" smtClean="0">
                  <a:solidFill>
                    <a:srgbClr val="000000"/>
                  </a:solidFill>
                </a:rPr>
                <a:t> </a:t>
              </a:r>
              <a:r>
                <a:rPr lang="pt-BR" sz="1600" b="1" dirty="0">
                  <a:solidFill>
                    <a:srgbClr val="000000"/>
                  </a:solidFill>
                </a:rPr>
                <a:t>(</a:t>
              </a:r>
              <a:r>
                <a:rPr lang="pt-BR" sz="1600" b="1" dirty="0" err="1" smtClean="0">
                  <a:solidFill>
                    <a:srgbClr val="000000"/>
                  </a:solidFill>
                </a:rPr>
                <a:t>hours</a:t>
              </a:r>
              <a:r>
                <a:rPr lang="pt-BR" sz="1600" b="1" dirty="0">
                  <a:solidFill>
                    <a:srgbClr val="000000"/>
                  </a:solidFill>
                </a:rPr>
                <a:t>)</a:t>
              </a:r>
            </a:p>
            <a:p>
              <a:endParaRPr lang="pt-BR" sz="600" dirty="0">
                <a:solidFill>
                  <a:srgbClr val="000000"/>
                </a:solidFill>
              </a:endParaRPr>
            </a:p>
            <a:p>
              <a:endParaRPr lang="pt-BR" sz="600" dirty="0">
                <a:solidFill>
                  <a:srgbClr val="000000"/>
                </a:solidFill>
              </a:endParaRPr>
            </a:p>
            <a:p>
              <a:endParaRPr lang="pt-BR" sz="600" dirty="0">
                <a:solidFill>
                  <a:srgbClr val="000000"/>
                </a:solidFill>
              </a:endParaRPr>
            </a:p>
            <a:p>
              <a:pPr>
                <a:buSzPct val="55000"/>
                <a:buFont typeface="Century Gothic" pitchFamily="34" charset="0"/>
                <a:buChar char="►"/>
              </a:pPr>
              <a:r>
                <a:rPr lang="pt-BR" sz="1600" b="1" dirty="0">
                  <a:solidFill>
                    <a:srgbClr val="000000"/>
                  </a:solidFill>
                </a:rPr>
                <a:t> % FC </a:t>
              </a:r>
              <a:r>
                <a:rPr lang="pt-BR" sz="1600" b="1" dirty="0" err="1" smtClean="0">
                  <a:solidFill>
                    <a:srgbClr val="000000"/>
                  </a:solidFill>
                </a:rPr>
                <a:t>or</a:t>
              </a:r>
              <a:r>
                <a:rPr lang="pt-BR" sz="1600" b="1" dirty="0" smtClean="0">
                  <a:solidFill>
                    <a:srgbClr val="000000"/>
                  </a:solidFill>
                </a:rPr>
                <a:t> </a:t>
              </a:r>
              <a:r>
                <a:rPr lang="pt-BR" sz="1600" b="1" dirty="0">
                  <a:solidFill>
                    <a:srgbClr val="000000"/>
                  </a:solidFill>
                </a:rPr>
                <a:t>% VO2</a:t>
              </a:r>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3"/>
          <p:cNvPicPr>
            <a:picLocks noChangeAspect="1" noChangeArrowheads="1"/>
          </p:cNvPicPr>
          <p:nvPr/>
        </p:nvPicPr>
        <p:blipFill>
          <a:blip r:embed="rId3" cstate="print"/>
          <a:srcRect/>
          <a:stretch>
            <a:fillRect/>
          </a:stretch>
        </p:blipFill>
        <p:spPr bwMode="auto">
          <a:xfrm>
            <a:off x="4716463" y="2525713"/>
            <a:ext cx="3959225" cy="3279775"/>
          </a:xfrm>
          <a:prstGeom prst="rect">
            <a:avLst/>
          </a:prstGeom>
          <a:noFill/>
          <a:ln w="9525">
            <a:noFill/>
            <a:miter lim="800000"/>
            <a:headEnd/>
            <a:tailEnd/>
          </a:ln>
        </p:spPr>
      </p:pic>
      <p:sp>
        <p:nvSpPr>
          <p:cNvPr id="75779" name="CaixaDeTexto 4"/>
          <p:cNvSpPr txBox="1">
            <a:spLocks noChangeArrowheads="1"/>
          </p:cNvSpPr>
          <p:nvPr/>
        </p:nvSpPr>
        <p:spPr bwMode="auto">
          <a:xfrm>
            <a:off x="215900" y="188913"/>
            <a:ext cx="7812088" cy="522287"/>
          </a:xfrm>
          <a:prstGeom prst="rect">
            <a:avLst/>
          </a:prstGeom>
          <a:noFill/>
          <a:ln w="9525">
            <a:noFill/>
            <a:miter lim="800000"/>
            <a:headEnd/>
            <a:tailEnd/>
          </a:ln>
        </p:spPr>
        <p:txBody>
          <a:bodyPr>
            <a:spAutoFit/>
          </a:bodyPr>
          <a:lstStyle/>
          <a:p>
            <a:r>
              <a:rPr lang="pt-BR" sz="2800" b="1" dirty="0" err="1" smtClean="0">
                <a:solidFill>
                  <a:srgbClr val="1D408F"/>
                </a:solidFill>
              </a:rPr>
              <a:t>Aerobic</a:t>
            </a:r>
            <a:r>
              <a:rPr lang="pt-BR" sz="2800" b="1" dirty="0" smtClean="0">
                <a:solidFill>
                  <a:srgbClr val="1D408F"/>
                </a:solidFill>
              </a:rPr>
              <a:t> Training: </a:t>
            </a:r>
            <a:r>
              <a:rPr lang="pt-BR" sz="2200" dirty="0" err="1" smtClean="0">
                <a:solidFill>
                  <a:srgbClr val="1D408F"/>
                </a:solidFill>
              </a:rPr>
              <a:t>weighted</a:t>
            </a:r>
            <a:r>
              <a:rPr lang="pt-BR" sz="2200" dirty="0" smtClean="0">
                <a:solidFill>
                  <a:srgbClr val="1D408F"/>
                </a:solidFill>
              </a:rPr>
              <a:t> </a:t>
            </a:r>
            <a:r>
              <a:rPr lang="pt-BR" sz="2200" dirty="0" err="1" smtClean="0">
                <a:solidFill>
                  <a:srgbClr val="1D408F"/>
                </a:solidFill>
              </a:rPr>
              <a:t>correlations</a:t>
            </a:r>
            <a:endParaRPr lang="pt-BR" sz="2200" baseline="-25000" dirty="0">
              <a:solidFill>
                <a:srgbClr val="1D408F"/>
              </a:solidFill>
            </a:endParaRPr>
          </a:p>
        </p:txBody>
      </p:sp>
      <p:cxnSp>
        <p:nvCxnSpPr>
          <p:cNvPr id="29" name="Conector reto 28"/>
          <p:cNvCxnSpPr/>
          <p:nvPr/>
        </p:nvCxnSpPr>
        <p:spPr>
          <a:xfrm>
            <a:off x="250825" y="765175"/>
            <a:ext cx="72723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5781" name="Picture 14"/>
          <p:cNvPicPr>
            <a:picLocks noChangeAspect="1" noChangeArrowheads="1"/>
          </p:cNvPicPr>
          <p:nvPr/>
        </p:nvPicPr>
        <p:blipFill>
          <a:blip r:embed="rId4" cstate="print"/>
          <a:srcRect/>
          <a:stretch>
            <a:fillRect/>
          </a:stretch>
        </p:blipFill>
        <p:spPr bwMode="auto">
          <a:xfrm>
            <a:off x="7740650" y="188913"/>
            <a:ext cx="974725" cy="1152525"/>
          </a:xfrm>
          <a:prstGeom prst="rect">
            <a:avLst/>
          </a:prstGeom>
          <a:noFill/>
          <a:ln w="12700">
            <a:noFill/>
            <a:miter lim="800000"/>
            <a:headEnd type="none" w="sm" len="sm"/>
            <a:tailEnd type="none" w="sm" len="sm"/>
          </a:ln>
        </p:spPr>
      </p:pic>
      <p:sp>
        <p:nvSpPr>
          <p:cNvPr id="8" name="Retângulo 7"/>
          <p:cNvSpPr/>
          <p:nvPr/>
        </p:nvSpPr>
        <p:spPr bwMode="auto">
          <a:xfrm>
            <a:off x="323850" y="3357563"/>
            <a:ext cx="215900" cy="1150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12" name="Retângulo 11"/>
          <p:cNvSpPr/>
          <p:nvPr/>
        </p:nvSpPr>
        <p:spPr bwMode="auto">
          <a:xfrm>
            <a:off x="1476375" y="5373688"/>
            <a:ext cx="23050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75784" name="CaixaDeTexto 48"/>
          <p:cNvSpPr txBox="1">
            <a:spLocks noChangeArrowheads="1"/>
          </p:cNvSpPr>
          <p:nvPr/>
        </p:nvSpPr>
        <p:spPr bwMode="auto">
          <a:xfrm>
            <a:off x="323850" y="1125538"/>
            <a:ext cx="5143500" cy="922337"/>
          </a:xfrm>
          <a:prstGeom prst="rect">
            <a:avLst/>
          </a:prstGeom>
          <a:noFill/>
          <a:ln w="9525">
            <a:noFill/>
            <a:miter lim="800000"/>
            <a:headEnd/>
            <a:tailEnd/>
          </a:ln>
        </p:spPr>
        <p:txBody>
          <a:bodyPr>
            <a:spAutoFit/>
          </a:bodyPr>
          <a:lstStyle/>
          <a:p>
            <a:r>
              <a:rPr lang="pt-BR" sz="1600" b="1" dirty="0">
                <a:solidFill>
                  <a:srgbClr val="005A9E"/>
                </a:solidFill>
              </a:rPr>
              <a:t>20 </a:t>
            </a:r>
            <a:r>
              <a:rPr lang="pt-BR" sz="1600" b="1" dirty="0" err="1" smtClean="0">
                <a:solidFill>
                  <a:srgbClr val="005A9E"/>
                </a:solidFill>
              </a:rPr>
              <a:t>observations</a:t>
            </a:r>
            <a:endParaRPr lang="pt-BR" sz="1600" b="1" dirty="0">
              <a:solidFill>
                <a:srgbClr val="005A9E"/>
              </a:solidFill>
            </a:endParaRPr>
          </a:p>
          <a:p>
            <a:endParaRPr lang="pt-BR" sz="800" b="1" dirty="0">
              <a:solidFill>
                <a:srgbClr val="005A9E"/>
              </a:solidFill>
            </a:endParaRPr>
          </a:p>
          <a:p>
            <a:r>
              <a:rPr lang="pt-BR" sz="1600" b="1" dirty="0">
                <a:solidFill>
                  <a:srgbClr val="005A9E"/>
                </a:solidFill>
              </a:rPr>
              <a:t>N = 935 </a:t>
            </a:r>
            <a:r>
              <a:rPr lang="pt-BR" sz="1600" b="1" dirty="0" err="1" smtClean="0">
                <a:solidFill>
                  <a:srgbClr val="005A9E"/>
                </a:solidFill>
              </a:rPr>
              <a:t>patients</a:t>
            </a:r>
            <a:r>
              <a:rPr lang="pt-BR" sz="1600" b="1" dirty="0" smtClean="0">
                <a:solidFill>
                  <a:srgbClr val="005A9E"/>
                </a:solidFill>
              </a:rPr>
              <a:t> </a:t>
            </a:r>
            <a:r>
              <a:rPr lang="pt-BR" sz="1600" b="1" dirty="0" err="1" smtClean="0">
                <a:solidFill>
                  <a:srgbClr val="005A9E"/>
                </a:solidFill>
              </a:rPr>
              <a:t>with</a:t>
            </a:r>
            <a:r>
              <a:rPr lang="pt-BR" sz="1600" b="1" dirty="0" smtClean="0">
                <a:solidFill>
                  <a:srgbClr val="005A9E"/>
                </a:solidFill>
              </a:rPr>
              <a:t> T2DM</a:t>
            </a:r>
            <a:endParaRPr lang="pt-BR" sz="1600" b="1" dirty="0">
              <a:solidFill>
                <a:srgbClr val="005A9E"/>
              </a:solidFill>
            </a:endParaRPr>
          </a:p>
          <a:p>
            <a:r>
              <a:rPr lang="pt-BR" sz="1400" b="1" dirty="0">
                <a:solidFill>
                  <a:srgbClr val="005A9E"/>
                </a:solidFill>
              </a:rPr>
              <a:t>                       </a:t>
            </a:r>
            <a:endParaRPr lang="pt-BR" sz="1400" b="1" baseline="30000" dirty="0">
              <a:solidFill>
                <a:srgbClr val="005A9E"/>
              </a:solidFill>
            </a:endParaRPr>
          </a:p>
        </p:txBody>
      </p:sp>
      <p:pic>
        <p:nvPicPr>
          <p:cNvPr id="75785" name="Picture 2"/>
          <p:cNvPicPr>
            <a:picLocks noChangeAspect="1" noChangeArrowheads="1"/>
          </p:cNvPicPr>
          <p:nvPr/>
        </p:nvPicPr>
        <p:blipFill>
          <a:blip r:embed="rId5" cstate="print"/>
          <a:srcRect/>
          <a:stretch>
            <a:fillRect/>
          </a:stretch>
        </p:blipFill>
        <p:spPr bwMode="auto">
          <a:xfrm>
            <a:off x="395288" y="2574925"/>
            <a:ext cx="3889375" cy="3190875"/>
          </a:xfrm>
          <a:prstGeom prst="rect">
            <a:avLst/>
          </a:prstGeom>
          <a:noFill/>
          <a:ln w="9525">
            <a:noFill/>
            <a:miter lim="800000"/>
            <a:headEnd/>
            <a:tailEnd/>
          </a:ln>
        </p:spPr>
      </p:pic>
      <p:sp>
        <p:nvSpPr>
          <p:cNvPr id="9" name="Retângulo 8"/>
          <p:cNvSpPr/>
          <p:nvPr/>
        </p:nvSpPr>
        <p:spPr>
          <a:xfrm>
            <a:off x="250825" y="2420938"/>
            <a:ext cx="504825" cy="649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23" name="Retângulo 22"/>
          <p:cNvSpPr/>
          <p:nvPr/>
        </p:nvSpPr>
        <p:spPr>
          <a:xfrm>
            <a:off x="4643438" y="2347913"/>
            <a:ext cx="504825" cy="649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75788" name="CaixaDeTexto 16"/>
          <p:cNvSpPr txBox="1">
            <a:spLocks noChangeArrowheads="1"/>
          </p:cNvSpPr>
          <p:nvPr/>
        </p:nvSpPr>
        <p:spPr bwMode="auto">
          <a:xfrm>
            <a:off x="2514600" y="2565400"/>
            <a:ext cx="1481138" cy="738188"/>
          </a:xfrm>
          <a:prstGeom prst="rect">
            <a:avLst/>
          </a:prstGeom>
          <a:noFill/>
          <a:ln w="9525">
            <a:noFill/>
            <a:miter lim="800000"/>
            <a:headEnd/>
            <a:tailEnd/>
          </a:ln>
        </p:spPr>
        <p:txBody>
          <a:bodyPr wrap="none">
            <a:spAutoFit/>
          </a:bodyPr>
          <a:lstStyle/>
          <a:p>
            <a:pPr algn="r"/>
            <a:r>
              <a:rPr lang="pt-BR" sz="1100" b="1">
                <a:solidFill>
                  <a:srgbClr val="1D408F"/>
                </a:solidFill>
              </a:rPr>
              <a:t>y = -0.39x + 0.65</a:t>
            </a:r>
          </a:p>
          <a:p>
            <a:pPr algn="r"/>
            <a:endParaRPr lang="pt-BR" sz="400" b="1">
              <a:solidFill>
                <a:srgbClr val="1D408F"/>
              </a:solidFill>
            </a:endParaRPr>
          </a:p>
          <a:p>
            <a:pPr algn="r"/>
            <a:r>
              <a:rPr lang="pt-BR" sz="1200" b="1">
                <a:solidFill>
                  <a:srgbClr val="1D408F"/>
                </a:solidFill>
              </a:rPr>
              <a:t>weighted r = -0.64</a:t>
            </a:r>
          </a:p>
          <a:p>
            <a:pPr algn="r"/>
            <a:endParaRPr lang="pt-BR" sz="400" b="1">
              <a:solidFill>
                <a:srgbClr val="1D408F"/>
              </a:solidFill>
            </a:endParaRPr>
          </a:p>
          <a:p>
            <a:pPr algn="r"/>
            <a:r>
              <a:rPr lang="pt-BR" sz="1100" b="1">
                <a:solidFill>
                  <a:srgbClr val="1D408F"/>
                </a:solidFill>
              </a:rPr>
              <a:t>P=0.002</a:t>
            </a:r>
          </a:p>
        </p:txBody>
      </p:sp>
      <p:sp>
        <p:nvSpPr>
          <p:cNvPr id="14" name="CaixaDeTexto 19"/>
          <p:cNvSpPr txBox="1">
            <a:spLocks noChangeArrowheads="1"/>
          </p:cNvSpPr>
          <p:nvPr/>
        </p:nvSpPr>
        <p:spPr bwMode="auto">
          <a:xfrm>
            <a:off x="2268538" y="6524625"/>
            <a:ext cx="6767512" cy="277813"/>
          </a:xfrm>
          <a:prstGeom prst="rect">
            <a:avLst/>
          </a:prstGeom>
          <a:noFill/>
          <a:ln w="9525">
            <a:noFill/>
            <a:miter lim="800000"/>
            <a:headEnd/>
            <a:tailEnd/>
          </a:ln>
        </p:spPr>
        <p:txBody>
          <a:bodyPr>
            <a:spAutoFit/>
          </a:bodyPr>
          <a:lstStyle/>
          <a:p>
            <a:pPr algn="r"/>
            <a:r>
              <a:rPr lang="pt-BR" sz="1200" b="1">
                <a:solidFill>
                  <a:srgbClr val="000000"/>
                </a:solidFill>
              </a:rPr>
              <a:t>Umpierre D et al.  Diabetologia 2013; 56: 242-51</a:t>
            </a: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aixaDeTexto 4"/>
          <p:cNvSpPr txBox="1">
            <a:spLocks noChangeArrowheads="1"/>
          </p:cNvSpPr>
          <p:nvPr/>
        </p:nvSpPr>
        <p:spPr bwMode="auto">
          <a:xfrm>
            <a:off x="215900" y="188913"/>
            <a:ext cx="7812088" cy="522287"/>
          </a:xfrm>
          <a:prstGeom prst="rect">
            <a:avLst/>
          </a:prstGeom>
          <a:noFill/>
          <a:ln w="9525">
            <a:noFill/>
            <a:miter lim="800000"/>
            <a:headEnd/>
            <a:tailEnd/>
          </a:ln>
        </p:spPr>
        <p:txBody>
          <a:bodyPr>
            <a:spAutoFit/>
          </a:bodyPr>
          <a:lstStyle/>
          <a:p>
            <a:r>
              <a:rPr lang="pt-BR" sz="2800" b="1" dirty="0">
                <a:solidFill>
                  <a:srgbClr val="1D408F"/>
                </a:solidFill>
              </a:rPr>
              <a:t>Treinamento resistido: </a:t>
            </a:r>
            <a:r>
              <a:rPr lang="pt-BR" sz="2200" dirty="0" err="1" smtClean="0">
                <a:solidFill>
                  <a:srgbClr val="1D408F"/>
                </a:solidFill>
              </a:rPr>
              <a:t>weighted</a:t>
            </a:r>
            <a:r>
              <a:rPr lang="pt-BR" sz="2200" dirty="0" smtClean="0">
                <a:solidFill>
                  <a:srgbClr val="1D408F"/>
                </a:solidFill>
              </a:rPr>
              <a:t> </a:t>
            </a:r>
            <a:r>
              <a:rPr lang="pt-BR" sz="2200" dirty="0" err="1" smtClean="0">
                <a:solidFill>
                  <a:srgbClr val="1D408F"/>
                </a:solidFill>
              </a:rPr>
              <a:t>correlations</a:t>
            </a:r>
            <a:endParaRPr lang="pt-BR" sz="2200" i="1" baseline="-25000" dirty="0">
              <a:solidFill>
                <a:srgbClr val="1D408F"/>
              </a:solidFill>
            </a:endParaRPr>
          </a:p>
        </p:txBody>
      </p:sp>
      <p:cxnSp>
        <p:nvCxnSpPr>
          <p:cNvPr id="29" name="Conector reto 28"/>
          <p:cNvCxnSpPr/>
          <p:nvPr/>
        </p:nvCxnSpPr>
        <p:spPr>
          <a:xfrm>
            <a:off x="250825" y="765175"/>
            <a:ext cx="72723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tângulo 7"/>
          <p:cNvSpPr/>
          <p:nvPr/>
        </p:nvSpPr>
        <p:spPr bwMode="auto">
          <a:xfrm>
            <a:off x="323850" y="3357563"/>
            <a:ext cx="215900" cy="1150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12" name="Retângulo 11"/>
          <p:cNvSpPr/>
          <p:nvPr/>
        </p:nvSpPr>
        <p:spPr bwMode="auto">
          <a:xfrm>
            <a:off x="1476375" y="5373688"/>
            <a:ext cx="23050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9" name="Retângulo 8"/>
          <p:cNvSpPr/>
          <p:nvPr/>
        </p:nvSpPr>
        <p:spPr>
          <a:xfrm>
            <a:off x="250825" y="2420938"/>
            <a:ext cx="504825" cy="649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23" name="Retângulo 22"/>
          <p:cNvSpPr/>
          <p:nvPr/>
        </p:nvSpPr>
        <p:spPr>
          <a:xfrm>
            <a:off x="4643438" y="2347913"/>
            <a:ext cx="504825" cy="649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pic>
        <p:nvPicPr>
          <p:cNvPr id="76808" name="Picture 10"/>
          <p:cNvPicPr>
            <a:picLocks noChangeAspect="1" noChangeArrowheads="1"/>
          </p:cNvPicPr>
          <p:nvPr/>
        </p:nvPicPr>
        <p:blipFill>
          <a:blip r:embed="rId3" cstate="print"/>
          <a:srcRect/>
          <a:stretch>
            <a:fillRect/>
          </a:stretch>
        </p:blipFill>
        <p:spPr bwMode="auto">
          <a:xfrm>
            <a:off x="7885113" y="115888"/>
            <a:ext cx="863600" cy="1412875"/>
          </a:xfrm>
          <a:prstGeom prst="rect">
            <a:avLst/>
          </a:prstGeom>
          <a:noFill/>
          <a:ln w="9525">
            <a:noFill/>
            <a:miter lim="800000"/>
            <a:headEnd/>
            <a:tailEnd/>
          </a:ln>
        </p:spPr>
      </p:pic>
      <p:grpSp>
        <p:nvGrpSpPr>
          <p:cNvPr id="76809" name="Grupo 20"/>
          <p:cNvGrpSpPr>
            <a:grpSpLocks/>
          </p:cNvGrpSpPr>
          <p:nvPr/>
        </p:nvGrpSpPr>
        <p:grpSpPr bwMode="auto">
          <a:xfrm>
            <a:off x="468313" y="2420938"/>
            <a:ext cx="7991475" cy="3319462"/>
            <a:chOff x="467544" y="2420888"/>
            <a:chExt cx="7992889" cy="3318892"/>
          </a:xfrm>
        </p:grpSpPr>
        <p:pic>
          <p:nvPicPr>
            <p:cNvPr id="76812" name="Picture 1"/>
            <p:cNvPicPr>
              <a:picLocks noChangeAspect="1" noChangeArrowheads="1"/>
            </p:cNvPicPr>
            <p:nvPr/>
          </p:nvPicPr>
          <p:blipFill>
            <a:blip r:embed="rId4" cstate="print"/>
            <a:srcRect/>
            <a:stretch>
              <a:fillRect/>
            </a:stretch>
          </p:blipFill>
          <p:spPr bwMode="auto">
            <a:xfrm>
              <a:off x="467544" y="2554206"/>
              <a:ext cx="3816424" cy="3185574"/>
            </a:xfrm>
            <a:prstGeom prst="rect">
              <a:avLst/>
            </a:prstGeom>
            <a:noFill/>
            <a:ln w="9525">
              <a:noFill/>
              <a:miter lim="800000"/>
              <a:headEnd/>
              <a:tailEnd/>
            </a:ln>
          </p:spPr>
        </p:pic>
        <p:pic>
          <p:nvPicPr>
            <p:cNvPr id="76813" name="Picture 2"/>
            <p:cNvPicPr>
              <a:picLocks noChangeAspect="1" noChangeArrowheads="1"/>
            </p:cNvPicPr>
            <p:nvPr/>
          </p:nvPicPr>
          <p:blipFill>
            <a:blip r:embed="rId5" cstate="print"/>
            <a:srcRect/>
            <a:stretch>
              <a:fillRect/>
            </a:stretch>
          </p:blipFill>
          <p:spPr bwMode="auto">
            <a:xfrm>
              <a:off x="4644009" y="2664976"/>
              <a:ext cx="3816424" cy="3068280"/>
            </a:xfrm>
            <a:prstGeom prst="rect">
              <a:avLst/>
            </a:prstGeom>
            <a:noFill/>
            <a:ln w="9525">
              <a:noFill/>
              <a:miter lim="800000"/>
              <a:headEnd/>
              <a:tailEnd/>
            </a:ln>
          </p:spPr>
        </p:pic>
        <p:sp>
          <p:nvSpPr>
            <p:cNvPr id="19" name="Retângulo 18"/>
            <p:cNvSpPr/>
            <p:nvPr/>
          </p:nvSpPr>
          <p:spPr>
            <a:xfrm>
              <a:off x="467544" y="2420888"/>
              <a:ext cx="360426" cy="576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srgbClr val="FFFFFF"/>
                </a:solidFill>
              </a:endParaRPr>
            </a:p>
          </p:txBody>
        </p:sp>
        <p:sp>
          <p:nvSpPr>
            <p:cNvPr id="20" name="Retângulo 19"/>
            <p:cNvSpPr/>
            <p:nvPr/>
          </p:nvSpPr>
          <p:spPr>
            <a:xfrm>
              <a:off x="4643408" y="2573262"/>
              <a:ext cx="504914" cy="576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srgbClr val="FFFFFF"/>
                </a:solidFill>
              </a:endParaRPr>
            </a:p>
          </p:txBody>
        </p:sp>
      </p:grpSp>
      <p:sp>
        <p:nvSpPr>
          <p:cNvPr id="76810" name="CaixaDeTexto 48"/>
          <p:cNvSpPr txBox="1">
            <a:spLocks noChangeArrowheads="1"/>
          </p:cNvSpPr>
          <p:nvPr/>
        </p:nvSpPr>
        <p:spPr bwMode="auto">
          <a:xfrm>
            <a:off x="323850" y="1125538"/>
            <a:ext cx="5143500" cy="922337"/>
          </a:xfrm>
          <a:prstGeom prst="rect">
            <a:avLst/>
          </a:prstGeom>
          <a:noFill/>
          <a:ln w="9525">
            <a:noFill/>
            <a:miter lim="800000"/>
            <a:headEnd/>
            <a:tailEnd/>
          </a:ln>
        </p:spPr>
        <p:txBody>
          <a:bodyPr>
            <a:spAutoFit/>
          </a:bodyPr>
          <a:lstStyle/>
          <a:p>
            <a:r>
              <a:rPr lang="pt-BR" sz="1600" b="1" dirty="0">
                <a:solidFill>
                  <a:srgbClr val="005A9E"/>
                </a:solidFill>
              </a:rPr>
              <a:t>5 </a:t>
            </a:r>
            <a:r>
              <a:rPr lang="pt-BR" sz="1600" b="1" dirty="0" err="1" smtClean="0">
                <a:solidFill>
                  <a:srgbClr val="005A9E"/>
                </a:solidFill>
              </a:rPr>
              <a:t>observations</a:t>
            </a:r>
            <a:endParaRPr lang="pt-BR" sz="1600" b="1" dirty="0">
              <a:solidFill>
                <a:srgbClr val="005A9E"/>
              </a:solidFill>
            </a:endParaRPr>
          </a:p>
          <a:p>
            <a:endParaRPr lang="pt-BR" sz="800" b="1" dirty="0">
              <a:solidFill>
                <a:srgbClr val="005A9E"/>
              </a:solidFill>
            </a:endParaRPr>
          </a:p>
          <a:p>
            <a:r>
              <a:rPr lang="pt-BR" sz="1600" b="1" dirty="0">
                <a:solidFill>
                  <a:srgbClr val="005A9E"/>
                </a:solidFill>
              </a:rPr>
              <a:t>N = 249 </a:t>
            </a:r>
            <a:r>
              <a:rPr lang="pt-BR" sz="1600" b="1" dirty="0" err="1" smtClean="0">
                <a:solidFill>
                  <a:srgbClr val="005A9E"/>
                </a:solidFill>
              </a:rPr>
              <a:t>patients</a:t>
            </a:r>
            <a:r>
              <a:rPr lang="pt-BR" sz="1600" b="1" dirty="0" smtClean="0">
                <a:solidFill>
                  <a:srgbClr val="005A9E"/>
                </a:solidFill>
              </a:rPr>
              <a:t> </a:t>
            </a:r>
            <a:r>
              <a:rPr lang="pt-BR" sz="1600" b="1" dirty="0" err="1" smtClean="0">
                <a:solidFill>
                  <a:srgbClr val="005A9E"/>
                </a:solidFill>
              </a:rPr>
              <a:t>with</a:t>
            </a:r>
            <a:r>
              <a:rPr lang="pt-BR" sz="1600" b="1" dirty="0" smtClean="0">
                <a:solidFill>
                  <a:srgbClr val="005A9E"/>
                </a:solidFill>
              </a:rPr>
              <a:t> T2DM</a:t>
            </a:r>
            <a:endParaRPr lang="pt-BR" sz="1600" b="1" dirty="0">
              <a:solidFill>
                <a:srgbClr val="005A9E"/>
              </a:solidFill>
            </a:endParaRPr>
          </a:p>
          <a:p>
            <a:r>
              <a:rPr lang="pt-BR" sz="1400" b="1" dirty="0">
                <a:solidFill>
                  <a:srgbClr val="005A9E"/>
                </a:solidFill>
              </a:rPr>
              <a:t>                       </a:t>
            </a:r>
            <a:endParaRPr lang="pt-BR" sz="1400" b="1" baseline="30000" dirty="0">
              <a:solidFill>
                <a:srgbClr val="005A9E"/>
              </a:solidFill>
            </a:endParaRPr>
          </a:p>
        </p:txBody>
      </p:sp>
      <p:sp>
        <p:nvSpPr>
          <p:cNvPr id="76811" name="CaixaDeTexto 19"/>
          <p:cNvSpPr txBox="1">
            <a:spLocks noChangeArrowheads="1"/>
          </p:cNvSpPr>
          <p:nvPr/>
        </p:nvSpPr>
        <p:spPr bwMode="auto">
          <a:xfrm>
            <a:off x="2268538" y="6524625"/>
            <a:ext cx="6767512" cy="277813"/>
          </a:xfrm>
          <a:prstGeom prst="rect">
            <a:avLst/>
          </a:prstGeom>
          <a:noFill/>
          <a:ln w="9525">
            <a:noFill/>
            <a:miter lim="800000"/>
            <a:headEnd/>
            <a:tailEnd/>
          </a:ln>
        </p:spPr>
        <p:txBody>
          <a:bodyPr>
            <a:spAutoFit/>
          </a:bodyPr>
          <a:lstStyle/>
          <a:p>
            <a:pPr algn="r"/>
            <a:r>
              <a:rPr lang="pt-BR" sz="1200" b="1">
                <a:solidFill>
                  <a:srgbClr val="000000"/>
                </a:solidFill>
              </a:rPr>
              <a:t>Umpierre D et al.  Diabetologia 2013; 56: 242-51</a:t>
            </a: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
          <p:cNvPicPr>
            <a:picLocks noChangeAspect="1" noChangeArrowheads="1"/>
          </p:cNvPicPr>
          <p:nvPr/>
        </p:nvPicPr>
        <p:blipFill>
          <a:blip r:embed="rId3" cstate="print"/>
          <a:srcRect/>
          <a:stretch>
            <a:fillRect/>
          </a:stretch>
        </p:blipFill>
        <p:spPr bwMode="auto">
          <a:xfrm>
            <a:off x="684213" y="1312863"/>
            <a:ext cx="6461125" cy="5140325"/>
          </a:xfrm>
          <a:prstGeom prst="rect">
            <a:avLst/>
          </a:prstGeom>
          <a:noFill/>
          <a:ln w="9525">
            <a:noFill/>
            <a:miter lim="800000"/>
            <a:headEnd/>
            <a:tailEnd/>
          </a:ln>
        </p:spPr>
      </p:pic>
      <p:sp>
        <p:nvSpPr>
          <p:cNvPr id="77827" name="CaixaDeTexto 16"/>
          <p:cNvSpPr txBox="1">
            <a:spLocks noChangeArrowheads="1"/>
          </p:cNvSpPr>
          <p:nvPr/>
        </p:nvSpPr>
        <p:spPr bwMode="auto">
          <a:xfrm>
            <a:off x="6102350" y="1466850"/>
            <a:ext cx="1482725" cy="738188"/>
          </a:xfrm>
          <a:prstGeom prst="rect">
            <a:avLst/>
          </a:prstGeom>
          <a:noFill/>
          <a:ln w="9525">
            <a:noFill/>
            <a:miter lim="800000"/>
            <a:headEnd/>
            <a:tailEnd/>
          </a:ln>
        </p:spPr>
        <p:txBody>
          <a:bodyPr wrap="none">
            <a:spAutoFit/>
          </a:bodyPr>
          <a:lstStyle/>
          <a:p>
            <a:pPr algn="r"/>
            <a:r>
              <a:rPr lang="pt-BR" sz="1100" b="1">
                <a:solidFill>
                  <a:srgbClr val="1D408F"/>
                </a:solidFill>
              </a:rPr>
              <a:t>y = -0.02x – 0.10</a:t>
            </a:r>
          </a:p>
          <a:p>
            <a:pPr algn="r"/>
            <a:endParaRPr lang="pt-BR" sz="400" b="1">
              <a:solidFill>
                <a:srgbClr val="1D408F"/>
              </a:solidFill>
            </a:endParaRPr>
          </a:p>
          <a:p>
            <a:pPr algn="r"/>
            <a:r>
              <a:rPr lang="pt-BR" sz="1200" b="1">
                <a:solidFill>
                  <a:srgbClr val="1D408F"/>
                </a:solidFill>
              </a:rPr>
              <a:t>weighted r = -0.70</a:t>
            </a:r>
          </a:p>
          <a:p>
            <a:pPr algn="r"/>
            <a:endParaRPr lang="pt-BR" sz="400" b="1">
              <a:solidFill>
                <a:srgbClr val="1D408F"/>
              </a:solidFill>
            </a:endParaRPr>
          </a:p>
          <a:p>
            <a:pPr algn="r"/>
            <a:r>
              <a:rPr lang="pt-BR" sz="1100" b="1">
                <a:solidFill>
                  <a:srgbClr val="1D408F"/>
                </a:solidFill>
              </a:rPr>
              <a:t>P=0.04</a:t>
            </a:r>
          </a:p>
        </p:txBody>
      </p:sp>
      <p:sp>
        <p:nvSpPr>
          <p:cNvPr id="20" name="Retângulo 19"/>
          <p:cNvSpPr/>
          <p:nvPr/>
        </p:nvSpPr>
        <p:spPr>
          <a:xfrm>
            <a:off x="3924300" y="1193800"/>
            <a:ext cx="3743325" cy="5473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srgbClr val="FFFFFF"/>
              </a:solidFill>
            </a:endParaRPr>
          </a:p>
        </p:txBody>
      </p:sp>
      <p:sp>
        <p:nvSpPr>
          <p:cNvPr id="77829" name="CaixaDeTexto 19"/>
          <p:cNvSpPr txBox="1">
            <a:spLocks noChangeArrowheads="1"/>
          </p:cNvSpPr>
          <p:nvPr/>
        </p:nvSpPr>
        <p:spPr bwMode="auto">
          <a:xfrm>
            <a:off x="2844800" y="6521450"/>
            <a:ext cx="6048375" cy="276225"/>
          </a:xfrm>
          <a:prstGeom prst="rect">
            <a:avLst/>
          </a:prstGeom>
          <a:noFill/>
          <a:ln w="9525">
            <a:noFill/>
            <a:miter lim="800000"/>
            <a:headEnd/>
            <a:tailEnd/>
          </a:ln>
        </p:spPr>
        <p:txBody>
          <a:bodyPr>
            <a:spAutoFit/>
          </a:bodyPr>
          <a:lstStyle/>
          <a:p>
            <a:pPr algn="r"/>
            <a:r>
              <a:rPr lang="pt-BR" sz="1200" b="1">
                <a:solidFill>
                  <a:srgbClr val="000000"/>
                </a:solidFill>
              </a:rPr>
              <a:t>Umpierre D et al. Diabetologia 2013; 56: 242-51</a:t>
            </a:r>
          </a:p>
        </p:txBody>
      </p:sp>
      <p:sp>
        <p:nvSpPr>
          <p:cNvPr id="77830" name="CaixaDeTexto 4"/>
          <p:cNvSpPr txBox="1">
            <a:spLocks noChangeArrowheads="1"/>
          </p:cNvSpPr>
          <p:nvPr/>
        </p:nvSpPr>
        <p:spPr bwMode="auto">
          <a:xfrm>
            <a:off x="215900" y="188913"/>
            <a:ext cx="8677275" cy="523875"/>
          </a:xfrm>
          <a:prstGeom prst="rect">
            <a:avLst/>
          </a:prstGeom>
          <a:noFill/>
          <a:ln w="9525">
            <a:noFill/>
            <a:miter lim="800000"/>
            <a:headEnd/>
            <a:tailEnd/>
          </a:ln>
        </p:spPr>
        <p:txBody>
          <a:bodyPr>
            <a:spAutoFit/>
          </a:bodyPr>
          <a:lstStyle/>
          <a:p>
            <a:r>
              <a:rPr lang="pt-BR" sz="2800" b="1" dirty="0">
                <a:solidFill>
                  <a:srgbClr val="1D408F"/>
                </a:solidFill>
              </a:rPr>
              <a:t>Treinamento combinado: </a:t>
            </a:r>
            <a:r>
              <a:rPr lang="pt-BR" sz="2200" dirty="0" err="1" smtClean="0">
                <a:solidFill>
                  <a:srgbClr val="1D408F"/>
                </a:solidFill>
              </a:rPr>
              <a:t>weighted</a:t>
            </a:r>
            <a:r>
              <a:rPr lang="pt-BR" sz="2200" dirty="0" smtClean="0">
                <a:solidFill>
                  <a:srgbClr val="1D408F"/>
                </a:solidFill>
              </a:rPr>
              <a:t> </a:t>
            </a:r>
            <a:r>
              <a:rPr lang="pt-BR" sz="2200" dirty="0" err="1" smtClean="0">
                <a:solidFill>
                  <a:srgbClr val="1D408F"/>
                </a:solidFill>
              </a:rPr>
              <a:t>correlations</a:t>
            </a:r>
            <a:endParaRPr lang="pt-BR" sz="2200" baseline="-25000" dirty="0">
              <a:solidFill>
                <a:srgbClr val="1D408F"/>
              </a:solidFill>
            </a:endParaRPr>
          </a:p>
        </p:txBody>
      </p:sp>
      <p:cxnSp>
        <p:nvCxnSpPr>
          <p:cNvPr id="23" name="Conector reto 22"/>
          <p:cNvCxnSpPr/>
          <p:nvPr/>
        </p:nvCxnSpPr>
        <p:spPr>
          <a:xfrm flipV="1">
            <a:off x="250825" y="765175"/>
            <a:ext cx="7921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7832" name="CaixaDeTexto 48"/>
          <p:cNvSpPr txBox="1">
            <a:spLocks noChangeArrowheads="1"/>
          </p:cNvSpPr>
          <p:nvPr/>
        </p:nvSpPr>
        <p:spPr bwMode="auto">
          <a:xfrm>
            <a:off x="539750" y="836613"/>
            <a:ext cx="7345363" cy="307975"/>
          </a:xfrm>
          <a:prstGeom prst="rect">
            <a:avLst/>
          </a:prstGeom>
          <a:noFill/>
          <a:ln w="9525">
            <a:noFill/>
            <a:miter lim="800000"/>
            <a:headEnd/>
            <a:tailEnd/>
          </a:ln>
        </p:spPr>
        <p:txBody>
          <a:bodyPr>
            <a:spAutoFit/>
          </a:bodyPr>
          <a:lstStyle/>
          <a:p>
            <a:pPr algn="ctr"/>
            <a:r>
              <a:rPr lang="pt-BR" sz="1400" b="1" dirty="0">
                <a:solidFill>
                  <a:srgbClr val="404040"/>
                </a:solidFill>
              </a:rPr>
              <a:t>10 </a:t>
            </a:r>
            <a:r>
              <a:rPr lang="pt-BR" sz="1400" b="1" dirty="0" err="1" smtClean="0">
                <a:solidFill>
                  <a:srgbClr val="404040"/>
                </a:solidFill>
              </a:rPr>
              <a:t>observation</a:t>
            </a:r>
            <a:r>
              <a:rPr lang="pt-BR" sz="1400" b="1" dirty="0" smtClean="0">
                <a:solidFill>
                  <a:srgbClr val="404040"/>
                </a:solidFill>
              </a:rPr>
              <a:t>   </a:t>
            </a:r>
            <a:r>
              <a:rPr lang="pt-BR" sz="1400" b="1" dirty="0">
                <a:solidFill>
                  <a:srgbClr val="404040"/>
                </a:solidFill>
              </a:rPr>
              <a:t>|    N = 1069 </a:t>
            </a:r>
            <a:r>
              <a:rPr lang="pt-BR" sz="1400" b="1" dirty="0" err="1" smtClean="0">
                <a:solidFill>
                  <a:srgbClr val="404040"/>
                </a:solidFill>
              </a:rPr>
              <a:t>patients</a:t>
            </a:r>
            <a:r>
              <a:rPr lang="pt-BR" sz="1400" b="1" dirty="0" smtClean="0">
                <a:solidFill>
                  <a:srgbClr val="404040"/>
                </a:solidFill>
              </a:rPr>
              <a:t> </a:t>
            </a:r>
            <a:r>
              <a:rPr lang="pt-BR" sz="1400" b="1" dirty="0" err="1" smtClean="0">
                <a:solidFill>
                  <a:srgbClr val="404040"/>
                </a:solidFill>
              </a:rPr>
              <a:t>with</a:t>
            </a:r>
            <a:r>
              <a:rPr lang="pt-BR" sz="1400" b="1" dirty="0" smtClean="0">
                <a:solidFill>
                  <a:srgbClr val="404040"/>
                </a:solidFill>
              </a:rPr>
              <a:t> T2DM</a:t>
            </a:r>
            <a:endParaRPr lang="pt-BR" sz="1400" b="1" baseline="30000" dirty="0">
              <a:solidFill>
                <a:srgbClr val="404040"/>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CaixaDeTexto 4"/>
          <p:cNvSpPr txBox="1">
            <a:spLocks noChangeArrowheads="1"/>
          </p:cNvSpPr>
          <p:nvPr/>
        </p:nvSpPr>
        <p:spPr bwMode="auto">
          <a:xfrm>
            <a:off x="0" y="260648"/>
            <a:ext cx="9144000" cy="553998"/>
          </a:xfrm>
          <a:prstGeom prst="rect">
            <a:avLst/>
          </a:prstGeom>
          <a:noFill/>
          <a:ln w="9525">
            <a:noFill/>
            <a:miter lim="800000"/>
            <a:headEnd/>
            <a:tailEnd/>
          </a:ln>
        </p:spPr>
        <p:txBody>
          <a:bodyPr>
            <a:spAutoFit/>
          </a:bodyPr>
          <a:lstStyle/>
          <a:p>
            <a:pPr algn="ctr"/>
            <a:r>
              <a:rPr lang="pt-BR" sz="3000" b="1" dirty="0" err="1" smtClean="0"/>
              <a:t>Characteristics</a:t>
            </a:r>
            <a:r>
              <a:rPr lang="pt-BR" sz="3000" b="1" dirty="0" smtClean="0"/>
              <a:t> </a:t>
            </a:r>
            <a:r>
              <a:rPr lang="pt-BR" sz="3000" b="1" dirty="0" err="1" smtClean="0"/>
              <a:t>of</a:t>
            </a:r>
            <a:r>
              <a:rPr lang="pt-BR" sz="3000" b="1" dirty="0" smtClean="0"/>
              <a:t> </a:t>
            </a:r>
            <a:r>
              <a:rPr lang="pt-BR" sz="3000" b="1" dirty="0" err="1" smtClean="0"/>
              <a:t>Structured</a:t>
            </a:r>
            <a:r>
              <a:rPr lang="pt-BR" sz="3000" b="1" dirty="0" smtClean="0"/>
              <a:t> </a:t>
            </a:r>
            <a:r>
              <a:rPr lang="pt-BR" sz="3000" b="1" dirty="0" err="1" smtClean="0"/>
              <a:t>Exercise</a:t>
            </a:r>
            <a:r>
              <a:rPr lang="pt-BR" sz="3000" b="1" dirty="0" smtClean="0"/>
              <a:t> Training</a:t>
            </a:r>
            <a:endParaRPr lang="pt-BR" sz="3000" b="1" dirty="0"/>
          </a:p>
        </p:txBody>
      </p:sp>
      <p:cxnSp>
        <p:nvCxnSpPr>
          <p:cNvPr id="29" name="Conector reto 28"/>
          <p:cNvCxnSpPr/>
          <p:nvPr/>
        </p:nvCxnSpPr>
        <p:spPr>
          <a:xfrm>
            <a:off x="250825" y="857250"/>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8852" name="Grupo 56"/>
          <p:cNvGrpSpPr>
            <a:grpSpLocks/>
          </p:cNvGrpSpPr>
          <p:nvPr/>
        </p:nvGrpSpPr>
        <p:grpSpPr bwMode="auto">
          <a:xfrm>
            <a:off x="250825" y="1428750"/>
            <a:ext cx="8572502" cy="1424186"/>
            <a:chOff x="214282" y="1054713"/>
            <a:chExt cx="8572562" cy="1424482"/>
          </a:xfrm>
        </p:grpSpPr>
        <p:cxnSp>
          <p:nvCxnSpPr>
            <p:cNvPr id="37" name="Conector reto 36"/>
            <p:cNvCxnSpPr/>
            <p:nvPr/>
          </p:nvCxnSpPr>
          <p:spPr>
            <a:xfrm flipH="1">
              <a:off x="4679504" y="1537957"/>
              <a:ext cx="0" cy="365054"/>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78870" name="Grupo 30"/>
            <p:cNvGrpSpPr>
              <a:grpSpLocks/>
            </p:cNvGrpSpPr>
            <p:nvPr/>
          </p:nvGrpSpPr>
          <p:grpSpPr bwMode="auto">
            <a:xfrm>
              <a:off x="358994" y="1054713"/>
              <a:ext cx="8352986" cy="461310"/>
              <a:chOff x="1271338" y="933874"/>
              <a:chExt cx="6875537" cy="461310"/>
            </a:xfrm>
          </p:grpSpPr>
          <p:sp>
            <p:nvSpPr>
              <p:cNvPr id="24" name="Retângulo de cantos arredondados 23"/>
              <p:cNvSpPr/>
              <p:nvPr/>
            </p:nvSpPr>
            <p:spPr bwMode="auto">
              <a:xfrm>
                <a:off x="1508425" y="963105"/>
                <a:ext cx="6579178" cy="432079"/>
              </a:xfrm>
              <a:prstGeom prst="roundRect">
                <a:avLst/>
              </a:prstGeom>
              <a:gradFill>
                <a:gsLst>
                  <a:gs pos="64000">
                    <a:schemeClr val="accent1">
                      <a:lumMod val="90000"/>
                      <a:alpha val="55000"/>
                    </a:schemeClr>
                  </a:gs>
                  <a:gs pos="28000">
                    <a:srgbClr val="CDE9EB">
                      <a:alpha val="30000"/>
                    </a:srgbClr>
                  </a:gs>
                </a:gsLst>
                <a:lin ang="16200000" scaled="1"/>
              </a:gra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78881" name="CaixaDeTexto 22"/>
              <p:cNvSpPr txBox="1">
                <a:spLocks noChangeArrowheads="1"/>
              </p:cNvSpPr>
              <p:nvPr/>
            </p:nvSpPr>
            <p:spPr bwMode="auto">
              <a:xfrm>
                <a:off x="1271338" y="933874"/>
                <a:ext cx="6875537" cy="430977"/>
              </a:xfrm>
              <a:prstGeom prst="rect">
                <a:avLst/>
              </a:prstGeom>
              <a:noFill/>
              <a:ln w="3175">
                <a:noFill/>
                <a:miter lim="800000"/>
                <a:headEnd/>
                <a:tailEnd/>
              </a:ln>
            </p:spPr>
            <p:txBody>
              <a:bodyPr wrap="square">
                <a:spAutoFit/>
              </a:bodyPr>
              <a:lstStyle/>
              <a:p>
                <a:pPr algn="ctr"/>
                <a:r>
                  <a:rPr lang="pt-BR" sz="2200" b="1" dirty="0"/>
                  <a:t>    </a:t>
                </a:r>
                <a:r>
                  <a:rPr lang="pt-BR" sz="2200" b="1" dirty="0" err="1" smtClean="0"/>
                  <a:t>Variables</a:t>
                </a:r>
                <a:r>
                  <a:rPr lang="pt-BR" sz="2200" b="1" dirty="0" smtClean="0"/>
                  <a:t> </a:t>
                </a:r>
                <a:r>
                  <a:rPr lang="pt-BR" sz="2200" b="1" dirty="0" err="1" smtClean="0"/>
                  <a:t>associated</a:t>
                </a:r>
                <a:r>
                  <a:rPr lang="pt-BR" sz="2200" b="1" dirty="0" smtClean="0"/>
                  <a:t> to </a:t>
                </a:r>
                <a:r>
                  <a:rPr lang="pt-BR" sz="2200" b="1" dirty="0" err="1" smtClean="0"/>
                  <a:t>improvements</a:t>
                </a:r>
                <a:r>
                  <a:rPr lang="pt-BR" sz="2200" b="1" dirty="0" smtClean="0"/>
                  <a:t> in glycemic </a:t>
                </a:r>
                <a:r>
                  <a:rPr lang="pt-BR" sz="2200" b="1" dirty="0" err="1" smtClean="0"/>
                  <a:t>control</a:t>
                </a:r>
                <a:endParaRPr lang="pt-BR" sz="2200" b="1" dirty="0"/>
              </a:p>
            </p:txBody>
          </p:sp>
        </p:grpSp>
        <p:sp>
          <p:nvSpPr>
            <p:cNvPr id="78871" name="CaixaDeTexto 34"/>
            <p:cNvSpPr txBox="1">
              <a:spLocks noChangeArrowheads="1"/>
            </p:cNvSpPr>
            <p:nvPr/>
          </p:nvSpPr>
          <p:spPr bwMode="auto">
            <a:xfrm>
              <a:off x="214282" y="2109786"/>
              <a:ext cx="2286016" cy="369409"/>
            </a:xfrm>
            <a:prstGeom prst="rect">
              <a:avLst/>
            </a:prstGeom>
            <a:noFill/>
            <a:ln w="9525">
              <a:noFill/>
              <a:miter lim="800000"/>
              <a:headEnd/>
              <a:tailEnd/>
            </a:ln>
          </p:spPr>
          <p:txBody>
            <a:bodyPr>
              <a:spAutoFit/>
            </a:bodyPr>
            <a:lstStyle/>
            <a:p>
              <a:pPr algn="ctr"/>
              <a:r>
                <a:rPr lang="pt-BR" b="1" dirty="0" err="1" smtClean="0">
                  <a:solidFill>
                    <a:srgbClr val="FF0000"/>
                  </a:solidFill>
                </a:rPr>
                <a:t>Aerobic</a:t>
              </a:r>
              <a:r>
                <a:rPr lang="pt-BR" b="1" dirty="0" smtClean="0">
                  <a:solidFill>
                    <a:srgbClr val="FF0000"/>
                  </a:solidFill>
                </a:rPr>
                <a:t> Training</a:t>
              </a:r>
              <a:endParaRPr lang="pt-BR" b="1" dirty="0">
                <a:solidFill>
                  <a:srgbClr val="FF0000"/>
                </a:solidFill>
              </a:endParaRPr>
            </a:p>
          </p:txBody>
        </p:sp>
        <p:sp>
          <p:nvSpPr>
            <p:cNvPr id="78872" name="CaixaDeTexto 31"/>
            <p:cNvSpPr txBox="1">
              <a:spLocks noChangeArrowheads="1"/>
            </p:cNvSpPr>
            <p:nvPr/>
          </p:nvSpPr>
          <p:spPr bwMode="auto">
            <a:xfrm>
              <a:off x="3084383" y="2104487"/>
              <a:ext cx="3035291" cy="369409"/>
            </a:xfrm>
            <a:prstGeom prst="rect">
              <a:avLst/>
            </a:prstGeom>
            <a:noFill/>
            <a:ln w="9525">
              <a:noFill/>
              <a:miter lim="800000"/>
              <a:headEnd/>
              <a:tailEnd/>
            </a:ln>
          </p:spPr>
          <p:txBody>
            <a:bodyPr>
              <a:spAutoFit/>
            </a:bodyPr>
            <a:lstStyle/>
            <a:p>
              <a:pPr algn="ctr"/>
              <a:r>
                <a:rPr lang="pt-BR" b="1" dirty="0" err="1" smtClean="0">
                  <a:solidFill>
                    <a:srgbClr val="FF0000"/>
                  </a:solidFill>
                </a:rPr>
                <a:t>Resistance</a:t>
              </a:r>
              <a:r>
                <a:rPr lang="pt-BR" b="1" dirty="0" smtClean="0">
                  <a:solidFill>
                    <a:srgbClr val="FF0000"/>
                  </a:solidFill>
                </a:rPr>
                <a:t> Training</a:t>
              </a:r>
              <a:endParaRPr lang="pt-BR" b="1" dirty="0">
                <a:solidFill>
                  <a:srgbClr val="FF0000"/>
                </a:solidFill>
              </a:endParaRPr>
            </a:p>
          </p:txBody>
        </p:sp>
        <p:sp>
          <p:nvSpPr>
            <p:cNvPr id="78873" name="CaixaDeTexto 32"/>
            <p:cNvSpPr txBox="1">
              <a:spLocks noChangeArrowheads="1"/>
            </p:cNvSpPr>
            <p:nvPr/>
          </p:nvSpPr>
          <p:spPr bwMode="auto">
            <a:xfrm>
              <a:off x="6286514" y="2109786"/>
              <a:ext cx="2500330" cy="369409"/>
            </a:xfrm>
            <a:prstGeom prst="rect">
              <a:avLst/>
            </a:prstGeom>
            <a:noFill/>
            <a:ln w="9525">
              <a:noFill/>
              <a:miter lim="800000"/>
              <a:headEnd/>
              <a:tailEnd/>
            </a:ln>
          </p:spPr>
          <p:txBody>
            <a:bodyPr>
              <a:spAutoFit/>
            </a:bodyPr>
            <a:lstStyle/>
            <a:p>
              <a:pPr algn="ctr"/>
              <a:r>
                <a:rPr lang="pt-BR" b="1" dirty="0" err="1" smtClean="0">
                  <a:solidFill>
                    <a:srgbClr val="FF0000"/>
                  </a:solidFill>
                </a:rPr>
                <a:t>Combined</a:t>
              </a:r>
              <a:r>
                <a:rPr lang="pt-BR" b="1" dirty="0" smtClean="0">
                  <a:solidFill>
                    <a:srgbClr val="FF0000"/>
                  </a:solidFill>
                </a:rPr>
                <a:t> Training</a:t>
              </a:r>
              <a:endParaRPr lang="pt-BR" b="1" dirty="0">
                <a:solidFill>
                  <a:srgbClr val="FF0000"/>
                </a:solidFill>
              </a:endParaRPr>
            </a:p>
          </p:txBody>
        </p:sp>
        <p:cxnSp>
          <p:nvCxnSpPr>
            <p:cNvPr id="40" name="Conector reto 39"/>
            <p:cNvCxnSpPr/>
            <p:nvPr/>
          </p:nvCxnSpPr>
          <p:spPr>
            <a:xfrm>
              <a:off x="1357290" y="1786703"/>
              <a:ext cx="307183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Conector reto 41"/>
            <p:cNvCxnSpPr/>
            <p:nvPr/>
          </p:nvCxnSpPr>
          <p:spPr>
            <a:xfrm>
              <a:off x="4429125" y="1786703"/>
              <a:ext cx="307183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Conector reto 42"/>
            <p:cNvCxnSpPr/>
            <p:nvPr/>
          </p:nvCxnSpPr>
          <p:spPr>
            <a:xfrm rot="5400000">
              <a:off x="1265990" y="1878003"/>
              <a:ext cx="1826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Conector reto 43"/>
            <p:cNvCxnSpPr/>
            <p:nvPr/>
          </p:nvCxnSpPr>
          <p:spPr>
            <a:xfrm rot="5400000">
              <a:off x="7409658" y="1878003"/>
              <a:ext cx="182600" cy="0"/>
            </a:xfrm>
            <a:prstGeom prst="line">
              <a:avLst/>
            </a:prstGeom>
            <a:ln w="12700"/>
          </p:spPr>
          <p:style>
            <a:lnRef idx="1">
              <a:schemeClr val="accent1"/>
            </a:lnRef>
            <a:fillRef idx="0">
              <a:schemeClr val="accent1"/>
            </a:fillRef>
            <a:effectRef idx="0">
              <a:schemeClr val="accent1"/>
            </a:effectRef>
            <a:fontRef idx="minor">
              <a:schemeClr val="tx1"/>
            </a:fontRef>
          </p:style>
        </p:cxnSp>
      </p:grpSp>
      <p:cxnSp>
        <p:nvCxnSpPr>
          <p:cNvPr id="58" name="Conector reto 57"/>
          <p:cNvCxnSpPr/>
          <p:nvPr/>
        </p:nvCxnSpPr>
        <p:spPr bwMode="auto">
          <a:xfrm rot="5400000">
            <a:off x="4337844" y="5207794"/>
            <a:ext cx="182562"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4" name="Grupo 27"/>
          <p:cNvGrpSpPr>
            <a:grpSpLocks/>
          </p:cNvGrpSpPr>
          <p:nvPr/>
        </p:nvGrpSpPr>
        <p:grpSpPr bwMode="auto">
          <a:xfrm>
            <a:off x="251520" y="3356992"/>
            <a:ext cx="3455988" cy="1439862"/>
            <a:chOff x="323527" y="3356992"/>
            <a:chExt cx="3456385" cy="1653266"/>
          </a:xfrm>
        </p:grpSpPr>
        <p:sp>
          <p:nvSpPr>
            <p:cNvPr id="23" name="Retângulo de cantos arredondados 22"/>
            <p:cNvSpPr/>
            <p:nvPr/>
          </p:nvSpPr>
          <p:spPr bwMode="auto">
            <a:xfrm>
              <a:off x="323528" y="3356992"/>
              <a:ext cx="2808312" cy="1653266"/>
            </a:xfrm>
            <a:prstGeom prst="roundRect">
              <a:avLst>
                <a:gd name="adj" fmla="val 4318"/>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25" name="CaixaDeTexto 22"/>
            <p:cNvSpPr txBox="1">
              <a:spLocks noChangeArrowheads="1"/>
            </p:cNvSpPr>
            <p:nvPr/>
          </p:nvSpPr>
          <p:spPr bwMode="auto">
            <a:xfrm>
              <a:off x="323527" y="3428080"/>
              <a:ext cx="3456385" cy="1236874"/>
            </a:xfrm>
            <a:prstGeom prst="rect">
              <a:avLst/>
            </a:prstGeom>
            <a:noFill/>
            <a:ln w="9525">
              <a:noFill/>
              <a:miter lim="800000"/>
              <a:headEnd/>
              <a:tailEnd/>
            </a:ln>
          </p:spPr>
          <p:txBody>
            <a:bodyPr>
              <a:spAutoFit/>
            </a:bodyPr>
            <a:lstStyle/>
            <a:p>
              <a:pPr>
                <a:defRPr/>
              </a:pPr>
              <a:r>
                <a:rPr lang="pt-BR" sz="2000" dirty="0">
                  <a:latin typeface="Arial" charset="0"/>
                  <a:ea typeface="ＭＳ Ｐゴシック" pitchFamily="34" charset="-128"/>
                  <a:cs typeface="+mn-cs"/>
                </a:rPr>
                <a:t>Volume</a:t>
              </a:r>
            </a:p>
            <a:p>
              <a:pPr>
                <a:defRPr/>
              </a:pPr>
              <a:endParaRPr lang="pt-BR" sz="600" dirty="0">
                <a:latin typeface="Arial" charset="0"/>
                <a:ea typeface="ＭＳ Ｐゴシック" pitchFamily="34" charset="-128"/>
                <a:cs typeface="+mn-cs"/>
              </a:endParaRPr>
            </a:p>
            <a:p>
              <a:pPr>
                <a:buClr>
                  <a:schemeClr val="accent5">
                    <a:lumMod val="25000"/>
                  </a:schemeClr>
                </a:buClr>
                <a:buSzPct val="55000"/>
                <a:buFont typeface="Century Gothic" pitchFamily="34" charset="0"/>
                <a:buChar char="►"/>
                <a:defRPr/>
              </a:pPr>
              <a:r>
                <a:rPr lang="pt-BR" b="1" dirty="0">
                  <a:solidFill>
                    <a:schemeClr val="accent1">
                      <a:lumMod val="25000"/>
                    </a:schemeClr>
                  </a:solidFill>
                  <a:latin typeface="Arial" charset="0"/>
                  <a:ea typeface="ＭＳ Ｐゴシック" pitchFamily="34" charset="-128"/>
                  <a:cs typeface="+mn-cs"/>
                </a:rPr>
                <a:t> </a:t>
              </a:r>
              <a:r>
                <a:rPr lang="pt-BR" b="1" dirty="0" err="1" smtClean="0">
                  <a:solidFill>
                    <a:schemeClr val="accent1">
                      <a:lumMod val="25000"/>
                    </a:schemeClr>
                  </a:solidFill>
                  <a:latin typeface="Arial" charset="0"/>
                  <a:ea typeface="ＭＳ Ｐゴシック" pitchFamily="34" charset="-128"/>
                  <a:cs typeface="+mn-cs"/>
                </a:rPr>
                <a:t>Weekly</a:t>
              </a:r>
              <a:r>
                <a:rPr lang="pt-BR" b="1" dirty="0" smtClean="0">
                  <a:solidFill>
                    <a:schemeClr val="accent1">
                      <a:lumMod val="25000"/>
                    </a:schemeClr>
                  </a:solidFill>
                  <a:latin typeface="Arial" charset="0"/>
                  <a:ea typeface="ＭＳ Ｐゴシック" pitchFamily="34" charset="-128"/>
                  <a:cs typeface="+mn-cs"/>
                </a:rPr>
                <a:t> </a:t>
              </a:r>
              <a:r>
                <a:rPr lang="pt-BR" b="1" dirty="0" err="1" smtClean="0">
                  <a:solidFill>
                    <a:schemeClr val="accent1">
                      <a:lumMod val="25000"/>
                    </a:schemeClr>
                  </a:solidFill>
                  <a:latin typeface="Arial" charset="0"/>
                  <a:ea typeface="ＭＳ Ｐゴシック" pitchFamily="34" charset="-128"/>
                  <a:cs typeface="+mn-cs"/>
                </a:rPr>
                <a:t>frequency</a:t>
              </a:r>
              <a:endParaRPr lang="pt-BR" b="1" dirty="0">
                <a:solidFill>
                  <a:schemeClr val="accent1">
                    <a:lumMod val="25000"/>
                  </a:schemeClr>
                </a:solidFill>
                <a:latin typeface="Arial" charset="0"/>
                <a:ea typeface="ＭＳ Ｐゴシック" pitchFamily="34" charset="-128"/>
                <a:cs typeface="+mn-cs"/>
              </a:endParaRPr>
            </a:p>
            <a:p>
              <a:pPr>
                <a:buClr>
                  <a:schemeClr val="accent5">
                    <a:lumMod val="25000"/>
                  </a:schemeClr>
                </a:buClr>
                <a:buSzPct val="55000"/>
                <a:defRPr/>
              </a:pPr>
              <a:endParaRPr lang="pt-BR" b="1" dirty="0">
                <a:solidFill>
                  <a:schemeClr val="accent1">
                    <a:lumMod val="25000"/>
                  </a:schemeClr>
                </a:solidFill>
                <a:latin typeface="Arial" charset="0"/>
                <a:ea typeface="ＭＳ Ｐゴシック" pitchFamily="34" charset="-128"/>
                <a:cs typeface="+mn-cs"/>
              </a:endParaRPr>
            </a:p>
          </p:txBody>
        </p:sp>
      </p:grpSp>
      <p:grpSp>
        <p:nvGrpSpPr>
          <p:cNvPr id="5" name="Grupo 32"/>
          <p:cNvGrpSpPr>
            <a:grpSpLocks/>
          </p:cNvGrpSpPr>
          <p:nvPr/>
        </p:nvGrpSpPr>
        <p:grpSpPr bwMode="auto">
          <a:xfrm>
            <a:off x="3419872" y="3357563"/>
            <a:ext cx="2520677" cy="1439862"/>
            <a:chOff x="3563888" y="3356992"/>
            <a:chExt cx="2520591" cy="1652939"/>
          </a:xfrm>
        </p:grpSpPr>
        <p:sp>
          <p:nvSpPr>
            <p:cNvPr id="27" name="Retângulo de cantos arredondados 26"/>
            <p:cNvSpPr/>
            <p:nvPr/>
          </p:nvSpPr>
          <p:spPr bwMode="auto">
            <a:xfrm>
              <a:off x="3563888" y="3356992"/>
              <a:ext cx="2520591" cy="1652939"/>
            </a:xfrm>
            <a:prstGeom prst="roundRect">
              <a:avLst>
                <a:gd name="adj" fmla="val 4318"/>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28" name="CaixaDeTexto 22"/>
            <p:cNvSpPr txBox="1">
              <a:spLocks noChangeArrowheads="1"/>
            </p:cNvSpPr>
            <p:nvPr/>
          </p:nvSpPr>
          <p:spPr bwMode="auto">
            <a:xfrm>
              <a:off x="3563889" y="3428066"/>
              <a:ext cx="2448188" cy="1059968"/>
            </a:xfrm>
            <a:prstGeom prst="rect">
              <a:avLst/>
            </a:prstGeom>
            <a:noFill/>
            <a:ln w="9525">
              <a:noFill/>
              <a:miter lim="800000"/>
              <a:headEnd/>
              <a:tailEnd/>
            </a:ln>
          </p:spPr>
          <p:txBody>
            <a:bodyPr wrap="square">
              <a:spAutoFit/>
            </a:bodyPr>
            <a:lstStyle/>
            <a:p>
              <a:pPr algn="ctr">
                <a:defRPr/>
              </a:pPr>
              <a:r>
                <a:rPr lang="pt-BR" dirty="0" smtClean="0">
                  <a:latin typeface="Arial" charset="0"/>
                  <a:ea typeface="ＭＳ Ｐゴシック" pitchFamily="34" charset="-128"/>
                  <a:cs typeface="+mn-cs"/>
                </a:rPr>
                <a:t>No </a:t>
              </a:r>
              <a:r>
                <a:rPr lang="pt-BR" dirty="0" err="1" smtClean="0">
                  <a:latin typeface="Arial" charset="0"/>
                  <a:ea typeface="ＭＳ Ｐゴシック" pitchFamily="34" charset="-128"/>
                  <a:cs typeface="+mn-cs"/>
                </a:rPr>
                <a:t>associations</a:t>
              </a:r>
              <a:r>
                <a:rPr lang="pt-BR" dirty="0" smtClean="0">
                  <a:latin typeface="Arial" charset="0"/>
                  <a:ea typeface="ＭＳ Ｐゴシック" pitchFamily="34" charset="-128"/>
                  <a:cs typeface="+mn-cs"/>
                </a:rPr>
                <a:t> </a:t>
              </a:r>
              <a:r>
                <a:rPr lang="pt-BR" dirty="0" err="1" smtClean="0">
                  <a:latin typeface="Arial" charset="0"/>
                  <a:ea typeface="ＭＳ Ｐゴシック" pitchFamily="34" charset="-128"/>
                  <a:cs typeface="+mn-cs"/>
                </a:rPr>
                <a:t>between</a:t>
              </a:r>
              <a:r>
                <a:rPr lang="pt-BR" dirty="0" smtClean="0">
                  <a:latin typeface="Arial" charset="0"/>
                  <a:ea typeface="ＭＳ Ｐゴシック" pitchFamily="34" charset="-128"/>
                  <a:cs typeface="+mn-cs"/>
                </a:rPr>
                <a:t> HbA1c </a:t>
              </a:r>
              <a:r>
                <a:rPr lang="pt-BR" dirty="0" err="1" smtClean="0">
                  <a:latin typeface="Arial" charset="0"/>
                  <a:ea typeface="ＭＳ Ｐゴシック" pitchFamily="34" charset="-128"/>
                  <a:cs typeface="+mn-cs"/>
                </a:rPr>
                <a:t>and</a:t>
              </a:r>
              <a:r>
                <a:rPr lang="pt-BR" dirty="0" smtClean="0">
                  <a:latin typeface="Arial" charset="0"/>
                  <a:ea typeface="ＭＳ Ｐゴシック" pitchFamily="34" charset="-128"/>
                  <a:cs typeface="+mn-cs"/>
                </a:rPr>
                <a:t> volume </a:t>
              </a:r>
              <a:r>
                <a:rPr lang="pt-BR" dirty="0" err="1" smtClean="0">
                  <a:latin typeface="Arial" charset="0"/>
                  <a:ea typeface="ＭＳ Ｐゴシック" pitchFamily="34" charset="-128"/>
                  <a:cs typeface="+mn-cs"/>
                </a:rPr>
                <a:t>or</a:t>
              </a:r>
              <a:r>
                <a:rPr lang="pt-BR" dirty="0" smtClean="0">
                  <a:latin typeface="Arial" charset="0"/>
                  <a:ea typeface="ＭＳ Ｐゴシック" pitchFamily="34" charset="-128"/>
                  <a:cs typeface="+mn-cs"/>
                </a:rPr>
                <a:t> </a:t>
              </a:r>
              <a:r>
                <a:rPr lang="pt-BR" dirty="0" err="1" smtClean="0">
                  <a:latin typeface="Arial" charset="0"/>
                  <a:ea typeface="ＭＳ Ｐゴシック" pitchFamily="34" charset="-128"/>
                  <a:cs typeface="+mn-cs"/>
                </a:rPr>
                <a:t>intensity</a:t>
              </a:r>
              <a:endParaRPr lang="pt-BR" sz="1600" b="1" dirty="0">
                <a:solidFill>
                  <a:schemeClr val="accent1">
                    <a:lumMod val="25000"/>
                  </a:schemeClr>
                </a:solidFill>
                <a:latin typeface="Arial" charset="0"/>
                <a:ea typeface="ＭＳ Ｐゴシック" pitchFamily="34" charset="-128"/>
                <a:cs typeface="+mn-cs"/>
              </a:endParaRPr>
            </a:p>
          </p:txBody>
        </p:sp>
      </p:grpSp>
      <p:grpSp>
        <p:nvGrpSpPr>
          <p:cNvPr id="6" name="Grupo 27"/>
          <p:cNvGrpSpPr>
            <a:grpSpLocks/>
          </p:cNvGrpSpPr>
          <p:nvPr/>
        </p:nvGrpSpPr>
        <p:grpSpPr bwMode="auto">
          <a:xfrm>
            <a:off x="6372200" y="3357563"/>
            <a:ext cx="2879750" cy="1439862"/>
            <a:chOff x="252056" y="3356992"/>
            <a:chExt cx="2880105" cy="1654442"/>
          </a:xfrm>
        </p:grpSpPr>
        <p:sp>
          <p:nvSpPr>
            <p:cNvPr id="31" name="Retângulo de cantos arredondados 30"/>
            <p:cNvSpPr/>
            <p:nvPr/>
          </p:nvSpPr>
          <p:spPr bwMode="auto">
            <a:xfrm>
              <a:off x="252056" y="3356992"/>
              <a:ext cx="2700670" cy="1654442"/>
            </a:xfrm>
            <a:prstGeom prst="roundRect">
              <a:avLst>
                <a:gd name="adj" fmla="val 4318"/>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32" name="CaixaDeTexto 22"/>
            <p:cNvSpPr txBox="1">
              <a:spLocks noChangeArrowheads="1"/>
            </p:cNvSpPr>
            <p:nvPr/>
          </p:nvSpPr>
          <p:spPr bwMode="auto">
            <a:xfrm>
              <a:off x="394974" y="3428131"/>
              <a:ext cx="2737187" cy="1202389"/>
            </a:xfrm>
            <a:prstGeom prst="rect">
              <a:avLst/>
            </a:prstGeom>
            <a:noFill/>
            <a:ln w="9525">
              <a:noFill/>
              <a:miter lim="800000"/>
              <a:headEnd/>
              <a:tailEnd/>
            </a:ln>
          </p:spPr>
          <p:txBody>
            <a:bodyPr>
              <a:spAutoFit/>
            </a:bodyPr>
            <a:lstStyle/>
            <a:p>
              <a:pPr>
                <a:defRPr/>
              </a:pPr>
              <a:r>
                <a:rPr lang="pt-BR" sz="2000" dirty="0">
                  <a:latin typeface="Arial" charset="0"/>
                  <a:ea typeface="ＭＳ Ｐゴシック" pitchFamily="34" charset="-128"/>
                  <a:cs typeface="+mn-cs"/>
                </a:rPr>
                <a:t>Volume</a:t>
              </a:r>
            </a:p>
            <a:p>
              <a:pPr>
                <a:defRPr/>
              </a:pPr>
              <a:endParaRPr lang="pt-BR" sz="600" dirty="0">
                <a:latin typeface="Arial" charset="0"/>
                <a:ea typeface="ＭＳ Ｐゴシック" pitchFamily="34" charset="-128"/>
                <a:cs typeface="+mn-cs"/>
              </a:endParaRPr>
            </a:p>
            <a:p>
              <a:pPr>
                <a:buClr>
                  <a:schemeClr val="accent5">
                    <a:lumMod val="25000"/>
                  </a:schemeClr>
                </a:buClr>
                <a:buSzPct val="55000"/>
                <a:buFont typeface="Century Gothic" pitchFamily="34" charset="0"/>
                <a:buChar char="►"/>
                <a:defRPr/>
              </a:pPr>
              <a:r>
                <a:rPr lang="pt-BR" sz="1600" b="1" dirty="0">
                  <a:solidFill>
                    <a:schemeClr val="accent1">
                      <a:lumMod val="25000"/>
                    </a:schemeClr>
                  </a:solidFill>
                  <a:latin typeface="Arial" charset="0"/>
                  <a:ea typeface="ＭＳ Ｐゴシック" pitchFamily="34" charset="-128"/>
                  <a:cs typeface="+mn-cs"/>
                </a:rPr>
                <a:t> </a:t>
              </a:r>
              <a:r>
                <a:rPr lang="pt-BR" b="1" dirty="0" smtClean="0">
                  <a:solidFill>
                    <a:schemeClr val="accent1">
                      <a:lumMod val="25000"/>
                    </a:schemeClr>
                  </a:solidFill>
                  <a:latin typeface="Arial" charset="0"/>
                  <a:ea typeface="ＭＳ Ｐゴシック" pitchFamily="34" charset="-128"/>
                  <a:cs typeface="+mn-cs"/>
                </a:rPr>
                <a:t>Sets </a:t>
              </a:r>
              <a:r>
                <a:rPr lang="pt-BR" b="1" dirty="0" err="1" smtClean="0">
                  <a:solidFill>
                    <a:schemeClr val="accent1">
                      <a:lumMod val="25000"/>
                    </a:schemeClr>
                  </a:solidFill>
                  <a:latin typeface="Arial" charset="0"/>
                  <a:ea typeface="ＭＳ Ｐゴシック" pitchFamily="34" charset="-128"/>
                  <a:cs typeface="+mn-cs"/>
                </a:rPr>
                <a:t>of</a:t>
              </a:r>
              <a:r>
                <a:rPr lang="pt-BR" b="1" dirty="0" smtClean="0">
                  <a:solidFill>
                    <a:schemeClr val="accent1">
                      <a:lumMod val="25000"/>
                    </a:schemeClr>
                  </a:solidFill>
                  <a:latin typeface="Arial" charset="0"/>
                  <a:ea typeface="ＭＳ Ｐゴシック" pitchFamily="34" charset="-128"/>
                  <a:cs typeface="+mn-cs"/>
                </a:rPr>
                <a:t> </a:t>
              </a:r>
              <a:r>
                <a:rPr lang="pt-BR" b="1" dirty="0" err="1" smtClean="0">
                  <a:solidFill>
                    <a:schemeClr val="accent1">
                      <a:lumMod val="25000"/>
                    </a:schemeClr>
                  </a:solidFill>
                  <a:latin typeface="Arial" charset="0"/>
                  <a:ea typeface="ＭＳ Ｐゴシック" pitchFamily="34" charset="-128"/>
                  <a:cs typeface="+mn-cs"/>
                </a:rPr>
                <a:t>resistance</a:t>
              </a:r>
              <a:r>
                <a:rPr lang="pt-BR" b="1" dirty="0" smtClean="0">
                  <a:solidFill>
                    <a:schemeClr val="accent1">
                      <a:lumMod val="25000"/>
                    </a:schemeClr>
                  </a:solidFill>
                  <a:latin typeface="Arial" charset="0"/>
                  <a:ea typeface="ＭＳ Ｐゴシック" pitchFamily="34" charset="-128"/>
                  <a:cs typeface="+mn-cs"/>
                </a:rPr>
                <a:t> </a:t>
              </a:r>
              <a:r>
                <a:rPr lang="pt-BR" b="1" dirty="0" err="1" smtClean="0">
                  <a:solidFill>
                    <a:schemeClr val="accent1">
                      <a:lumMod val="25000"/>
                    </a:schemeClr>
                  </a:solidFill>
                  <a:latin typeface="Arial" charset="0"/>
                  <a:ea typeface="ＭＳ Ｐゴシック" pitchFamily="34" charset="-128"/>
                  <a:cs typeface="+mn-cs"/>
                </a:rPr>
                <a:t>exercise</a:t>
              </a:r>
              <a:r>
                <a:rPr lang="pt-BR" b="1" dirty="0" smtClean="0">
                  <a:solidFill>
                    <a:schemeClr val="accent1">
                      <a:lumMod val="25000"/>
                    </a:schemeClr>
                  </a:solidFill>
                  <a:latin typeface="Arial" charset="0"/>
                  <a:ea typeface="ＭＳ Ｐゴシック" pitchFamily="34" charset="-128"/>
                  <a:cs typeface="+mn-cs"/>
                </a:rPr>
                <a:t> per </a:t>
              </a:r>
              <a:r>
                <a:rPr lang="pt-BR" b="1" dirty="0" err="1" smtClean="0">
                  <a:solidFill>
                    <a:schemeClr val="accent1">
                      <a:lumMod val="25000"/>
                    </a:schemeClr>
                  </a:solidFill>
                  <a:latin typeface="Arial" charset="0"/>
                  <a:ea typeface="ＭＳ Ｐゴシック" pitchFamily="34" charset="-128"/>
                  <a:cs typeface="+mn-cs"/>
                </a:rPr>
                <a:t>week</a:t>
              </a:r>
              <a:r>
                <a:rPr lang="pt-BR" b="1" dirty="0" smtClean="0">
                  <a:solidFill>
                    <a:schemeClr val="accent1">
                      <a:lumMod val="25000"/>
                    </a:schemeClr>
                  </a:solidFill>
                  <a:latin typeface="Arial" charset="0"/>
                  <a:ea typeface="ＭＳ Ｐゴシック" pitchFamily="34" charset="-128"/>
                  <a:cs typeface="+mn-cs"/>
                </a:rPr>
                <a:t> </a:t>
              </a:r>
              <a:endParaRPr lang="pt-BR" b="1" dirty="0">
                <a:solidFill>
                  <a:schemeClr val="accent1">
                    <a:lumMod val="25000"/>
                  </a:schemeClr>
                </a:solidFill>
                <a:latin typeface="Arial" charset="0"/>
                <a:ea typeface="ＭＳ Ｐゴシック" pitchFamily="34" charset="-128"/>
                <a:cs typeface="+mn-cs"/>
              </a:endParaRPr>
            </a:p>
          </p:txBody>
        </p:sp>
      </p:gr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2"/>
          <p:cNvSpPr txBox="1">
            <a:spLocks noChangeArrowheads="1"/>
          </p:cNvSpPr>
          <p:nvPr/>
        </p:nvSpPr>
        <p:spPr bwMode="auto">
          <a:xfrm>
            <a:off x="2178750" y="1363663"/>
            <a:ext cx="966976" cy="646321"/>
          </a:xfrm>
          <a:prstGeom prst="rect">
            <a:avLst/>
          </a:prstGeom>
          <a:noFill/>
          <a:ln w="28575">
            <a:noFill/>
            <a:miter lim="800000"/>
            <a:headEnd/>
            <a:tailEnd/>
          </a:ln>
        </p:spPr>
        <p:txBody>
          <a:bodyPr wrap="none" lIns="91430" tIns="45715" rIns="91430" bIns="45715">
            <a:spAutoFit/>
          </a:bodyPr>
          <a:lstStyle/>
          <a:p>
            <a:pPr algn="ctr"/>
            <a:endParaRPr lang="en-US" b="1" dirty="0">
              <a:solidFill>
                <a:srgbClr val="004A82"/>
              </a:solidFill>
            </a:endParaRPr>
          </a:p>
          <a:p>
            <a:pPr algn="ctr"/>
            <a:r>
              <a:rPr lang="en-US" b="1" dirty="0">
                <a:solidFill>
                  <a:srgbClr val="004A82"/>
                </a:solidFill>
              </a:rPr>
              <a:t>Trigger</a:t>
            </a:r>
          </a:p>
        </p:txBody>
      </p:sp>
      <p:sp>
        <p:nvSpPr>
          <p:cNvPr id="1028" name="Text Box 3"/>
          <p:cNvSpPr txBox="1">
            <a:spLocks noChangeArrowheads="1"/>
          </p:cNvSpPr>
          <p:nvPr/>
        </p:nvSpPr>
        <p:spPr bwMode="auto">
          <a:xfrm>
            <a:off x="3609975" y="2205038"/>
            <a:ext cx="4846638" cy="339725"/>
          </a:xfrm>
          <a:prstGeom prst="rect">
            <a:avLst/>
          </a:prstGeom>
          <a:noFill/>
          <a:ln w="9525">
            <a:noFill/>
            <a:miter lim="800000"/>
            <a:headEnd/>
            <a:tailEnd/>
          </a:ln>
        </p:spPr>
        <p:txBody>
          <a:bodyPr wrap="none" lIns="91430" tIns="45715" rIns="91430" bIns="45715">
            <a:spAutoFit/>
          </a:bodyPr>
          <a:lstStyle/>
          <a:p>
            <a:r>
              <a:rPr lang="en-US" sz="1600">
                <a:solidFill>
                  <a:srgbClr val="000000"/>
                </a:solidFill>
              </a:rPr>
              <a:t>Circulating antibodies (ICA, GAD65, ICA512A, IAA)</a:t>
            </a:r>
          </a:p>
        </p:txBody>
      </p:sp>
      <p:sp>
        <p:nvSpPr>
          <p:cNvPr id="1029" name="Text Box 4"/>
          <p:cNvSpPr txBox="1">
            <a:spLocks noChangeArrowheads="1"/>
          </p:cNvSpPr>
          <p:nvPr/>
        </p:nvSpPr>
        <p:spPr bwMode="auto">
          <a:xfrm>
            <a:off x="3352800" y="1954213"/>
            <a:ext cx="2178050" cy="339725"/>
          </a:xfrm>
          <a:prstGeom prst="rect">
            <a:avLst/>
          </a:prstGeom>
          <a:noFill/>
          <a:ln w="9525">
            <a:noFill/>
            <a:miter lim="800000"/>
            <a:headEnd/>
            <a:tailEnd/>
          </a:ln>
        </p:spPr>
        <p:txBody>
          <a:bodyPr wrap="none" lIns="91430" tIns="45715" rIns="91430" bIns="45715">
            <a:spAutoFit/>
          </a:bodyPr>
          <a:lstStyle/>
          <a:p>
            <a:r>
              <a:rPr lang="en-US" sz="1600">
                <a:solidFill>
                  <a:srgbClr val="000000"/>
                </a:solidFill>
              </a:rPr>
              <a:t>Celular auto-immunity</a:t>
            </a:r>
          </a:p>
        </p:txBody>
      </p:sp>
      <p:sp>
        <p:nvSpPr>
          <p:cNvPr id="1030" name="Text Box 5"/>
          <p:cNvSpPr txBox="1">
            <a:spLocks noChangeArrowheads="1"/>
          </p:cNvSpPr>
          <p:nvPr/>
        </p:nvSpPr>
        <p:spPr bwMode="auto">
          <a:xfrm>
            <a:off x="4959350" y="2792413"/>
            <a:ext cx="2708275" cy="585787"/>
          </a:xfrm>
          <a:prstGeom prst="rect">
            <a:avLst/>
          </a:prstGeom>
          <a:noFill/>
          <a:ln w="9525">
            <a:noFill/>
            <a:miter lim="800000"/>
            <a:headEnd/>
            <a:tailEnd/>
          </a:ln>
        </p:spPr>
        <p:txBody>
          <a:bodyPr lIns="91430" tIns="45715" rIns="91430" bIns="45715">
            <a:spAutoFit/>
          </a:bodyPr>
          <a:lstStyle/>
          <a:p>
            <a:r>
              <a:rPr lang="en-US" sz="1600">
                <a:solidFill>
                  <a:srgbClr val="000000"/>
                </a:solidFill>
              </a:rPr>
              <a:t>Loss of insulin responsivity</a:t>
            </a:r>
          </a:p>
          <a:p>
            <a:r>
              <a:rPr lang="en-US" sz="1600">
                <a:solidFill>
                  <a:srgbClr val="000000"/>
                </a:solidFill>
              </a:rPr>
              <a:t>(IVGTT)</a:t>
            </a:r>
          </a:p>
        </p:txBody>
      </p:sp>
      <p:sp>
        <p:nvSpPr>
          <p:cNvPr id="1031" name="Text Box 6"/>
          <p:cNvSpPr txBox="1">
            <a:spLocks noChangeArrowheads="1"/>
          </p:cNvSpPr>
          <p:nvPr/>
        </p:nvSpPr>
        <p:spPr bwMode="auto">
          <a:xfrm>
            <a:off x="6011863" y="3525838"/>
            <a:ext cx="2952750" cy="585787"/>
          </a:xfrm>
          <a:prstGeom prst="rect">
            <a:avLst/>
          </a:prstGeom>
          <a:noFill/>
          <a:ln w="9525">
            <a:noFill/>
            <a:miter lim="800000"/>
            <a:headEnd/>
            <a:tailEnd/>
          </a:ln>
        </p:spPr>
        <p:txBody>
          <a:bodyPr lIns="91430" tIns="45715" rIns="91430" bIns="45715">
            <a:spAutoFit/>
          </a:bodyPr>
          <a:lstStyle/>
          <a:p>
            <a:r>
              <a:rPr lang="en-US" sz="1600">
                <a:solidFill>
                  <a:srgbClr val="000000"/>
                </a:solidFill>
              </a:rPr>
              <a:t>Glucose tolerance abnormalities (OGTT)</a:t>
            </a:r>
          </a:p>
        </p:txBody>
      </p:sp>
      <p:sp>
        <p:nvSpPr>
          <p:cNvPr id="397319" name="Text Box 7"/>
          <p:cNvSpPr txBox="1">
            <a:spLocks noChangeArrowheads="1"/>
          </p:cNvSpPr>
          <p:nvPr/>
        </p:nvSpPr>
        <p:spPr bwMode="auto">
          <a:xfrm>
            <a:off x="7885113" y="4181475"/>
            <a:ext cx="1025525" cy="646113"/>
          </a:xfrm>
          <a:prstGeom prst="rect">
            <a:avLst/>
          </a:prstGeom>
          <a:noFill/>
          <a:ln w="28575">
            <a:noFill/>
            <a:miter lim="800000"/>
            <a:headEnd/>
            <a:tailEnd/>
          </a:ln>
          <a:effectLst/>
        </p:spPr>
        <p:txBody>
          <a:bodyPr lIns="91430" tIns="45715" rIns="91430" bIns="45715">
            <a:spAutoFit/>
          </a:bodyPr>
          <a:lstStyle/>
          <a:p>
            <a:pPr>
              <a:defRPr/>
            </a:pPr>
            <a:r>
              <a:rPr lang="en-US" b="1" dirty="0">
                <a:solidFill>
                  <a:srgbClr val="004A82"/>
                </a:solidFill>
                <a:latin typeface="Arial" charset="0"/>
                <a:cs typeface="+mn-cs"/>
              </a:rPr>
              <a:t>Clinical onset</a:t>
            </a:r>
          </a:p>
        </p:txBody>
      </p:sp>
      <p:sp>
        <p:nvSpPr>
          <p:cNvPr id="1033" name="Text Box 8"/>
          <p:cNvSpPr txBox="1">
            <a:spLocks noChangeArrowheads="1"/>
          </p:cNvSpPr>
          <p:nvPr/>
        </p:nvSpPr>
        <p:spPr bwMode="auto">
          <a:xfrm>
            <a:off x="3419475" y="5692775"/>
            <a:ext cx="1081088" cy="400099"/>
          </a:xfrm>
          <a:prstGeom prst="rect">
            <a:avLst/>
          </a:prstGeom>
          <a:noFill/>
          <a:ln w="9525">
            <a:noFill/>
            <a:miter lim="800000"/>
            <a:headEnd/>
            <a:tailEnd/>
          </a:ln>
        </p:spPr>
        <p:txBody>
          <a:bodyPr lIns="91430" tIns="45715" rIns="91430" bIns="45715">
            <a:spAutoFit/>
          </a:bodyPr>
          <a:lstStyle/>
          <a:p>
            <a:r>
              <a:rPr lang="en-US" sz="2000" dirty="0" smtClean="0">
                <a:solidFill>
                  <a:srgbClr val="808080"/>
                </a:solidFill>
              </a:rPr>
              <a:t>   Time</a:t>
            </a:r>
            <a:endParaRPr lang="en-US" sz="2000" dirty="0">
              <a:solidFill>
                <a:srgbClr val="FFCC00"/>
              </a:solidFill>
            </a:endParaRPr>
          </a:p>
        </p:txBody>
      </p:sp>
      <p:sp>
        <p:nvSpPr>
          <p:cNvPr id="1034" name="Text Box 9"/>
          <p:cNvSpPr txBox="1">
            <a:spLocks noChangeArrowheads="1"/>
          </p:cNvSpPr>
          <p:nvPr/>
        </p:nvSpPr>
        <p:spPr bwMode="auto">
          <a:xfrm>
            <a:off x="96838" y="1801813"/>
            <a:ext cx="1389062" cy="646112"/>
          </a:xfrm>
          <a:prstGeom prst="rect">
            <a:avLst/>
          </a:prstGeom>
          <a:noFill/>
          <a:ln w="9525">
            <a:noFill/>
            <a:miter lim="800000"/>
            <a:headEnd/>
            <a:tailEnd/>
          </a:ln>
        </p:spPr>
        <p:txBody>
          <a:bodyPr wrap="none" lIns="91430" tIns="45715" rIns="91430" bIns="45715">
            <a:spAutoFit/>
          </a:bodyPr>
          <a:lstStyle/>
          <a:p>
            <a:r>
              <a:rPr lang="en-US">
                <a:solidFill>
                  <a:srgbClr val="000000"/>
                </a:solidFill>
                <a:sym typeface="Symbol" pitchFamily="18" charset="2"/>
              </a:rPr>
              <a:t> cell</a:t>
            </a:r>
            <a:r>
              <a:rPr lang="en-US">
                <a:solidFill>
                  <a:srgbClr val="000000"/>
                </a:solidFill>
              </a:rPr>
              <a:t/>
            </a:r>
            <a:br>
              <a:rPr lang="en-US">
                <a:solidFill>
                  <a:srgbClr val="000000"/>
                </a:solidFill>
              </a:rPr>
            </a:br>
            <a:r>
              <a:rPr lang="en-US">
                <a:solidFill>
                  <a:srgbClr val="000000"/>
                </a:solidFill>
              </a:rPr>
              <a:t>mass 100%</a:t>
            </a:r>
            <a:endParaRPr lang="en-US">
              <a:solidFill>
                <a:srgbClr val="FFFF99"/>
              </a:solidFill>
            </a:endParaRPr>
          </a:p>
        </p:txBody>
      </p:sp>
      <p:sp>
        <p:nvSpPr>
          <p:cNvPr id="1035" name="Freeform 10"/>
          <p:cNvSpPr>
            <a:spLocks/>
          </p:cNvSpPr>
          <p:nvPr/>
        </p:nvSpPr>
        <p:spPr bwMode="auto">
          <a:xfrm>
            <a:off x="857250" y="2528888"/>
            <a:ext cx="7991475" cy="3200400"/>
          </a:xfrm>
          <a:custGeom>
            <a:avLst/>
            <a:gdLst>
              <a:gd name="T0" fmla="*/ 0 w 5664"/>
              <a:gd name="T1" fmla="*/ 0 h 2016"/>
              <a:gd name="T2" fmla="*/ 2147483647 w 5664"/>
              <a:gd name="T3" fmla="*/ 0 h 2016"/>
              <a:gd name="T4" fmla="*/ 2147483647 w 5664"/>
              <a:gd name="T5" fmla="*/ 2147483647 h 2016"/>
              <a:gd name="T6" fmla="*/ 2147483647 w 5664"/>
              <a:gd name="T7" fmla="*/ 2147483647 h 2016"/>
              <a:gd name="T8" fmla="*/ 0 w 5664"/>
              <a:gd name="T9" fmla="*/ 2147483647 h 2016"/>
              <a:gd name="T10" fmla="*/ 0 w 5664"/>
              <a:gd name="T11" fmla="*/ 0 h 2016"/>
              <a:gd name="T12" fmla="*/ 0 60000 65536"/>
              <a:gd name="T13" fmla="*/ 0 60000 65536"/>
              <a:gd name="T14" fmla="*/ 0 60000 65536"/>
              <a:gd name="T15" fmla="*/ 0 60000 65536"/>
              <a:gd name="T16" fmla="*/ 0 60000 65536"/>
              <a:gd name="T17" fmla="*/ 0 60000 65536"/>
              <a:gd name="T18" fmla="*/ 0 w 5664"/>
              <a:gd name="T19" fmla="*/ 0 h 2016"/>
              <a:gd name="T20" fmla="*/ 5664 w 5664"/>
              <a:gd name="T21" fmla="*/ 2016 h 2016"/>
            </a:gdLst>
            <a:ahLst/>
            <a:cxnLst>
              <a:cxn ang="T12">
                <a:pos x="T0" y="T1"/>
              </a:cxn>
              <a:cxn ang="T13">
                <a:pos x="T2" y="T3"/>
              </a:cxn>
              <a:cxn ang="T14">
                <a:pos x="T4" y="T5"/>
              </a:cxn>
              <a:cxn ang="T15">
                <a:pos x="T6" y="T7"/>
              </a:cxn>
              <a:cxn ang="T16">
                <a:pos x="T8" y="T9"/>
              </a:cxn>
              <a:cxn ang="T17">
                <a:pos x="T10" y="T11"/>
              </a:cxn>
            </a:cxnLst>
            <a:rect l="T18" t="T19" r="T20" b="T21"/>
            <a:pathLst>
              <a:path w="5664" h="2016">
                <a:moveTo>
                  <a:pt x="0" y="0"/>
                </a:moveTo>
                <a:lnTo>
                  <a:pt x="2160" y="0"/>
                </a:lnTo>
                <a:lnTo>
                  <a:pt x="4272" y="1344"/>
                </a:lnTo>
                <a:lnTo>
                  <a:pt x="5664" y="2016"/>
                </a:lnTo>
                <a:lnTo>
                  <a:pt x="0" y="2016"/>
                </a:lnTo>
                <a:lnTo>
                  <a:pt x="0" y="0"/>
                </a:lnTo>
                <a:close/>
              </a:path>
            </a:pathLst>
          </a:custGeom>
          <a:gradFill rotWithShape="0">
            <a:gsLst>
              <a:gs pos="0">
                <a:srgbClr val="FFC901"/>
              </a:gs>
              <a:gs pos="100000">
                <a:srgbClr val="FF0000"/>
              </a:gs>
            </a:gsLst>
            <a:lin ang="0" scaled="1"/>
          </a:gradFill>
          <a:ln w="38100" cmpd="sng">
            <a:solidFill>
              <a:schemeClr val="bg1"/>
            </a:solidFill>
            <a:round/>
            <a:headEnd/>
            <a:tailEnd/>
          </a:ln>
        </p:spPr>
        <p:txBody>
          <a:bodyPr wrap="none" anchor="ctr"/>
          <a:lstStyle/>
          <a:p>
            <a:endParaRPr lang="pt-BR"/>
          </a:p>
        </p:txBody>
      </p:sp>
      <p:sp>
        <p:nvSpPr>
          <p:cNvPr id="1036" name="Rectangle 11"/>
          <p:cNvSpPr>
            <a:spLocks noChangeArrowheads="1"/>
          </p:cNvSpPr>
          <p:nvPr/>
        </p:nvSpPr>
        <p:spPr bwMode="auto">
          <a:xfrm>
            <a:off x="857250" y="2528888"/>
            <a:ext cx="1762125" cy="3200400"/>
          </a:xfrm>
          <a:prstGeom prst="rect">
            <a:avLst/>
          </a:prstGeom>
          <a:gradFill rotWithShape="0">
            <a:gsLst>
              <a:gs pos="0">
                <a:srgbClr val="FFFF00"/>
              </a:gs>
              <a:gs pos="100000">
                <a:srgbClr val="FFC901"/>
              </a:gs>
            </a:gsLst>
            <a:lin ang="0" scaled="1"/>
          </a:gradFill>
          <a:ln w="38100">
            <a:solidFill>
              <a:schemeClr val="bg1"/>
            </a:solidFill>
            <a:miter lim="800000"/>
            <a:headEnd/>
            <a:tailEnd/>
          </a:ln>
        </p:spPr>
        <p:txBody>
          <a:bodyPr wrap="none" anchor="ctr"/>
          <a:lstStyle/>
          <a:p>
            <a:endParaRPr lang="pt-BR">
              <a:solidFill>
                <a:srgbClr val="000000"/>
              </a:solidFill>
            </a:endParaRPr>
          </a:p>
        </p:txBody>
      </p:sp>
      <p:sp>
        <p:nvSpPr>
          <p:cNvPr id="1037" name="Line 12"/>
          <p:cNvSpPr>
            <a:spLocks noChangeShapeType="1"/>
          </p:cNvSpPr>
          <p:nvPr/>
        </p:nvSpPr>
        <p:spPr bwMode="auto">
          <a:xfrm flipV="1">
            <a:off x="5327650" y="3554413"/>
            <a:ext cx="0" cy="2174875"/>
          </a:xfrm>
          <a:prstGeom prst="line">
            <a:avLst/>
          </a:prstGeom>
          <a:noFill/>
          <a:ln w="38100">
            <a:solidFill>
              <a:schemeClr val="bg1"/>
            </a:solidFill>
            <a:round/>
            <a:headEnd/>
            <a:tailEnd/>
          </a:ln>
        </p:spPr>
        <p:txBody>
          <a:bodyPr wrap="none" anchor="ctr"/>
          <a:lstStyle/>
          <a:p>
            <a:endParaRPr lang="pt-BR"/>
          </a:p>
        </p:txBody>
      </p:sp>
      <p:sp>
        <p:nvSpPr>
          <p:cNvPr id="1038" name="Line 13"/>
          <p:cNvSpPr>
            <a:spLocks noChangeShapeType="1"/>
          </p:cNvSpPr>
          <p:nvPr/>
        </p:nvSpPr>
        <p:spPr bwMode="ltGray">
          <a:xfrm flipV="1">
            <a:off x="6894513" y="4660900"/>
            <a:ext cx="0" cy="1077913"/>
          </a:xfrm>
          <a:prstGeom prst="line">
            <a:avLst/>
          </a:prstGeom>
          <a:noFill/>
          <a:ln w="28575">
            <a:solidFill>
              <a:schemeClr val="bg1"/>
            </a:solidFill>
            <a:round/>
            <a:headEnd/>
            <a:tailEnd/>
          </a:ln>
        </p:spPr>
        <p:txBody>
          <a:bodyPr wrap="none" anchor="ctr"/>
          <a:lstStyle/>
          <a:p>
            <a:endParaRPr lang="pt-BR"/>
          </a:p>
        </p:txBody>
      </p:sp>
      <p:sp>
        <p:nvSpPr>
          <p:cNvPr id="397326" name="Text Box 14"/>
          <p:cNvSpPr txBox="1">
            <a:spLocks noChangeArrowheads="1"/>
          </p:cNvSpPr>
          <p:nvPr/>
        </p:nvSpPr>
        <p:spPr bwMode="auto">
          <a:xfrm>
            <a:off x="5435600" y="4997450"/>
            <a:ext cx="1331913" cy="585788"/>
          </a:xfrm>
          <a:prstGeom prst="rect">
            <a:avLst/>
          </a:prstGeom>
          <a:solidFill>
            <a:schemeClr val="bg2">
              <a:lumMod val="40000"/>
              <a:lumOff val="60000"/>
            </a:schemeClr>
          </a:solidFill>
          <a:ln w="12700">
            <a:solidFill>
              <a:schemeClr val="tx1">
                <a:lumMod val="75000"/>
                <a:lumOff val="25000"/>
              </a:schemeClr>
            </a:solidFill>
            <a:miter lim="800000"/>
            <a:headEnd/>
            <a:tailEnd/>
          </a:ln>
          <a:effectLst/>
        </p:spPr>
        <p:txBody>
          <a:bodyPr lIns="91430" tIns="45715" rIns="91430" bIns="45715">
            <a:spAutoFit/>
          </a:bodyPr>
          <a:lstStyle/>
          <a:p>
            <a:pPr algn="ctr">
              <a:defRPr/>
            </a:pPr>
            <a:r>
              <a:rPr lang="en-US" sz="1600" dirty="0">
                <a:solidFill>
                  <a:srgbClr val="000000"/>
                </a:solidFill>
                <a:latin typeface="Arial" charset="0"/>
                <a:cs typeface="+mn-cs"/>
                <a:sym typeface="Symbol" pitchFamily="18" charset="2"/>
              </a:rPr>
              <a:t> Cells </a:t>
            </a:r>
            <a:r>
              <a:rPr lang="en-US" sz="1600" dirty="0" err="1">
                <a:solidFill>
                  <a:srgbClr val="000000"/>
                </a:solidFill>
                <a:latin typeface="Arial" charset="0"/>
                <a:cs typeface="+mn-cs"/>
                <a:sym typeface="Symbol" pitchFamily="18" charset="2"/>
              </a:rPr>
              <a:t>insuficiency</a:t>
            </a:r>
            <a:endParaRPr lang="en-US" sz="1600" dirty="0">
              <a:solidFill>
                <a:srgbClr val="000000"/>
              </a:solidFill>
              <a:latin typeface="Arial" charset="0"/>
              <a:cs typeface="+mn-cs"/>
            </a:endParaRPr>
          </a:p>
        </p:txBody>
      </p:sp>
      <p:sp>
        <p:nvSpPr>
          <p:cNvPr id="397327" name="Text Box 15"/>
          <p:cNvSpPr txBox="1">
            <a:spLocks noChangeArrowheads="1"/>
          </p:cNvSpPr>
          <p:nvPr/>
        </p:nvSpPr>
        <p:spPr bwMode="auto">
          <a:xfrm>
            <a:off x="971550" y="4986338"/>
            <a:ext cx="1552575" cy="585787"/>
          </a:xfrm>
          <a:prstGeom prst="rect">
            <a:avLst/>
          </a:prstGeom>
          <a:solidFill>
            <a:schemeClr val="bg2">
              <a:lumMod val="40000"/>
              <a:lumOff val="60000"/>
            </a:schemeClr>
          </a:solidFill>
          <a:ln w="12700">
            <a:solidFill>
              <a:schemeClr val="tx1">
                <a:lumMod val="75000"/>
                <a:lumOff val="25000"/>
              </a:schemeClr>
            </a:solidFill>
            <a:miter lim="800000"/>
            <a:headEnd/>
            <a:tailEnd/>
          </a:ln>
          <a:effectLst/>
        </p:spPr>
        <p:txBody>
          <a:bodyPr lIns="91430" tIns="45715" rIns="91430" bIns="45715">
            <a:spAutoFit/>
          </a:bodyPr>
          <a:lstStyle/>
          <a:p>
            <a:pPr algn="ctr">
              <a:defRPr/>
            </a:pPr>
            <a:r>
              <a:rPr lang="en-US" sz="1600" dirty="0">
                <a:solidFill>
                  <a:srgbClr val="000000"/>
                </a:solidFill>
                <a:latin typeface="Arial" charset="0"/>
                <a:cs typeface="+mn-cs"/>
              </a:rPr>
              <a:t>Genetic predisposition</a:t>
            </a:r>
          </a:p>
        </p:txBody>
      </p:sp>
      <p:sp>
        <p:nvSpPr>
          <p:cNvPr id="397328" name="Text Box 16"/>
          <p:cNvSpPr txBox="1">
            <a:spLocks noChangeArrowheads="1"/>
          </p:cNvSpPr>
          <p:nvPr/>
        </p:nvSpPr>
        <p:spPr bwMode="auto">
          <a:xfrm>
            <a:off x="2916238" y="4973638"/>
            <a:ext cx="2081212" cy="584200"/>
          </a:xfrm>
          <a:prstGeom prst="rect">
            <a:avLst/>
          </a:prstGeom>
          <a:solidFill>
            <a:schemeClr val="bg2">
              <a:lumMod val="40000"/>
              <a:lumOff val="60000"/>
            </a:schemeClr>
          </a:solidFill>
          <a:ln w="12700">
            <a:solidFill>
              <a:schemeClr val="tx1">
                <a:lumMod val="75000"/>
                <a:lumOff val="25000"/>
              </a:schemeClr>
            </a:solidFill>
            <a:miter lim="800000"/>
            <a:headEnd/>
            <a:tailEnd/>
          </a:ln>
          <a:effectLst/>
        </p:spPr>
        <p:txBody>
          <a:bodyPr lIns="91430" tIns="45715" rIns="91430" bIns="45715">
            <a:spAutoFit/>
          </a:bodyPr>
          <a:lstStyle/>
          <a:p>
            <a:pPr algn="ctr">
              <a:defRPr/>
            </a:pPr>
            <a:r>
              <a:rPr lang="en-US" sz="1600" dirty="0" err="1">
                <a:solidFill>
                  <a:srgbClr val="000000"/>
                </a:solidFill>
                <a:latin typeface="Arial" charset="0"/>
                <a:cs typeface="+mn-cs"/>
              </a:rPr>
              <a:t>Insulitis</a:t>
            </a:r>
            <a:endParaRPr lang="en-US" sz="1600" dirty="0">
              <a:solidFill>
                <a:srgbClr val="000000"/>
              </a:solidFill>
              <a:latin typeface="Arial" charset="0"/>
              <a:cs typeface="+mn-cs"/>
            </a:endParaRPr>
          </a:p>
          <a:p>
            <a:pPr algn="ctr">
              <a:defRPr/>
            </a:pPr>
            <a:r>
              <a:rPr lang="en-US" sz="1600" dirty="0">
                <a:solidFill>
                  <a:srgbClr val="000000"/>
                </a:solidFill>
                <a:latin typeface="Arial" charset="0"/>
                <a:cs typeface="+mn-cs"/>
              </a:rPr>
              <a:t>Damage to </a:t>
            </a:r>
            <a:r>
              <a:rPr lang="en-US" sz="1600" dirty="0">
                <a:solidFill>
                  <a:srgbClr val="000000"/>
                </a:solidFill>
                <a:latin typeface="Arial" charset="0"/>
                <a:cs typeface="+mn-cs"/>
                <a:sym typeface="Symbol" pitchFamily="18" charset="2"/>
              </a:rPr>
              <a:t> cells</a:t>
            </a:r>
            <a:endParaRPr lang="en-US" sz="1600" dirty="0">
              <a:solidFill>
                <a:srgbClr val="000000"/>
              </a:solidFill>
              <a:latin typeface="Arial" charset="0"/>
              <a:cs typeface="+mn-cs"/>
            </a:endParaRPr>
          </a:p>
        </p:txBody>
      </p:sp>
      <p:sp>
        <p:nvSpPr>
          <p:cNvPr id="1042" name="Line 17"/>
          <p:cNvSpPr>
            <a:spLocks noChangeShapeType="1"/>
          </p:cNvSpPr>
          <p:nvPr/>
        </p:nvSpPr>
        <p:spPr bwMode="auto">
          <a:xfrm>
            <a:off x="2622550" y="2082800"/>
            <a:ext cx="0" cy="369888"/>
          </a:xfrm>
          <a:prstGeom prst="line">
            <a:avLst/>
          </a:prstGeom>
          <a:noFill/>
          <a:ln w="38100">
            <a:solidFill>
              <a:schemeClr val="tx1"/>
            </a:solidFill>
            <a:round/>
            <a:headEnd/>
            <a:tailEnd type="triangle" w="med" len="med"/>
          </a:ln>
        </p:spPr>
        <p:txBody>
          <a:bodyPr wrap="none" anchor="ctr"/>
          <a:lstStyle/>
          <a:p>
            <a:endParaRPr lang="pt-BR"/>
          </a:p>
        </p:txBody>
      </p:sp>
      <p:sp>
        <p:nvSpPr>
          <p:cNvPr id="1043" name="Line 18"/>
          <p:cNvSpPr>
            <a:spLocks noChangeShapeType="1"/>
          </p:cNvSpPr>
          <p:nvPr/>
        </p:nvSpPr>
        <p:spPr bwMode="auto">
          <a:xfrm rot="-2138834" flipH="1" flipV="1">
            <a:off x="7018338" y="4359275"/>
            <a:ext cx="758825" cy="365125"/>
          </a:xfrm>
          <a:prstGeom prst="line">
            <a:avLst/>
          </a:prstGeom>
          <a:noFill/>
          <a:ln w="57150">
            <a:solidFill>
              <a:schemeClr val="tx1"/>
            </a:solidFill>
            <a:round/>
            <a:headEnd/>
            <a:tailEnd type="triangle" w="med" len="med"/>
          </a:ln>
        </p:spPr>
        <p:txBody>
          <a:bodyPr wrap="none" anchor="ctr"/>
          <a:lstStyle/>
          <a:p>
            <a:endParaRPr lang="pt-BR"/>
          </a:p>
        </p:txBody>
      </p:sp>
      <p:sp>
        <p:nvSpPr>
          <p:cNvPr id="1044" name="Line 19"/>
          <p:cNvSpPr>
            <a:spLocks noChangeShapeType="1"/>
          </p:cNvSpPr>
          <p:nvPr/>
        </p:nvSpPr>
        <p:spPr bwMode="auto">
          <a:xfrm>
            <a:off x="1057275" y="5875338"/>
            <a:ext cx="2290763" cy="0"/>
          </a:xfrm>
          <a:prstGeom prst="line">
            <a:avLst/>
          </a:prstGeom>
          <a:noFill/>
          <a:ln w="38100">
            <a:solidFill>
              <a:schemeClr val="bg2"/>
            </a:solidFill>
            <a:round/>
            <a:headEnd/>
            <a:tailEnd/>
          </a:ln>
        </p:spPr>
        <p:txBody>
          <a:bodyPr wrap="none" anchor="ctr"/>
          <a:lstStyle/>
          <a:p>
            <a:endParaRPr lang="pt-BR"/>
          </a:p>
        </p:txBody>
      </p:sp>
      <p:sp>
        <p:nvSpPr>
          <p:cNvPr id="1045" name="Line 20"/>
          <p:cNvSpPr>
            <a:spLocks noChangeShapeType="1"/>
          </p:cNvSpPr>
          <p:nvPr/>
        </p:nvSpPr>
        <p:spPr bwMode="auto">
          <a:xfrm>
            <a:off x="4459288" y="5910263"/>
            <a:ext cx="4073525" cy="0"/>
          </a:xfrm>
          <a:prstGeom prst="line">
            <a:avLst/>
          </a:prstGeom>
          <a:noFill/>
          <a:ln w="38100">
            <a:solidFill>
              <a:schemeClr val="bg2"/>
            </a:solidFill>
            <a:round/>
            <a:headEnd/>
            <a:tailEnd type="triangle" w="med" len="med"/>
          </a:ln>
        </p:spPr>
        <p:txBody>
          <a:bodyPr wrap="none" anchor="ctr"/>
          <a:lstStyle/>
          <a:p>
            <a:endParaRPr lang="pt-BR"/>
          </a:p>
        </p:txBody>
      </p:sp>
      <p:sp>
        <p:nvSpPr>
          <p:cNvPr id="1046" name="Text Box 21"/>
          <p:cNvSpPr txBox="1">
            <a:spLocks noChangeArrowheads="1"/>
          </p:cNvSpPr>
          <p:nvPr/>
        </p:nvSpPr>
        <p:spPr bwMode="black">
          <a:xfrm>
            <a:off x="4356100" y="6502400"/>
            <a:ext cx="4464050" cy="292100"/>
          </a:xfrm>
          <a:prstGeom prst="rect">
            <a:avLst/>
          </a:prstGeom>
          <a:noFill/>
          <a:ln w="57150">
            <a:noFill/>
            <a:miter lim="800000"/>
            <a:headEnd/>
            <a:tailEnd/>
          </a:ln>
        </p:spPr>
        <p:txBody>
          <a:bodyPr lIns="91430" tIns="45715" rIns="91430" bIns="45715">
            <a:spAutoFit/>
          </a:bodyPr>
          <a:lstStyle/>
          <a:p>
            <a:pPr algn="r">
              <a:spcBef>
                <a:spcPct val="50000"/>
              </a:spcBef>
              <a:defRPr/>
            </a:pPr>
            <a:r>
              <a:rPr lang="en-US" sz="1300" b="1" dirty="0" err="1">
                <a:solidFill>
                  <a:schemeClr val="tx1">
                    <a:lumMod val="85000"/>
                    <a:lumOff val="15000"/>
                  </a:schemeClr>
                </a:solidFill>
                <a:ea typeface="ＭＳ Ｐゴシック" pitchFamily="34" charset="-128"/>
              </a:rPr>
              <a:t>Eisenbarth</a:t>
            </a:r>
            <a:r>
              <a:rPr lang="en-US" sz="1300" b="1" dirty="0">
                <a:solidFill>
                  <a:schemeClr val="tx1">
                    <a:lumMod val="85000"/>
                    <a:lumOff val="15000"/>
                  </a:schemeClr>
                </a:solidFill>
                <a:ea typeface="ＭＳ Ｐゴシック" pitchFamily="34" charset="-128"/>
              </a:rPr>
              <a:t> GS. N </a:t>
            </a:r>
            <a:r>
              <a:rPr lang="en-US" sz="1300" b="1" dirty="0" err="1">
                <a:solidFill>
                  <a:schemeClr val="tx1">
                    <a:lumMod val="85000"/>
                    <a:lumOff val="15000"/>
                  </a:schemeClr>
                </a:solidFill>
                <a:ea typeface="ＭＳ Ｐゴシック" pitchFamily="34" charset="-128"/>
              </a:rPr>
              <a:t>Engl</a:t>
            </a:r>
            <a:r>
              <a:rPr lang="en-US" sz="1300" b="1" dirty="0">
                <a:solidFill>
                  <a:schemeClr val="tx1">
                    <a:lumMod val="85000"/>
                    <a:lumOff val="15000"/>
                  </a:schemeClr>
                </a:solidFill>
                <a:ea typeface="ＭＳ Ｐゴシック" pitchFamily="34" charset="-128"/>
              </a:rPr>
              <a:t> J Med. 1986;314:1360-1368</a:t>
            </a:r>
          </a:p>
        </p:txBody>
      </p:sp>
      <p:sp>
        <p:nvSpPr>
          <p:cNvPr id="397336" name="Text Box 24"/>
          <p:cNvSpPr txBox="1">
            <a:spLocks noChangeArrowheads="1"/>
          </p:cNvSpPr>
          <p:nvPr/>
        </p:nvSpPr>
        <p:spPr bwMode="auto">
          <a:xfrm>
            <a:off x="6983413" y="5262563"/>
            <a:ext cx="1044575" cy="322262"/>
          </a:xfrm>
          <a:prstGeom prst="rect">
            <a:avLst/>
          </a:prstGeom>
          <a:solidFill>
            <a:schemeClr val="bg2">
              <a:lumMod val="40000"/>
              <a:lumOff val="60000"/>
            </a:schemeClr>
          </a:solidFill>
          <a:ln w="12700">
            <a:solidFill>
              <a:schemeClr val="tx1">
                <a:lumMod val="75000"/>
                <a:lumOff val="25000"/>
              </a:schemeClr>
            </a:solidFill>
            <a:miter lim="800000"/>
            <a:headEnd/>
            <a:tailEnd/>
          </a:ln>
          <a:effectLst/>
        </p:spPr>
        <p:txBody>
          <a:bodyPr lIns="91430" tIns="45715" rIns="91430" bIns="45715">
            <a:spAutoFit/>
          </a:bodyPr>
          <a:lstStyle/>
          <a:p>
            <a:pPr>
              <a:defRPr/>
            </a:pPr>
            <a:r>
              <a:rPr lang="en-US" sz="1500" b="1">
                <a:solidFill>
                  <a:srgbClr val="000000"/>
                </a:solidFill>
                <a:latin typeface="Arial" charset="0"/>
                <a:cs typeface="+mn-cs"/>
              </a:rPr>
              <a:t>Diabetes</a:t>
            </a:r>
          </a:p>
        </p:txBody>
      </p:sp>
      <p:sp>
        <p:nvSpPr>
          <p:cNvPr id="1048" name="Rectangle 25"/>
          <p:cNvSpPr>
            <a:spLocks noGrp="1" noChangeArrowheads="1"/>
          </p:cNvSpPr>
          <p:nvPr>
            <p:ph type="title"/>
          </p:nvPr>
        </p:nvSpPr>
        <p:spPr>
          <a:xfrm>
            <a:off x="0" y="-100013"/>
            <a:ext cx="9144000" cy="1066801"/>
          </a:xfrm>
        </p:spPr>
        <p:txBody>
          <a:bodyPr/>
          <a:lstStyle/>
          <a:p>
            <a:r>
              <a:rPr lang="en-US" sz="3400" b="1" smtClean="0">
                <a:solidFill>
                  <a:schemeClr val="tx1"/>
                </a:solidFill>
              </a:rPr>
              <a:t>Natural History of Type 1 Diabetes</a:t>
            </a:r>
          </a:p>
        </p:txBody>
      </p:sp>
      <p:cxnSp>
        <p:nvCxnSpPr>
          <p:cNvPr id="25" name="Conector reto 24"/>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nvGraphicFramePr>
        <p:xfrm>
          <a:off x="35252025" y="29791025"/>
          <a:ext cx="13249275" cy="6308344"/>
        </p:xfrm>
        <a:graphic>
          <a:graphicData uri="http://schemas.openxmlformats.org/drawingml/2006/table">
            <a:tbl>
              <a:tblPr/>
              <a:tblGrid>
                <a:gridCol w="5519738"/>
                <a:gridCol w="1820862"/>
                <a:gridCol w="2716213"/>
                <a:gridCol w="1033462"/>
                <a:gridCol w="1116013"/>
                <a:gridCol w="1042987"/>
              </a:tblGrid>
              <a:tr h="479425">
                <a:tc>
                  <a:txBody>
                    <a:bodyPr/>
                    <a:lstStyle/>
                    <a:p>
                      <a:pPr marL="0" marR="0" lvl="0" indent="0" algn="l" defTabSz="912813" rtl="0" eaLnBrk="1" fontAlgn="base" latinLnBrk="0" hangingPunct="1">
                        <a:lnSpc>
                          <a:spcPct val="115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Subgroup</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6E7FE"/>
                    </a:solid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N of studies (patients)</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6E7FE"/>
                    </a:solid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Change (95% CI)</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6E7FE"/>
                    </a:solid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1" i="1" u="none" strike="noStrike" cap="none" normalizeH="0" baseline="0" smtClean="0">
                          <a:ln>
                            <a:noFill/>
                          </a:ln>
                          <a:solidFill>
                            <a:schemeClr val="tx1"/>
                          </a:solidFill>
                          <a:effectLst/>
                          <a:latin typeface="Arial" pitchFamily="34" charset="0"/>
                          <a:ea typeface="MS PGothic" pitchFamily="34" charset="-128"/>
                          <a:cs typeface="Times New Roman" pitchFamily="18" charset="0"/>
                        </a:rPr>
                        <a:t>p</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6E7FE"/>
                    </a:solid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1" i="1" u="none" strike="noStrike" cap="none" normalizeH="0" baseline="0" smtClean="0">
                          <a:ln>
                            <a:noFill/>
                          </a:ln>
                          <a:solidFill>
                            <a:schemeClr val="tx1"/>
                          </a:solidFill>
                          <a:effectLst/>
                          <a:latin typeface="Arial" pitchFamily="34" charset="0"/>
                          <a:ea typeface="MS PGothic" pitchFamily="34" charset="-128"/>
                          <a:cs typeface="Times New Roman" pitchFamily="18" charset="0"/>
                        </a:rPr>
                        <a:t>I²</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6E7FE"/>
                    </a:solid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1" i="1" u="none" strike="noStrike" cap="none" normalizeH="0" baseline="0" smtClean="0">
                          <a:ln>
                            <a:noFill/>
                          </a:ln>
                          <a:solidFill>
                            <a:schemeClr val="tx1"/>
                          </a:solidFill>
                          <a:effectLst/>
                          <a:latin typeface="Arial" pitchFamily="34" charset="0"/>
                          <a:ea typeface="MS PGothic" pitchFamily="34" charset="-128"/>
                          <a:cs typeface="Times New Roman" pitchFamily="18" charset="0"/>
                        </a:rPr>
                        <a:t>p</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6E7FE"/>
                    </a:solidFill>
                  </a:tcPr>
                </a:tc>
              </a:tr>
              <a:tr h="479425">
                <a:tc gridSpan="6">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Structured Exercise Training – Volume</a:t>
                      </a:r>
                      <a:endParaRPr kumimoji="0" lang="pt-BR" sz="24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r>
              <a:tr h="561975">
                <a:tc>
                  <a:txBody>
                    <a:bodyPr/>
                    <a:lstStyle/>
                    <a:p>
                      <a:pPr marL="0" marR="0" lvl="0" indent="0" algn="l" defTabSz="912813" rtl="0" eaLnBrk="1" fontAlgn="base" latinLnBrk="0" hangingPunct="1">
                        <a:lnSpc>
                          <a:spcPct val="115000"/>
                        </a:lnSpc>
                        <a:spcBef>
                          <a:spcPct val="0"/>
                        </a:spcBef>
                        <a:spcAft>
                          <a:spcPct val="0"/>
                        </a:spcAft>
                        <a:buClrTx/>
                        <a:buSzTx/>
                        <a:buFontTx/>
                        <a:buNone/>
                        <a:tabLst/>
                      </a:pPr>
                      <a:r>
                        <a:rPr kumimoji="0" lang="en-US" sz="2200" b="1" i="1" u="none" strike="noStrike" cap="none" normalizeH="0" baseline="0" smtClean="0">
                          <a:ln>
                            <a:noFill/>
                          </a:ln>
                          <a:solidFill>
                            <a:schemeClr val="tx1"/>
                          </a:solidFill>
                          <a:effectLst/>
                          <a:latin typeface="Arial" pitchFamily="34" charset="0"/>
                          <a:ea typeface="MS PGothic" pitchFamily="34" charset="-128"/>
                          <a:cs typeface="Times New Roman" pitchFamily="18" charset="0"/>
                        </a:rPr>
                        <a:t>AEROBIC</a:t>
                      </a:r>
                      <a:endParaRPr kumimoji="0" lang="pt-BR" sz="2200" b="0" i="1"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1975">
                <a:tc>
                  <a:txBody>
                    <a:bodyPr/>
                    <a:lstStyle/>
                    <a:p>
                      <a:pPr marL="0" marR="0" lvl="0" indent="0" algn="l"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Low weekly volume (≤ 150min/wk) </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10 (357)</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-2.31 (-3.97; -0.64)</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.007</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0%</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.438</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1975">
                <a:tc>
                  <a:txBody>
                    <a:bodyPr/>
                    <a:lstStyle/>
                    <a:p>
                      <a:pPr marL="0" marR="0" lvl="0" indent="0" algn="l"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High weekly volume (&gt; 150min/wk)</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11 (459)</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-7.05 (-9.58; -4.53)</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&lt;.001</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76.1%</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&lt;.001</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1975">
                <a:tc>
                  <a:txBody>
                    <a:bodyPr/>
                    <a:lstStyle/>
                    <a:p>
                      <a:pPr marL="0" marR="0" lvl="0" indent="0" algn="l" defTabSz="912813" rtl="0" eaLnBrk="1" fontAlgn="base" latinLnBrk="0" hangingPunct="1">
                        <a:lnSpc>
                          <a:spcPct val="115000"/>
                        </a:lnSpc>
                        <a:spcBef>
                          <a:spcPct val="0"/>
                        </a:spcBef>
                        <a:spcAft>
                          <a:spcPct val="0"/>
                        </a:spcAft>
                        <a:buClrTx/>
                        <a:buSzTx/>
                        <a:buFontTx/>
                        <a:buNone/>
                        <a:tabLst/>
                      </a:pPr>
                      <a:r>
                        <a:rPr kumimoji="0" lang="en-US" sz="2200" b="1" i="1" u="none" strike="noStrike" cap="none" normalizeH="0" baseline="0" smtClean="0">
                          <a:ln>
                            <a:noFill/>
                          </a:ln>
                          <a:solidFill>
                            <a:schemeClr val="tx1"/>
                          </a:solidFill>
                          <a:effectLst/>
                          <a:latin typeface="Arial" pitchFamily="34" charset="0"/>
                          <a:ea typeface="MS PGothic" pitchFamily="34" charset="-128"/>
                          <a:cs typeface="Times New Roman" pitchFamily="18" charset="0"/>
                        </a:rPr>
                        <a:t>RESISTANCE</a:t>
                      </a:r>
                      <a:endParaRPr kumimoji="0" lang="pt-BR" sz="2200" b="0" i="1"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1975">
                <a:tc>
                  <a:txBody>
                    <a:bodyPr/>
                    <a:lstStyle/>
                    <a:p>
                      <a:pPr marL="0" marR="0" lvl="0" indent="0" algn="l"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Low volume (≤ 60 sets/wk) </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4 (167)</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-6.92 (-11.70; -2.13)</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.005</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74.4%</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.008</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1975">
                <a:tc>
                  <a:txBody>
                    <a:bodyPr/>
                    <a:lstStyle/>
                    <a:p>
                      <a:pPr marL="0" marR="0" lvl="0" indent="0" algn="l"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High volume (&gt; 60 sets/wk)</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5 (215)</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-3.14 (-5.95; -0.34)</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.028</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34.9%</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.188</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1975">
                <a:tc>
                  <a:txBody>
                    <a:bodyPr/>
                    <a:lstStyle/>
                    <a:p>
                      <a:pPr marL="0" marR="0" lvl="0" indent="0" algn="l" defTabSz="912813" rtl="0" eaLnBrk="1" fontAlgn="base" latinLnBrk="0" hangingPunct="1">
                        <a:lnSpc>
                          <a:spcPct val="115000"/>
                        </a:lnSpc>
                        <a:spcBef>
                          <a:spcPct val="0"/>
                        </a:spcBef>
                        <a:spcAft>
                          <a:spcPct val="0"/>
                        </a:spcAft>
                        <a:buClrTx/>
                        <a:buSzTx/>
                        <a:buFontTx/>
                        <a:buNone/>
                        <a:tabLst/>
                      </a:pPr>
                      <a:r>
                        <a:rPr kumimoji="0" lang="en-US" sz="2200" b="1" i="1" u="none" strike="noStrike" cap="none" normalizeH="0" baseline="0" smtClean="0">
                          <a:ln>
                            <a:noFill/>
                          </a:ln>
                          <a:solidFill>
                            <a:schemeClr val="tx1"/>
                          </a:solidFill>
                          <a:effectLst/>
                          <a:latin typeface="Arial" pitchFamily="34" charset="0"/>
                          <a:ea typeface="MS PGothic" pitchFamily="34" charset="-128"/>
                          <a:cs typeface="Times New Roman" pitchFamily="18" charset="0"/>
                        </a:rPr>
                        <a:t>COMBINED</a:t>
                      </a:r>
                      <a:endParaRPr kumimoji="0" lang="pt-BR" sz="2200" b="0" i="1"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1975">
                <a:tc>
                  <a:txBody>
                    <a:bodyPr/>
                    <a:lstStyle/>
                    <a:p>
                      <a:pPr marL="0" marR="0" lvl="0" indent="0" algn="l"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Low volume (≤ 150min/wk or  ≤60sets/wk)</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3 (135)</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-0.22 (-5.38; 4.95)</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.934</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39,1%</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.194</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1975">
                <a:tc>
                  <a:txBody>
                    <a:bodyPr/>
                    <a:lstStyle/>
                    <a:p>
                      <a:pPr marL="0" marR="0" lvl="0" indent="0" algn="l"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High volume (&gt;150min/wk  &amp; &gt;60sets/wk)</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2 (143)</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-6.69 (-20.21; 6.83)</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.332</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98%</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&lt;.001</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82068" name="Picture 34" descr="http://www.mundoeducacaofisica.com/pesquisa/images/stories/jreviews/_pubmed-1333995102.jpg"/>
          <p:cNvPicPr>
            <a:picLocks noChangeAspect="1" noChangeArrowheads="1"/>
          </p:cNvPicPr>
          <p:nvPr/>
        </p:nvPicPr>
        <p:blipFill>
          <a:blip r:embed="rId2" cstate="print">
            <a:lum contrast="20000"/>
          </a:blip>
          <a:srcRect/>
          <a:stretch>
            <a:fillRect/>
          </a:stretch>
        </p:blipFill>
        <p:spPr bwMode="auto">
          <a:xfrm>
            <a:off x="26468388" y="24398288"/>
            <a:ext cx="2592387" cy="1057275"/>
          </a:xfrm>
          <a:prstGeom prst="rect">
            <a:avLst/>
          </a:prstGeom>
          <a:noFill/>
          <a:ln w="9525">
            <a:noFill/>
            <a:miter lim="800000"/>
            <a:headEnd/>
            <a:tailEnd/>
          </a:ln>
        </p:spPr>
      </p:pic>
      <p:pic>
        <p:nvPicPr>
          <p:cNvPr id="8" name="Picture 38" descr="http://library.uvm.edu/dana/help/featured_resources/Cochrane/cochrane_banner.jpg"/>
          <p:cNvPicPr>
            <a:picLocks noChangeAspect="1" noChangeArrowheads="1"/>
          </p:cNvPicPr>
          <p:nvPr/>
        </p:nvPicPr>
        <p:blipFill>
          <a:blip r:embed="rId3" cstate="print"/>
          <a:srcRect/>
          <a:stretch>
            <a:fillRect/>
          </a:stretch>
        </p:blipFill>
        <p:spPr bwMode="auto">
          <a:xfrm>
            <a:off x="29563640" y="24230954"/>
            <a:ext cx="3456384" cy="680016"/>
          </a:xfrm>
          <a:prstGeom prst="rect">
            <a:avLst/>
          </a:prstGeom>
          <a:ln>
            <a:noFill/>
          </a:ln>
          <a:effectLst>
            <a:softEdge rad="63500"/>
          </a:effectLst>
        </p:spPr>
      </p:pic>
      <p:pic>
        <p:nvPicPr>
          <p:cNvPr id="82070" name="Picture 40" descr="http://www.pucrs.br/biblioteca/boletins/imagens/embase.png"/>
          <p:cNvPicPr>
            <a:picLocks noChangeAspect="1" noChangeArrowheads="1"/>
          </p:cNvPicPr>
          <p:nvPr/>
        </p:nvPicPr>
        <p:blipFill>
          <a:blip r:embed="rId4" cstate="print"/>
          <a:srcRect/>
          <a:stretch>
            <a:fillRect/>
          </a:stretch>
        </p:blipFill>
        <p:spPr bwMode="auto">
          <a:xfrm>
            <a:off x="29564013" y="25239663"/>
            <a:ext cx="3405187" cy="863600"/>
          </a:xfrm>
          <a:prstGeom prst="rect">
            <a:avLst/>
          </a:prstGeom>
          <a:noFill/>
          <a:ln w="9525">
            <a:noFill/>
            <a:miter lim="800000"/>
            <a:headEnd/>
            <a:tailEnd/>
          </a:ln>
        </p:spPr>
      </p:pic>
      <p:pic>
        <p:nvPicPr>
          <p:cNvPr id="82071" name="Picture 42" descr="http://prsinfo.clinicaltrials.gov/images/fda-left.gif"/>
          <p:cNvPicPr>
            <a:picLocks noChangeAspect="1" noChangeArrowheads="1"/>
          </p:cNvPicPr>
          <p:nvPr/>
        </p:nvPicPr>
        <p:blipFill>
          <a:blip r:embed="rId5" cstate="print"/>
          <a:srcRect/>
          <a:stretch>
            <a:fillRect/>
          </a:stretch>
        </p:blipFill>
        <p:spPr bwMode="auto">
          <a:xfrm>
            <a:off x="29706888" y="26396950"/>
            <a:ext cx="3248025" cy="714375"/>
          </a:xfrm>
          <a:prstGeom prst="rect">
            <a:avLst/>
          </a:prstGeom>
          <a:noFill/>
          <a:ln w="9525">
            <a:noFill/>
            <a:miter lim="800000"/>
            <a:headEnd/>
            <a:tailEnd/>
          </a:ln>
        </p:spPr>
      </p:pic>
      <p:pic>
        <p:nvPicPr>
          <p:cNvPr id="82072" name="Picture 44" descr="http://cvirtual-ccs.bvsalud.org/article_image.php?image_type=article&amp;id=532"/>
          <p:cNvPicPr>
            <a:picLocks noChangeAspect="1" noChangeArrowheads="1"/>
          </p:cNvPicPr>
          <p:nvPr/>
        </p:nvPicPr>
        <p:blipFill>
          <a:blip r:embed="rId6" cstate="print"/>
          <a:srcRect/>
          <a:stretch>
            <a:fillRect/>
          </a:stretch>
        </p:blipFill>
        <p:spPr bwMode="auto">
          <a:xfrm>
            <a:off x="26395363" y="25814338"/>
            <a:ext cx="2736850" cy="1081087"/>
          </a:xfrm>
          <a:prstGeom prst="rect">
            <a:avLst/>
          </a:prstGeom>
          <a:noFill/>
          <a:ln w="9525">
            <a:noFill/>
            <a:miter lim="800000"/>
            <a:headEnd/>
            <a:tailEnd/>
          </a:ln>
        </p:spPr>
      </p:pic>
      <p:sp>
        <p:nvSpPr>
          <p:cNvPr id="12" name="Retângulo 11"/>
          <p:cNvSpPr/>
          <p:nvPr/>
        </p:nvSpPr>
        <p:spPr bwMode="auto">
          <a:xfrm>
            <a:off x="19770725" y="24158575"/>
            <a:ext cx="13393738" cy="3024188"/>
          </a:xfrm>
          <a:prstGeom prst="rect">
            <a:avLst/>
          </a:prstGeom>
          <a:noFill/>
          <a:ln w="6350" cap="flat" cmpd="sng" algn="ctr">
            <a:solidFill>
              <a:schemeClr val="bg1">
                <a:lumMod val="50000"/>
              </a:schemeClr>
            </a:solidFill>
            <a:prstDash val="solid"/>
            <a:round/>
            <a:headEnd type="none" w="med" len="med"/>
            <a:tailEnd type="none" w="med" len="med"/>
          </a:ln>
          <a:effectLst/>
        </p:spPr>
        <p:txBody>
          <a:bodyPr/>
          <a:lstStyle/>
          <a:p>
            <a:pPr defTabSz="3032125">
              <a:defRPr/>
            </a:pPr>
            <a:endParaRPr lang="pt-BR">
              <a:ea typeface="ＭＳ Ｐゴシック" pitchFamily="34" charset="-128"/>
            </a:endParaRPr>
          </a:p>
        </p:txBody>
      </p:sp>
      <p:sp>
        <p:nvSpPr>
          <p:cNvPr id="82074" name="CaixaDeTexto 125"/>
          <p:cNvSpPr txBox="1">
            <a:spLocks noChangeArrowheads="1"/>
          </p:cNvSpPr>
          <p:nvPr/>
        </p:nvSpPr>
        <p:spPr bwMode="auto">
          <a:xfrm>
            <a:off x="19842163" y="24231600"/>
            <a:ext cx="13304837" cy="3384550"/>
          </a:xfrm>
          <a:prstGeom prst="rect">
            <a:avLst/>
          </a:prstGeom>
          <a:noFill/>
          <a:ln w="9525">
            <a:noFill/>
            <a:miter lim="800000"/>
            <a:headEnd/>
            <a:tailEnd/>
          </a:ln>
        </p:spPr>
        <p:txBody>
          <a:bodyPr>
            <a:spAutoFit/>
          </a:bodyPr>
          <a:lstStyle/>
          <a:p>
            <a:pPr algn="just"/>
            <a:r>
              <a:rPr lang="en-US" sz="2600" b="1" i="1" u="sng">
                <a:solidFill>
                  <a:srgbClr val="FF0000"/>
                </a:solidFill>
              </a:rPr>
              <a:t>Search Strategy Summary</a:t>
            </a:r>
          </a:p>
          <a:p>
            <a:pPr algn="just"/>
            <a:endParaRPr lang="en-US" b="1"/>
          </a:p>
          <a:p>
            <a:pPr algn="just"/>
            <a:r>
              <a:rPr lang="en-US" sz="3400" b="1">
                <a:solidFill>
                  <a:srgbClr val="004F9E"/>
                </a:solidFill>
              </a:rPr>
              <a:t>5</a:t>
            </a:r>
            <a:r>
              <a:rPr lang="en-US" sz="3400" b="1"/>
              <a:t> </a:t>
            </a:r>
            <a:r>
              <a:rPr lang="en-US" sz="2600"/>
              <a:t>databases searched</a:t>
            </a:r>
          </a:p>
          <a:p>
            <a:pPr algn="just"/>
            <a:r>
              <a:rPr lang="en-US" sz="3400" b="1">
                <a:solidFill>
                  <a:srgbClr val="004F9E"/>
                </a:solidFill>
              </a:rPr>
              <a:t>4454</a:t>
            </a:r>
            <a:r>
              <a:rPr lang="en-US" sz="3400" b="1"/>
              <a:t> </a:t>
            </a:r>
            <a:r>
              <a:rPr lang="en-US" sz="2600"/>
              <a:t>articles retrieved</a:t>
            </a:r>
          </a:p>
          <a:p>
            <a:pPr algn="just"/>
            <a:r>
              <a:rPr lang="en-US" sz="3400" b="1">
                <a:solidFill>
                  <a:srgbClr val="004F9E"/>
                </a:solidFill>
              </a:rPr>
              <a:t>250</a:t>
            </a:r>
            <a:r>
              <a:rPr lang="en-US" sz="3400" b="1"/>
              <a:t> </a:t>
            </a:r>
            <a:r>
              <a:rPr lang="en-US" sz="2600"/>
              <a:t>full-texts assessed for eligibility</a:t>
            </a:r>
          </a:p>
          <a:p>
            <a:pPr algn="just"/>
            <a:r>
              <a:rPr lang="en-US" sz="3400" b="1">
                <a:solidFill>
                  <a:srgbClr val="004F9E"/>
                </a:solidFill>
              </a:rPr>
              <a:t>51</a:t>
            </a:r>
            <a:r>
              <a:rPr lang="en-US" sz="3400"/>
              <a:t> </a:t>
            </a:r>
            <a:r>
              <a:rPr lang="en-US" sz="2800"/>
              <a:t>studies included in the review</a:t>
            </a:r>
          </a:p>
          <a:p>
            <a:endParaRPr lang="pt-BR" sz="3400"/>
          </a:p>
        </p:txBody>
      </p:sp>
      <p:cxnSp>
        <p:nvCxnSpPr>
          <p:cNvPr id="15" name="Conector reto 14"/>
          <p:cNvCxnSpPr/>
          <p:nvPr/>
        </p:nvCxnSpPr>
        <p:spPr>
          <a:xfrm>
            <a:off x="250825" y="1268413"/>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2077" name="CaixaDeTexto 19"/>
          <p:cNvSpPr txBox="1">
            <a:spLocks noChangeArrowheads="1"/>
          </p:cNvSpPr>
          <p:nvPr/>
        </p:nvSpPr>
        <p:spPr bwMode="auto">
          <a:xfrm>
            <a:off x="2844800" y="6521450"/>
            <a:ext cx="6048375" cy="276225"/>
          </a:xfrm>
          <a:prstGeom prst="rect">
            <a:avLst/>
          </a:prstGeom>
          <a:noFill/>
          <a:ln w="9525">
            <a:noFill/>
            <a:miter lim="800000"/>
            <a:headEnd/>
            <a:tailEnd/>
          </a:ln>
        </p:spPr>
        <p:txBody>
          <a:bodyPr>
            <a:spAutoFit/>
          </a:bodyPr>
          <a:lstStyle/>
          <a:p>
            <a:pPr algn="r"/>
            <a:r>
              <a:rPr lang="pt-BR" sz="1200" b="1" dirty="0">
                <a:solidFill>
                  <a:srgbClr val="000000"/>
                </a:solidFill>
              </a:rPr>
              <a:t>Figueira </a:t>
            </a:r>
            <a:r>
              <a:rPr lang="pt-BR" sz="1200" b="1" dirty="0" err="1">
                <a:solidFill>
                  <a:srgbClr val="000000"/>
                </a:solidFill>
              </a:rPr>
              <a:t>et</a:t>
            </a:r>
            <a:r>
              <a:rPr lang="pt-BR" sz="1200" b="1" dirty="0">
                <a:solidFill>
                  <a:srgbClr val="000000"/>
                </a:solidFill>
              </a:rPr>
              <a:t> al. </a:t>
            </a:r>
            <a:r>
              <a:rPr lang="pt-BR" sz="1200" b="1" dirty="0" err="1">
                <a:solidFill>
                  <a:srgbClr val="000000"/>
                </a:solidFill>
              </a:rPr>
              <a:t>Sports</a:t>
            </a:r>
            <a:r>
              <a:rPr lang="pt-BR" sz="1200" b="1" dirty="0">
                <a:solidFill>
                  <a:srgbClr val="000000"/>
                </a:solidFill>
              </a:rPr>
              <a:t> </a:t>
            </a:r>
            <a:r>
              <a:rPr lang="pt-BR" sz="1200" b="1" dirty="0" err="1">
                <a:solidFill>
                  <a:srgbClr val="000000"/>
                </a:solidFill>
              </a:rPr>
              <a:t>Med</a:t>
            </a:r>
            <a:r>
              <a:rPr lang="pt-BR" sz="1200" b="1" dirty="0">
                <a:solidFill>
                  <a:srgbClr val="000000"/>
                </a:solidFill>
              </a:rPr>
              <a:t> 2014; </a:t>
            </a:r>
            <a:r>
              <a:rPr lang="pt-BR" sz="1200" b="1" i="1" dirty="0" err="1">
                <a:solidFill>
                  <a:schemeClr val="tx1">
                    <a:lumMod val="65000"/>
                    <a:lumOff val="35000"/>
                  </a:schemeClr>
                </a:solidFill>
              </a:rPr>
              <a:t>Ahead</a:t>
            </a:r>
            <a:r>
              <a:rPr lang="pt-BR" sz="1200" b="1" i="1" dirty="0">
                <a:solidFill>
                  <a:schemeClr val="tx1">
                    <a:lumMod val="65000"/>
                    <a:lumOff val="35000"/>
                  </a:schemeClr>
                </a:solidFill>
              </a:rPr>
              <a:t> </a:t>
            </a:r>
            <a:r>
              <a:rPr lang="pt-BR" sz="1200" b="1" i="1" dirty="0" err="1">
                <a:solidFill>
                  <a:schemeClr val="tx1">
                    <a:lumMod val="65000"/>
                    <a:lumOff val="35000"/>
                  </a:schemeClr>
                </a:solidFill>
              </a:rPr>
              <a:t>of</a:t>
            </a:r>
            <a:r>
              <a:rPr lang="pt-BR" sz="1200" b="1" i="1" dirty="0">
                <a:solidFill>
                  <a:schemeClr val="tx1">
                    <a:lumMod val="65000"/>
                    <a:lumOff val="35000"/>
                  </a:schemeClr>
                </a:solidFill>
              </a:rPr>
              <a:t> </a:t>
            </a:r>
            <a:r>
              <a:rPr lang="pt-BR" sz="1200" b="1" i="1" dirty="0" err="1">
                <a:solidFill>
                  <a:schemeClr val="tx1">
                    <a:lumMod val="65000"/>
                    <a:lumOff val="35000"/>
                  </a:schemeClr>
                </a:solidFill>
              </a:rPr>
              <a:t>print</a:t>
            </a:r>
            <a:r>
              <a:rPr lang="pt-BR" sz="1200" b="1" i="1" dirty="0">
                <a:solidFill>
                  <a:schemeClr val="tx1">
                    <a:lumMod val="65000"/>
                    <a:lumOff val="35000"/>
                  </a:schemeClr>
                </a:solidFill>
              </a:rPr>
              <a:t>.</a:t>
            </a:r>
            <a:endParaRPr lang="pt-BR" sz="1200" b="1" dirty="0">
              <a:solidFill>
                <a:schemeClr val="tx1">
                  <a:lumMod val="65000"/>
                  <a:lumOff val="35000"/>
                </a:schemeClr>
              </a:solidFill>
            </a:endParaRPr>
          </a:p>
        </p:txBody>
      </p:sp>
      <p:sp>
        <p:nvSpPr>
          <p:cNvPr id="14" name="CaixaDeTexto 4"/>
          <p:cNvSpPr txBox="1">
            <a:spLocks noChangeArrowheads="1"/>
          </p:cNvSpPr>
          <p:nvPr/>
        </p:nvSpPr>
        <p:spPr bwMode="auto">
          <a:xfrm>
            <a:off x="215900" y="201414"/>
            <a:ext cx="8532813" cy="923330"/>
          </a:xfrm>
          <a:prstGeom prst="rect">
            <a:avLst/>
          </a:prstGeom>
          <a:noFill/>
          <a:ln w="9525">
            <a:noFill/>
            <a:miter lim="800000"/>
            <a:headEnd/>
            <a:tailEnd/>
          </a:ln>
        </p:spPr>
        <p:txBody>
          <a:bodyPr>
            <a:spAutoFit/>
          </a:bodyPr>
          <a:lstStyle/>
          <a:p>
            <a:pPr algn="ctr"/>
            <a:r>
              <a:rPr lang="pt-BR" sz="2200" b="1" dirty="0" err="1" smtClean="0"/>
              <a:t>Types</a:t>
            </a:r>
            <a:r>
              <a:rPr lang="pt-BR" sz="2200" b="1" dirty="0" smtClean="0"/>
              <a:t> </a:t>
            </a:r>
            <a:r>
              <a:rPr lang="pt-BR" sz="2200" b="1" dirty="0" err="1" smtClean="0"/>
              <a:t>of</a:t>
            </a:r>
            <a:r>
              <a:rPr lang="pt-BR" sz="2200" b="1" dirty="0" smtClean="0"/>
              <a:t> </a:t>
            </a:r>
            <a:r>
              <a:rPr lang="pt-BR" sz="2200" b="1" dirty="0" err="1" smtClean="0"/>
              <a:t>Structured</a:t>
            </a:r>
            <a:r>
              <a:rPr lang="pt-BR" sz="2200" b="1" dirty="0" smtClean="0"/>
              <a:t> </a:t>
            </a:r>
            <a:r>
              <a:rPr lang="pt-BR" sz="2200" b="1" dirty="0" err="1" smtClean="0"/>
              <a:t>Exercise</a:t>
            </a:r>
            <a:r>
              <a:rPr lang="pt-BR" sz="2200" b="1" dirty="0" smtClean="0"/>
              <a:t> Training </a:t>
            </a:r>
            <a:r>
              <a:rPr lang="pt-BR" sz="2200" b="1" dirty="0" err="1" smtClean="0"/>
              <a:t>and</a:t>
            </a:r>
            <a:r>
              <a:rPr lang="pt-BR" sz="2200" b="1" dirty="0" smtClean="0"/>
              <a:t> </a:t>
            </a:r>
            <a:r>
              <a:rPr lang="pt-BR" sz="2200" b="1" dirty="0" err="1" smtClean="0"/>
              <a:t>Blood</a:t>
            </a:r>
            <a:r>
              <a:rPr lang="pt-BR" sz="2200" b="1" dirty="0" smtClean="0"/>
              <a:t> </a:t>
            </a:r>
            <a:r>
              <a:rPr lang="pt-BR" sz="2200" b="1" dirty="0" err="1" smtClean="0"/>
              <a:t>Pressure</a:t>
            </a:r>
            <a:endParaRPr lang="pt-BR" sz="2200" b="1" dirty="0"/>
          </a:p>
          <a:p>
            <a:pPr algn="ctr"/>
            <a:endParaRPr lang="pt-BR" sz="1000" dirty="0"/>
          </a:p>
          <a:p>
            <a:pPr algn="ctr"/>
            <a:r>
              <a:rPr lang="pt-BR" sz="2200" i="1" dirty="0" err="1" smtClean="0"/>
              <a:t>Influences</a:t>
            </a:r>
            <a:r>
              <a:rPr lang="pt-BR" sz="2200" i="1" dirty="0" smtClean="0"/>
              <a:t> </a:t>
            </a:r>
            <a:r>
              <a:rPr lang="pt-BR" sz="2200" i="1" dirty="0" err="1" smtClean="0"/>
              <a:t>of</a:t>
            </a:r>
            <a:r>
              <a:rPr lang="pt-BR" sz="2200" i="1" dirty="0" smtClean="0"/>
              <a:t> </a:t>
            </a:r>
            <a:r>
              <a:rPr lang="pt-BR" sz="2200" i="1" dirty="0" err="1" smtClean="0"/>
              <a:t>Exercise</a:t>
            </a:r>
            <a:r>
              <a:rPr lang="pt-BR" sz="2200" i="1" dirty="0" smtClean="0"/>
              <a:t> </a:t>
            </a:r>
            <a:r>
              <a:rPr lang="pt-BR" sz="2200" i="1" dirty="0" err="1" smtClean="0"/>
              <a:t>Intensity</a:t>
            </a:r>
            <a:endParaRPr lang="pt-BR" sz="2200" b="1" i="1" dirty="0"/>
          </a:p>
        </p:txBody>
      </p:sp>
      <p:pic>
        <p:nvPicPr>
          <p:cNvPr id="155649" name="Picture 1"/>
          <p:cNvPicPr>
            <a:picLocks noChangeAspect="1" noChangeArrowheads="1"/>
          </p:cNvPicPr>
          <p:nvPr/>
        </p:nvPicPr>
        <p:blipFill>
          <a:blip r:embed="rId7" cstate="print">
            <a:lum contrast="10000"/>
          </a:blip>
          <a:srcRect/>
          <a:stretch>
            <a:fillRect/>
          </a:stretch>
        </p:blipFill>
        <p:spPr bwMode="auto">
          <a:xfrm>
            <a:off x="755576" y="2405435"/>
            <a:ext cx="7543830" cy="3687861"/>
          </a:xfrm>
          <a:prstGeom prst="rect">
            <a:avLst/>
          </a:prstGeom>
          <a:noFill/>
          <a:ln w="9525">
            <a:noFill/>
            <a:miter lim="800000"/>
            <a:headEnd/>
            <a:tailEnd/>
          </a:ln>
        </p:spPr>
      </p:pic>
      <p:sp>
        <p:nvSpPr>
          <p:cNvPr id="16" name="CaixaDeTexto 4"/>
          <p:cNvSpPr txBox="1">
            <a:spLocks noChangeArrowheads="1"/>
          </p:cNvSpPr>
          <p:nvPr/>
        </p:nvSpPr>
        <p:spPr bwMode="auto">
          <a:xfrm>
            <a:off x="1799827" y="1700808"/>
            <a:ext cx="6516589" cy="430887"/>
          </a:xfrm>
          <a:prstGeom prst="rect">
            <a:avLst/>
          </a:prstGeom>
          <a:noFill/>
          <a:ln w="9525">
            <a:noFill/>
            <a:miter lim="800000"/>
            <a:headEnd/>
            <a:tailEnd/>
          </a:ln>
        </p:spPr>
        <p:txBody>
          <a:bodyPr wrap="square">
            <a:spAutoFit/>
          </a:bodyPr>
          <a:lstStyle/>
          <a:p>
            <a:r>
              <a:rPr lang="pt-BR" sz="2200" dirty="0" err="1" smtClean="0">
                <a:solidFill>
                  <a:schemeClr val="tx1">
                    <a:lumMod val="65000"/>
                    <a:lumOff val="35000"/>
                  </a:schemeClr>
                </a:solidFill>
              </a:rPr>
              <a:t>Aerobic</a:t>
            </a:r>
            <a:r>
              <a:rPr lang="pt-BR" sz="2200" dirty="0" smtClean="0">
                <a:solidFill>
                  <a:schemeClr val="tx1">
                    <a:lumMod val="65000"/>
                    <a:lumOff val="35000"/>
                  </a:schemeClr>
                </a:solidFill>
              </a:rPr>
              <a:t>                </a:t>
            </a:r>
            <a:r>
              <a:rPr lang="pt-BR" sz="2200" dirty="0" err="1" smtClean="0">
                <a:solidFill>
                  <a:schemeClr val="tx1">
                    <a:lumMod val="65000"/>
                    <a:lumOff val="35000"/>
                  </a:schemeClr>
                </a:solidFill>
              </a:rPr>
              <a:t>Resistance</a:t>
            </a:r>
            <a:r>
              <a:rPr lang="pt-BR" sz="2200" dirty="0" smtClean="0">
                <a:solidFill>
                  <a:schemeClr val="tx1">
                    <a:lumMod val="65000"/>
                    <a:lumOff val="35000"/>
                  </a:schemeClr>
                </a:solidFill>
              </a:rPr>
              <a:t>              </a:t>
            </a:r>
            <a:r>
              <a:rPr lang="pt-BR" sz="2200" dirty="0" err="1" smtClean="0">
                <a:solidFill>
                  <a:schemeClr val="tx1">
                    <a:lumMod val="65000"/>
                    <a:lumOff val="35000"/>
                  </a:schemeClr>
                </a:solidFill>
              </a:rPr>
              <a:t>Combined</a:t>
            </a:r>
            <a:endParaRPr lang="pt-BR" sz="2200" i="1" dirty="0">
              <a:solidFill>
                <a:schemeClr val="tx1">
                  <a:lumMod val="65000"/>
                  <a:lumOff val="35000"/>
                </a:schemeClr>
              </a:solidFill>
            </a:endParaRPr>
          </a:p>
        </p:txBody>
      </p:sp>
      <p:sp>
        <p:nvSpPr>
          <p:cNvPr id="17" name="CaixaDeTexto 4"/>
          <p:cNvSpPr txBox="1">
            <a:spLocks noChangeArrowheads="1"/>
          </p:cNvSpPr>
          <p:nvPr/>
        </p:nvSpPr>
        <p:spPr bwMode="auto">
          <a:xfrm>
            <a:off x="1655811" y="2529771"/>
            <a:ext cx="827957" cy="323165"/>
          </a:xfrm>
          <a:prstGeom prst="rect">
            <a:avLst/>
          </a:prstGeom>
          <a:noFill/>
          <a:ln w="9525">
            <a:noFill/>
            <a:miter lim="800000"/>
            <a:headEnd/>
            <a:tailEnd/>
          </a:ln>
        </p:spPr>
        <p:txBody>
          <a:bodyPr wrap="square">
            <a:spAutoFit/>
          </a:bodyPr>
          <a:lstStyle/>
          <a:p>
            <a:r>
              <a:rPr lang="pt-BR" sz="1500" b="1" dirty="0" smtClean="0">
                <a:solidFill>
                  <a:schemeClr val="bg1"/>
                </a:solidFill>
              </a:rPr>
              <a:t>≤ 70%</a:t>
            </a:r>
            <a:endParaRPr lang="pt-BR" sz="1500" b="1" i="1" dirty="0">
              <a:solidFill>
                <a:schemeClr val="bg1"/>
              </a:solidFill>
            </a:endParaRPr>
          </a:p>
        </p:txBody>
      </p:sp>
      <p:sp>
        <p:nvSpPr>
          <p:cNvPr id="18" name="CaixaDeTexto 4"/>
          <p:cNvSpPr txBox="1">
            <a:spLocks noChangeArrowheads="1"/>
          </p:cNvSpPr>
          <p:nvPr/>
        </p:nvSpPr>
        <p:spPr bwMode="auto">
          <a:xfrm>
            <a:off x="2339752" y="2529771"/>
            <a:ext cx="827957" cy="323165"/>
          </a:xfrm>
          <a:prstGeom prst="rect">
            <a:avLst/>
          </a:prstGeom>
          <a:noFill/>
          <a:ln w="9525">
            <a:noFill/>
            <a:miter lim="800000"/>
            <a:headEnd/>
            <a:tailEnd/>
          </a:ln>
        </p:spPr>
        <p:txBody>
          <a:bodyPr wrap="square">
            <a:spAutoFit/>
          </a:bodyPr>
          <a:lstStyle/>
          <a:p>
            <a:r>
              <a:rPr lang="pt-BR" sz="1500" b="1" dirty="0" smtClean="0">
                <a:solidFill>
                  <a:schemeClr val="bg1"/>
                </a:solidFill>
              </a:rPr>
              <a:t>&gt; 70%</a:t>
            </a:r>
            <a:endParaRPr lang="pt-BR" sz="1500" b="1" i="1" dirty="0">
              <a:solidFill>
                <a:schemeClr val="bg1"/>
              </a:solidFill>
            </a:endParaRPr>
          </a:p>
        </p:txBody>
      </p:sp>
      <p:sp>
        <p:nvSpPr>
          <p:cNvPr id="19" name="CaixaDeTexto 4"/>
          <p:cNvSpPr txBox="1">
            <a:spLocks noChangeArrowheads="1"/>
          </p:cNvSpPr>
          <p:nvPr/>
        </p:nvSpPr>
        <p:spPr bwMode="auto">
          <a:xfrm>
            <a:off x="3995936" y="2564904"/>
            <a:ext cx="827957" cy="323165"/>
          </a:xfrm>
          <a:prstGeom prst="rect">
            <a:avLst/>
          </a:prstGeom>
          <a:noFill/>
          <a:ln w="9525">
            <a:noFill/>
            <a:miter lim="800000"/>
            <a:headEnd/>
            <a:tailEnd/>
          </a:ln>
        </p:spPr>
        <p:txBody>
          <a:bodyPr wrap="square">
            <a:spAutoFit/>
          </a:bodyPr>
          <a:lstStyle/>
          <a:p>
            <a:r>
              <a:rPr lang="pt-BR" sz="1500" b="1" dirty="0" smtClean="0">
                <a:solidFill>
                  <a:schemeClr val="bg1"/>
                </a:solidFill>
              </a:rPr>
              <a:t>≤ 70%</a:t>
            </a:r>
            <a:endParaRPr lang="pt-BR" sz="1500" b="1" i="1" dirty="0">
              <a:solidFill>
                <a:schemeClr val="bg1"/>
              </a:solidFill>
            </a:endParaRPr>
          </a:p>
        </p:txBody>
      </p:sp>
      <p:sp>
        <p:nvSpPr>
          <p:cNvPr id="20" name="CaixaDeTexto 4"/>
          <p:cNvSpPr txBox="1">
            <a:spLocks noChangeArrowheads="1"/>
          </p:cNvSpPr>
          <p:nvPr/>
        </p:nvSpPr>
        <p:spPr bwMode="auto">
          <a:xfrm>
            <a:off x="4679877" y="2564904"/>
            <a:ext cx="827957" cy="323165"/>
          </a:xfrm>
          <a:prstGeom prst="rect">
            <a:avLst/>
          </a:prstGeom>
          <a:noFill/>
          <a:ln w="9525">
            <a:noFill/>
            <a:miter lim="800000"/>
            <a:headEnd/>
            <a:tailEnd/>
          </a:ln>
        </p:spPr>
        <p:txBody>
          <a:bodyPr wrap="square">
            <a:spAutoFit/>
          </a:bodyPr>
          <a:lstStyle/>
          <a:p>
            <a:r>
              <a:rPr lang="pt-BR" sz="1500" b="1" dirty="0" smtClean="0">
                <a:solidFill>
                  <a:schemeClr val="bg1"/>
                </a:solidFill>
              </a:rPr>
              <a:t>&gt; 70%</a:t>
            </a:r>
            <a:endParaRPr lang="pt-BR" sz="1500" b="1" i="1" dirty="0">
              <a:solidFill>
                <a:schemeClr val="bg1"/>
              </a:solidFill>
            </a:endParaRPr>
          </a:p>
        </p:txBody>
      </p:sp>
      <p:sp>
        <p:nvSpPr>
          <p:cNvPr id="21" name="CaixaDeTexto 4"/>
          <p:cNvSpPr txBox="1">
            <a:spLocks noChangeArrowheads="1"/>
          </p:cNvSpPr>
          <p:nvPr/>
        </p:nvSpPr>
        <p:spPr bwMode="auto">
          <a:xfrm>
            <a:off x="6372200" y="2564904"/>
            <a:ext cx="827957" cy="323165"/>
          </a:xfrm>
          <a:prstGeom prst="rect">
            <a:avLst/>
          </a:prstGeom>
          <a:noFill/>
          <a:ln w="9525">
            <a:noFill/>
            <a:miter lim="800000"/>
            <a:headEnd/>
            <a:tailEnd/>
          </a:ln>
        </p:spPr>
        <p:txBody>
          <a:bodyPr wrap="square">
            <a:spAutoFit/>
          </a:bodyPr>
          <a:lstStyle/>
          <a:p>
            <a:r>
              <a:rPr lang="pt-BR" sz="1500" b="1" dirty="0" smtClean="0">
                <a:solidFill>
                  <a:schemeClr val="bg1"/>
                </a:solidFill>
              </a:rPr>
              <a:t>≤ 70%</a:t>
            </a:r>
            <a:endParaRPr lang="pt-BR" sz="1500" b="1" i="1" dirty="0">
              <a:solidFill>
                <a:schemeClr val="bg1"/>
              </a:solidFill>
            </a:endParaRPr>
          </a:p>
        </p:txBody>
      </p:sp>
      <p:sp>
        <p:nvSpPr>
          <p:cNvPr id="22" name="CaixaDeTexto 4"/>
          <p:cNvSpPr txBox="1">
            <a:spLocks noChangeArrowheads="1"/>
          </p:cNvSpPr>
          <p:nvPr/>
        </p:nvSpPr>
        <p:spPr bwMode="auto">
          <a:xfrm>
            <a:off x="7056141" y="2564904"/>
            <a:ext cx="827957" cy="323165"/>
          </a:xfrm>
          <a:prstGeom prst="rect">
            <a:avLst/>
          </a:prstGeom>
          <a:noFill/>
          <a:ln w="9525">
            <a:noFill/>
            <a:miter lim="800000"/>
            <a:headEnd/>
            <a:tailEnd/>
          </a:ln>
        </p:spPr>
        <p:txBody>
          <a:bodyPr wrap="square">
            <a:spAutoFit/>
          </a:bodyPr>
          <a:lstStyle/>
          <a:p>
            <a:r>
              <a:rPr lang="pt-BR" sz="1500" b="1" dirty="0" smtClean="0">
                <a:solidFill>
                  <a:schemeClr val="bg1"/>
                </a:solidFill>
              </a:rPr>
              <a:t>&gt; 70%</a:t>
            </a:r>
            <a:endParaRPr lang="pt-BR" sz="1500" b="1" i="1" dirty="0">
              <a:solidFill>
                <a:schemeClr val="bg1"/>
              </a:solidFill>
            </a:endParaRPr>
          </a:p>
        </p:txBody>
      </p:sp>
      <p:sp>
        <p:nvSpPr>
          <p:cNvPr id="24" name="CaixaDeTexto 4"/>
          <p:cNvSpPr txBox="1">
            <a:spLocks noChangeArrowheads="1"/>
          </p:cNvSpPr>
          <p:nvPr/>
        </p:nvSpPr>
        <p:spPr bwMode="auto">
          <a:xfrm>
            <a:off x="3995936" y="2204864"/>
            <a:ext cx="1440159" cy="323165"/>
          </a:xfrm>
          <a:prstGeom prst="rect">
            <a:avLst/>
          </a:prstGeom>
          <a:noFill/>
          <a:ln w="9525">
            <a:noFill/>
            <a:miter lim="800000"/>
            <a:headEnd/>
            <a:tailEnd/>
          </a:ln>
        </p:spPr>
        <p:txBody>
          <a:bodyPr wrap="square">
            <a:spAutoFit/>
          </a:bodyPr>
          <a:lstStyle/>
          <a:p>
            <a:r>
              <a:rPr lang="pt-BR" sz="1500" b="1" dirty="0" smtClean="0">
                <a:solidFill>
                  <a:schemeClr val="tx1">
                    <a:lumMod val="95000"/>
                    <a:lumOff val="5000"/>
                  </a:schemeClr>
                </a:solidFill>
              </a:rPr>
              <a:t>LOW      HIGH</a:t>
            </a:r>
            <a:endParaRPr lang="pt-BR" sz="1500" b="1" i="1" dirty="0">
              <a:solidFill>
                <a:schemeClr val="tx1">
                  <a:lumMod val="95000"/>
                  <a:lumOff val="5000"/>
                </a:schemeClr>
              </a:solidFill>
            </a:endParaRPr>
          </a:p>
        </p:txBody>
      </p:sp>
      <p:sp>
        <p:nvSpPr>
          <p:cNvPr id="25" name="CaixaDeTexto 4"/>
          <p:cNvSpPr txBox="1">
            <a:spLocks noChangeArrowheads="1"/>
          </p:cNvSpPr>
          <p:nvPr/>
        </p:nvSpPr>
        <p:spPr bwMode="auto">
          <a:xfrm>
            <a:off x="6372200" y="2204864"/>
            <a:ext cx="1440159" cy="323165"/>
          </a:xfrm>
          <a:prstGeom prst="rect">
            <a:avLst/>
          </a:prstGeom>
          <a:noFill/>
          <a:ln w="9525">
            <a:noFill/>
            <a:miter lim="800000"/>
            <a:headEnd/>
            <a:tailEnd/>
          </a:ln>
        </p:spPr>
        <p:txBody>
          <a:bodyPr wrap="square">
            <a:spAutoFit/>
          </a:bodyPr>
          <a:lstStyle/>
          <a:p>
            <a:r>
              <a:rPr lang="pt-BR" sz="1500" b="1" dirty="0" smtClean="0">
                <a:solidFill>
                  <a:schemeClr val="tx1">
                    <a:lumMod val="95000"/>
                    <a:lumOff val="5000"/>
                  </a:schemeClr>
                </a:solidFill>
              </a:rPr>
              <a:t>LOW      HIGH</a:t>
            </a:r>
            <a:endParaRPr lang="pt-BR" sz="1500" b="1" i="1" dirty="0">
              <a:solidFill>
                <a:schemeClr val="tx1">
                  <a:lumMod val="95000"/>
                  <a:lumOff val="5000"/>
                </a:schemeClr>
              </a:solidFill>
            </a:endParaRPr>
          </a:p>
        </p:txBody>
      </p:sp>
      <p:sp>
        <p:nvSpPr>
          <p:cNvPr id="26" name="CaixaDeTexto 4"/>
          <p:cNvSpPr txBox="1">
            <a:spLocks noChangeArrowheads="1"/>
          </p:cNvSpPr>
          <p:nvPr/>
        </p:nvSpPr>
        <p:spPr bwMode="auto">
          <a:xfrm>
            <a:off x="1691680" y="2204864"/>
            <a:ext cx="1440159" cy="323165"/>
          </a:xfrm>
          <a:prstGeom prst="rect">
            <a:avLst/>
          </a:prstGeom>
          <a:noFill/>
          <a:ln w="9525">
            <a:noFill/>
            <a:miter lim="800000"/>
            <a:headEnd/>
            <a:tailEnd/>
          </a:ln>
        </p:spPr>
        <p:txBody>
          <a:bodyPr wrap="square">
            <a:spAutoFit/>
          </a:bodyPr>
          <a:lstStyle/>
          <a:p>
            <a:r>
              <a:rPr lang="pt-BR" sz="1500" b="1" dirty="0" smtClean="0">
                <a:solidFill>
                  <a:schemeClr val="tx1">
                    <a:lumMod val="95000"/>
                    <a:lumOff val="5000"/>
                  </a:schemeClr>
                </a:solidFill>
              </a:rPr>
              <a:t>LOW      HIGH</a:t>
            </a:r>
            <a:endParaRPr lang="pt-BR" sz="1500" b="1" i="1" dirty="0">
              <a:solidFill>
                <a:schemeClr val="tx1">
                  <a:lumMod val="95000"/>
                  <a:lumOff val="5000"/>
                </a:schemeClr>
              </a:solidFill>
            </a:endParaRPr>
          </a:p>
        </p:txBody>
      </p:sp>
      <p:sp>
        <p:nvSpPr>
          <p:cNvPr id="27" name="CaixaDeTexto 4"/>
          <p:cNvSpPr txBox="1">
            <a:spLocks noChangeArrowheads="1"/>
          </p:cNvSpPr>
          <p:nvPr/>
        </p:nvSpPr>
        <p:spPr bwMode="auto">
          <a:xfrm rot="16200000">
            <a:off x="-1249906" y="4087815"/>
            <a:ext cx="3528394" cy="338554"/>
          </a:xfrm>
          <a:prstGeom prst="rect">
            <a:avLst/>
          </a:prstGeom>
          <a:noFill/>
          <a:ln w="9525">
            <a:noFill/>
            <a:miter lim="800000"/>
            <a:headEnd/>
            <a:tailEnd/>
          </a:ln>
        </p:spPr>
        <p:txBody>
          <a:bodyPr wrap="square">
            <a:spAutoFit/>
          </a:bodyPr>
          <a:lstStyle/>
          <a:p>
            <a:pPr algn="ctr"/>
            <a:r>
              <a:rPr lang="pt-BR" sz="1600" b="1" dirty="0" err="1" smtClean="0">
                <a:solidFill>
                  <a:schemeClr val="tx1">
                    <a:lumMod val="85000"/>
                    <a:lumOff val="15000"/>
                  </a:schemeClr>
                </a:solidFill>
              </a:rPr>
              <a:t>Systolic</a:t>
            </a:r>
            <a:r>
              <a:rPr lang="pt-BR" sz="1600" b="1" dirty="0" smtClean="0">
                <a:solidFill>
                  <a:schemeClr val="tx1">
                    <a:lumMod val="85000"/>
                    <a:lumOff val="15000"/>
                  </a:schemeClr>
                </a:solidFill>
              </a:rPr>
              <a:t> BP (</a:t>
            </a:r>
            <a:r>
              <a:rPr lang="pt-BR" sz="1600" b="1" dirty="0" err="1" smtClean="0">
                <a:solidFill>
                  <a:schemeClr val="tx1">
                    <a:lumMod val="85000"/>
                    <a:lumOff val="15000"/>
                  </a:schemeClr>
                </a:solidFill>
              </a:rPr>
              <a:t>mmHg</a:t>
            </a:r>
            <a:r>
              <a:rPr lang="pt-BR" sz="1600" b="1" dirty="0" smtClean="0">
                <a:solidFill>
                  <a:schemeClr val="tx1">
                    <a:lumMod val="85000"/>
                    <a:lumOff val="15000"/>
                  </a:schemeClr>
                </a:solidFill>
              </a:rPr>
              <a:t>)</a:t>
            </a:r>
            <a:endParaRPr lang="pt-BR" sz="1600" b="1" i="1" dirty="0">
              <a:solidFill>
                <a:schemeClr val="tx1">
                  <a:lumMod val="85000"/>
                  <a:lumOff val="1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20" name="CaixaDeTexto 4"/>
          <p:cNvSpPr txBox="1">
            <a:spLocks noChangeArrowheads="1"/>
          </p:cNvSpPr>
          <p:nvPr/>
        </p:nvSpPr>
        <p:spPr bwMode="auto">
          <a:xfrm>
            <a:off x="215900" y="201414"/>
            <a:ext cx="8532813" cy="923330"/>
          </a:xfrm>
          <a:prstGeom prst="rect">
            <a:avLst/>
          </a:prstGeom>
          <a:noFill/>
          <a:ln w="9525">
            <a:noFill/>
            <a:miter lim="800000"/>
            <a:headEnd/>
            <a:tailEnd/>
          </a:ln>
        </p:spPr>
        <p:txBody>
          <a:bodyPr>
            <a:spAutoFit/>
          </a:bodyPr>
          <a:lstStyle/>
          <a:p>
            <a:pPr algn="ctr"/>
            <a:r>
              <a:rPr lang="pt-BR" sz="2200" b="1" dirty="0" err="1" smtClean="0"/>
              <a:t>Types</a:t>
            </a:r>
            <a:r>
              <a:rPr lang="pt-BR" sz="2200" b="1" dirty="0" smtClean="0"/>
              <a:t> </a:t>
            </a:r>
            <a:r>
              <a:rPr lang="pt-BR" sz="2200" b="1" dirty="0" err="1" smtClean="0"/>
              <a:t>of</a:t>
            </a:r>
            <a:r>
              <a:rPr lang="pt-BR" sz="2200" b="1" dirty="0" smtClean="0"/>
              <a:t> </a:t>
            </a:r>
            <a:r>
              <a:rPr lang="pt-BR" sz="2200" b="1" dirty="0" err="1" smtClean="0"/>
              <a:t>Structured</a:t>
            </a:r>
            <a:r>
              <a:rPr lang="pt-BR" sz="2200" b="1" dirty="0" smtClean="0"/>
              <a:t> </a:t>
            </a:r>
            <a:r>
              <a:rPr lang="pt-BR" sz="2200" b="1" dirty="0" err="1" smtClean="0"/>
              <a:t>Exercise</a:t>
            </a:r>
            <a:r>
              <a:rPr lang="pt-BR" sz="2200" b="1" dirty="0" smtClean="0"/>
              <a:t> Training </a:t>
            </a:r>
            <a:r>
              <a:rPr lang="pt-BR" sz="2200" b="1" dirty="0" err="1" smtClean="0"/>
              <a:t>and</a:t>
            </a:r>
            <a:r>
              <a:rPr lang="pt-BR" sz="2200" b="1" dirty="0" smtClean="0"/>
              <a:t> </a:t>
            </a:r>
            <a:r>
              <a:rPr lang="pt-BR" sz="2200" b="1" dirty="0" err="1" smtClean="0"/>
              <a:t>Blood</a:t>
            </a:r>
            <a:r>
              <a:rPr lang="pt-BR" sz="2200" b="1" dirty="0" smtClean="0"/>
              <a:t> </a:t>
            </a:r>
            <a:r>
              <a:rPr lang="pt-BR" sz="2200" b="1" dirty="0" err="1" smtClean="0"/>
              <a:t>Pressure</a:t>
            </a:r>
            <a:endParaRPr lang="pt-BR" sz="2200" b="1" dirty="0"/>
          </a:p>
          <a:p>
            <a:pPr algn="ctr"/>
            <a:endParaRPr lang="pt-BR" sz="1000" dirty="0"/>
          </a:p>
          <a:p>
            <a:pPr algn="ctr"/>
            <a:r>
              <a:rPr lang="pt-BR" sz="2200" i="1" dirty="0" err="1" smtClean="0"/>
              <a:t>Influences</a:t>
            </a:r>
            <a:r>
              <a:rPr lang="pt-BR" sz="2200" i="1" dirty="0" smtClean="0"/>
              <a:t> </a:t>
            </a:r>
            <a:r>
              <a:rPr lang="pt-BR" sz="2200" i="1" dirty="0" err="1" smtClean="0"/>
              <a:t>of</a:t>
            </a:r>
            <a:r>
              <a:rPr lang="pt-BR" sz="2200" i="1" dirty="0" smtClean="0"/>
              <a:t> </a:t>
            </a:r>
            <a:r>
              <a:rPr lang="pt-BR" sz="2200" i="1" dirty="0" err="1" smtClean="0"/>
              <a:t>Exercise</a:t>
            </a:r>
            <a:r>
              <a:rPr lang="pt-BR" sz="2200" i="1" dirty="0" smtClean="0"/>
              <a:t> </a:t>
            </a:r>
            <a:r>
              <a:rPr lang="pt-BR" sz="2200" i="1" dirty="0"/>
              <a:t>Volume</a:t>
            </a:r>
            <a:endParaRPr lang="pt-BR" sz="2200" b="1" i="1" dirty="0"/>
          </a:p>
        </p:txBody>
      </p:sp>
      <p:cxnSp>
        <p:nvCxnSpPr>
          <p:cNvPr id="16" name="Conector reto 15"/>
          <p:cNvCxnSpPr/>
          <p:nvPr/>
        </p:nvCxnSpPr>
        <p:spPr>
          <a:xfrm>
            <a:off x="250825" y="1268413"/>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3022" name="CaixaDeTexto 19"/>
          <p:cNvSpPr txBox="1">
            <a:spLocks noChangeArrowheads="1"/>
          </p:cNvSpPr>
          <p:nvPr/>
        </p:nvSpPr>
        <p:spPr bwMode="auto">
          <a:xfrm>
            <a:off x="2844800" y="6521450"/>
            <a:ext cx="6048375" cy="276225"/>
          </a:xfrm>
          <a:prstGeom prst="rect">
            <a:avLst/>
          </a:prstGeom>
          <a:noFill/>
          <a:ln w="9525">
            <a:noFill/>
            <a:miter lim="800000"/>
            <a:headEnd/>
            <a:tailEnd/>
          </a:ln>
        </p:spPr>
        <p:txBody>
          <a:bodyPr>
            <a:spAutoFit/>
          </a:bodyPr>
          <a:lstStyle/>
          <a:p>
            <a:pPr algn="r"/>
            <a:r>
              <a:rPr lang="pt-BR" sz="1200" b="1" dirty="0">
                <a:solidFill>
                  <a:srgbClr val="000000"/>
                </a:solidFill>
              </a:rPr>
              <a:t>Figueira </a:t>
            </a:r>
            <a:r>
              <a:rPr lang="pt-BR" sz="1200" b="1" dirty="0" err="1">
                <a:solidFill>
                  <a:srgbClr val="000000"/>
                </a:solidFill>
              </a:rPr>
              <a:t>et</a:t>
            </a:r>
            <a:r>
              <a:rPr lang="pt-BR" sz="1200" b="1" dirty="0">
                <a:solidFill>
                  <a:srgbClr val="000000"/>
                </a:solidFill>
              </a:rPr>
              <a:t> al. </a:t>
            </a:r>
            <a:r>
              <a:rPr lang="pt-BR" sz="1200" b="1" dirty="0" err="1">
                <a:solidFill>
                  <a:srgbClr val="000000"/>
                </a:solidFill>
              </a:rPr>
              <a:t>Sports</a:t>
            </a:r>
            <a:r>
              <a:rPr lang="pt-BR" sz="1200" b="1" dirty="0">
                <a:solidFill>
                  <a:srgbClr val="000000"/>
                </a:solidFill>
              </a:rPr>
              <a:t> </a:t>
            </a:r>
            <a:r>
              <a:rPr lang="pt-BR" sz="1200" b="1" dirty="0" err="1">
                <a:solidFill>
                  <a:srgbClr val="000000"/>
                </a:solidFill>
              </a:rPr>
              <a:t>Med</a:t>
            </a:r>
            <a:r>
              <a:rPr lang="pt-BR" sz="1200" b="1" dirty="0">
                <a:solidFill>
                  <a:srgbClr val="000000"/>
                </a:solidFill>
              </a:rPr>
              <a:t> 2014; </a:t>
            </a:r>
            <a:r>
              <a:rPr lang="pt-BR" sz="1200" b="1" i="1" dirty="0" err="1">
                <a:solidFill>
                  <a:schemeClr val="tx1">
                    <a:lumMod val="65000"/>
                    <a:lumOff val="35000"/>
                  </a:schemeClr>
                </a:solidFill>
              </a:rPr>
              <a:t>Ahead</a:t>
            </a:r>
            <a:r>
              <a:rPr lang="pt-BR" sz="1200" b="1" i="1" dirty="0">
                <a:solidFill>
                  <a:schemeClr val="tx1">
                    <a:lumMod val="65000"/>
                    <a:lumOff val="35000"/>
                  </a:schemeClr>
                </a:solidFill>
              </a:rPr>
              <a:t> </a:t>
            </a:r>
            <a:r>
              <a:rPr lang="pt-BR" sz="1200" b="1" i="1" dirty="0" err="1">
                <a:solidFill>
                  <a:schemeClr val="tx1">
                    <a:lumMod val="65000"/>
                    <a:lumOff val="35000"/>
                  </a:schemeClr>
                </a:solidFill>
              </a:rPr>
              <a:t>of</a:t>
            </a:r>
            <a:r>
              <a:rPr lang="pt-BR" sz="1200" b="1" i="1" dirty="0">
                <a:solidFill>
                  <a:schemeClr val="tx1">
                    <a:lumMod val="65000"/>
                    <a:lumOff val="35000"/>
                  </a:schemeClr>
                </a:solidFill>
              </a:rPr>
              <a:t> </a:t>
            </a:r>
            <a:r>
              <a:rPr lang="pt-BR" sz="1200" b="1" i="1" dirty="0" err="1">
                <a:solidFill>
                  <a:schemeClr val="tx1">
                    <a:lumMod val="65000"/>
                    <a:lumOff val="35000"/>
                  </a:schemeClr>
                </a:solidFill>
              </a:rPr>
              <a:t>print</a:t>
            </a:r>
            <a:r>
              <a:rPr lang="pt-BR" sz="1200" b="1" i="1" dirty="0">
                <a:solidFill>
                  <a:schemeClr val="tx1">
                    <a:lumMod val="65000"/>
                    <a:lumOff val="35000"/>
                  </a:schemeClr>
                </a:solidFill>
              </a:rPr>
              <a:t>.</a:t>
            </a:r>
            <a:endParaRPr lang="pt-BR" sz="1200" b="1" dirty="0">
              <a:solidFill>
                <a:schemeClr val="tx1">
                  <a:lumMod val="65000"/>
                  <a:lumOff val="35000"/>
                </a:schemeClr>
              </a:solidFill>
            </a:endParaRPr>
          </a:p>
        </p:txBody>
      </p:sp>
      <p:pic>
        <p:nvPicPr>
          <p:cNvPr id="154625" name="Picture 1"/>
          <p:cNvPicPr>
            <a:picLocks noChangeAspect="1" noChangeArrowheads="1"/>
          </p:cNvPicPr>
          <p:nvPr/>
        </p:nvPicPr>
        <p:blipFill>
          <a:blip r:embed="rId2" cstate="print">
            <a:lum contrast="10000"/>
          </a:blip>
          <a:srcRect/>
          <a:stretch>
            <a:fillRect/>
          </a:stretch>
        </p:blipFill>
        <p:spPr bwMode="auto">
          <a:xfrm>
            <a:off x="755576" y="2421518"/>
            <a:ext cx="7693090" cy="3787860"/>
          </a:xfrm>
          <a:prstGeom prst="rect">
            <a:avLst/>
          </a:prstGeom>
          <a:noFill/>
          <a:ln w="9525">
            <a:noFill/>
            <a:miter lim="800000"/>
            <a:headEnd/>
            <a:tailEnd/>
          </a:ln>
        </p:spPr>
      </p:pic>
      <p:sp>
        <p:nvSpPr>
          <p:cNvPr id="24" name="CaixaDeTexto 4"/>
          <p:cNvSpPr txBox="1">
            <a:spLocks noChangeArrowheads="1"/>
          </p:cNvSpPr>
          <p:nvPr/>
        </p:nvSpPr>
        <p:spPr bwMode="auto">
          <a:xfrm>
            <a:off x="1751922" y="1700808"/>
            <a:ext cx="6516589" cy="430887"/>
          </a:xfrm>
          <a:prstGeom prst="rect">
            <a:avLst/>
          </a:prstGeom>
          <a:noFill/>
          <a:ln w="9525">
            <a:noFill/>
            <a:miter lim="800000"/>
            <a:headEnd/>
            <a:tailEnd/>
          </a:ln>
        </p:spPr>
        <p:txBody>
          <a:bodyPr wrap="square">
            <a:spAutoFit/>
          </a:bodyPr>
          <a:lstStyle/>
          <a:p>
            <a:r>
              <a:rPr lang="pt-BR" sz="2200" dirty="0" err="1" smtClean="0">
                <a:solidFill>
                  <a:schemeClr val="tx1">
                    <a:lumMod val="65000"/>
                    <a:lumOff val="35000"/>
                  </a:schemeClr>
                </a:solidFill>
              </a:rPr>
              <a:t>Aerobic</a:t>
            </a:r>
            <a:r>
              <a:rPr lang="pt-BR" sz="2200" dirty="0" smtClean="0">
                <a:solidFill>
                  <a:schemeClr val="tx1">
                    <a:lumMod val="65000"/>
                    <a:lumOff val="35000"/>
                  </a:schemeClr>
                </a:solidFill>
              </a:rPr>
              <a:t>                </a:t>
            </a:r>
            <a:r>
              <a:rPr lang="pt-BR" sz="2200" dirty="0" err="1" smtClean="0">
                <a:solidFill>
                  <a:schemeClr val="tx1">
                    <a:lumMod val="65000"/>
                    <a:lumOff val="35000"/>
                  </a:schemeClr>
                </a:solidFill>
              </a:rPr>
              <a:t>Resistance</a:t>
            </a:r>
            <a:r>
              <a:rPr lang="pt-BR" sz="2200" dirty="0" smtClean="0">
                <a:solidFill>
                  <a:schemeClr val="tx1">
                    <a:lumMod val="65000"/>
                    <a:lumOff val="35000"/>
                  </a:schemeClr>
                </a:solidFill>
              </a:rPr>
              <a:t>              </a:t>
            </a:r>
            <a:r>
              <a:rPr lang="pt-BR" sz="2200" dirty="0" err="1" smtClean="0">
                <a:solidFill>
                  <a:schemeClr val="tx1">
                    <a:lumMod val="65000"/>
                    <a:lumOff val="35000"/>
                  </a:schemeClr>
                </a:solidFill>
              </a:rPr>
              <a:t>Combined</a:t>
            </a:r>
            <a:endParaRPr lang="pt-BR" sz="2200" i="1" dirty="0">
              <a:solidFill>
                <a:schemeClr val="tx1">
                  <a:lumMod val="65000"/>
                  <a:lumOff val="35000"/>
                </a:schemeClr>
              </a:solidFill>
            </a:endParaRPr>
          </a:p>
        </p:txBody>
      </p:sp>
      <p:sp>
        <p:nvSpPr>
          <p:cNvPr id="25" name="CaixaDeTexto 4"/>
          <p:cNvSpPr txBox="1">
            <a:spLocks noChangeArrowheads="1"/>
          </p:cNvSpPr>
          <p:nvPr/>
        </p:nvSpPr>
        <p:spPr bwMode="auto">
          <a:xfrm>
            <a:off x="1607906" y="2529771"/>
            <a:ext cx="827957" cy="553998"/>
          </a:xfrm>
          <a:prstGeom prst="rect">
            <a:avLst/>
          </a:prstGeom>
          <a:noFill/>
          <a:ln w="9525">
            <a:noFill/>
            <a:miter lim="800000"/>
            <a:headEnd/>
            <a:tailEnd/>
          </a:ln>
        </p:spPr>
        <p:txBody>
          <a:bodyPr wrap="square">
            <a:spAutoFit/>
          </a:bodyPr>
          <a:lstStyle/>
          <a:p>
            <a:r>
              <a:rPr lang="pt-BR" sz="1500" b="1" dirty="0" smtClean="0">
                <a:solidFill>
                  <a:schemeClr val="bg1"/>
                </a:solidFill>
              </a:rPr>
              <a:t>≤ 150   </a:t>
            </a:r>
          </a:p>
          <a:p>
            <a:r>
              <a:rPr lang="pt-BR" sz="1500" b="1" dirty="0" smtClean="0">
                <a:solidFill>
                  <a:schemeClr val="bg1"/>
                </a:solidFill>
              </a:rPr>
              <a:t>   </a:t>
            </a:r>
            <a:r>
              <a:rPr lang="pt-BR" sz="1500" b="1" dirty="0" err="1" smtClean="0">
                <a:solidFill>
                  <a:schemeClr val="bg1"/>
                </a:solidFill>
              </a:rPr>
              <a:t>min</a:t>
            </a:r>
            <a:endParaRPr lang="pt-BR" sz="1500" b="1" i="1" dirty="0">
              <a:solidFill>
                <a:schemeClr val="bg1"/>
              </a:solidFill>
            </a:endParaRPr>
          </a:p>
        </p:txBody>
      </p:sp>
      <p:sp>
        <p:nvSpPr>
          <p:cNvPr id="26" name="CaixaDeTexto 4"/>
          <p:cNvSpPr txBox="1">
            <a:spLocks noChangeArrowheads="1"/>
          </p:cNvSpPr>
          <p:nvPr/>
        </p:nvSpPr>
        <p:spPr bwMode="auto">
          <a:xfrm>
            <a:off x="2291847" y="2529771"/>
            <a:ext cx="827957" cy="553998"/>
          </a:xfrm>
          <a:prstGeom prst="rect">
            <a:avLst/>
          </a:prstGeom>
          <a:noFill/>
          <a:ln w="9525">
            <a:noFill/>
            <a:miter lim="800000"/>
            <a:headEnd/>
            <a:tailEnd/>
          </a:ln>
        </p:spPr>
        <p:txBody>
          <a:bodyPr wrap="square">
            <a:spAutoFit/>
          </a:bodyPr>
          <a:lstStyle/>
          <a:p>
            <a:r>
              <a:rPr lang="pt-BR" sz="1500" b="1" dirty="0" smtClean="0">
                <a:solidFill>
                  <a:schemeClr val="bg1"/>
                </a:solidFill>
              </a:rPr>
              <a:t>&gt; 150</a:t>
            </a:r>
          </a:p>
          <a:p>
            <a:r>
              <a:rPr lang="en-US" sz="1500" b="1" i="1" dirty="0" smtClean="0">
                <a:solidFill>
                  <a:schemeClr val="bg1"/>
                </a:solidFill>
              </a:rPr>
              <a:t>   </a:t>
            </a:r>
            <a:r>
              <a:rPr lang="en-US" sz="1500" b="1" dirty="0" smtClean="0">
                <a:solidFill>
                  <a:schemeClr val="bg1"/>
                </a:solidFill>
              </a:rPr>
              <a:t>min</a:t>
            </a:r>
            <a:endParaRPr lang="pt-BR" sz="1500" b="1" dirty="0">
              <a:solidFill>
                <a:schemeClr val="bg1"/>
              </a:solidFill>
            </a:endParaRPr>
          </a:p>
        </p:txBody>
      </p:sp>
      <p:sp>
        <p:nvSpPr>
          <p:cNvPr id="27" name="CaixaDeTexto 4"/>
          <p:cNvSpPr txBox="1">
            <a:spLocks noChangeArrowheads="1"/>
          </p:cNvSpPr>
          <p:nvPr/>
        </p:nvSpPr>
        <p:spPr bwMode="auto">
          <a:xfrm>
            <a:off x="4092317" y="2564904"/>
            <a:ext cx="827957" cy="553998"/>
          </a:xfrm>
          <a:prstGeom prst="rect">
            <a:avLst/>
          </a:prstGeom>
          <a:noFill/>
          <a:ln w="9525">
            <a:noFill/>
            <a:miter lim="800000"/>
            <a:headEnd/>
            <a:tailEnd/>
          </a:ln>
        </p:spPr>
        <p:txBody>
          <a:bodyPr wrap="square">
            <a:spAutoFit/>
          </a:bodyPr>
          <a:lstStyle/>
          <a:p>
            <a:r>
              <a:rPr lang="pt-BR" sz="1500" b="1" dirty="0" smtClean="0">
                <a:solidFill>
                  <a:schemeClr val="bg1"/>
                </a:solidFill>
              </a:rPr>
              <a:t>≤ 60 sets</a:t>
            </a:r>
            <a:endParaRPr lang="pt-BR" sz="1500" b="1" i="1" dirty="0">
              <a:solidFill>
                <a:schemeClr val="bg1"/>
              </a:solidFill>
            </a:endParaRPr>
          </a:p>
        </p:txBody>
      </p:sp>
      <p:sp>
        <p:nvSpPr>
          <p:cNvPr id="28" name="CaixaDeTexto 4"/>
          <p:cNvSpPr txBox="1">
            <a:spLocks noChangeArrowheads="1"/>
          </p:cNvSpPr>
          <p:nvPr/>
        </p:nvSpPr>
        <p:spPr bwMode="auto">
          <a:xfrm>
            <a:off x="4776258" y="2564904"/>
            <a:ext cx="827957" cy="553998"/>
          </a:xfrm>
          <a:prstGeom prst="rect">
            <a:avLst/>
          </a:prstGeom>
          <a:noFill/>
          <a:ln w="9525">
            <a:noFill/>
            <a:miter lim="800000"/>
            <a:headEnd/>
            <a:tailEnd/>
          </a:ln>
        </p:spPr>
        <p:txBody>
          <a:bodyPr wrap="square">
            <a:spAutoFit/>
          </a:bodyPr>
          <a:lstStyle/>
          <a:p>
            <a:r>
              <a:rPr lang="pt-BR" sz="1500" b="1" dirty="0" smtClean="0">
                <a:solidFill>
                  <a:schemeClr val="bg1"/>
                </a:solidFill>
              </a:rPr>
              <a:t>&gt; 60</a:t>
            </a:r>
          </a:p>
          <a:p>
            <a:r>
              <a:rPr lang="en-US" sz="1500" b="1" i="1" dirty="0" smtClean="0">
                <a:solidFill>
                  <a:schemeClr val="bg1"/>
                </a:solidFill>
              </a:rPr>
              <a:t>  </a:t>
            </a:r>
            <a:r>
              <a:rPr lang="en-US" sz="1500" b="1" dirty="0" smtClean="0">
                <a:solidFill>
                  <a:schemeClr val="bg1"/>
                </a:solidFill>
              </a:rPr>
              <a:t>sets</a:t>
            </a:r>
            <a:r>
              <a:rPr lang="en-US" sz="1500" b="1" i="1" dirty="0" smtClean="0">
                <a:solidFill>
                  <a:schemeClr val="bg1"/>
                </a:solidFill>
              </a:rPr>
              <a:t> </a:t>
            </a:r>
            <a:endParaRPr lang="pt-BR" sz="1500" b="1" dirty="0">
              <a:solidFill>
                <a:schemeClr val="bg1"/>
              </a:solidFill>
            </a:endParaRPr>
          </a:p>
        </p:txBody>
      </p:sp>
      <p:sp>
        <p:nvSpPr>
          <p:cNvPr id="29" name="CaixaDeTexto 4"/>
          <p:cNvSpPr txBox="1">
            <a:spLocks noChangeArrowheads="1"/>
          </p:cNvSpPr>
          <p:nvPr/>
        </p:nvSpPr>
        <p:spPr bwMode="auto">
          <a:xfrm>
            <a:off x="6324295" y="2564904"/>
            <a:ext cx="827957" cy="323165"/>
          </a:xfrm>
          <a:prstGeom prst="rect">
            <a:avLst/>
          </a:prstGeom>
          <a:noFill/>
          <a:ln w="9525">
            <a:noFill/>
            <a:miter lim="800000"/>
            <a:headEnd/>
            <a:tailEnd/>
          </a:ln>
        </p:spPr>
        <p:txBody>
          <a:bodyPr wrap="square">
            <a:spAutoFit/>
          </a:bodyPr>
          <a:lstStyle/>
          <a:p>
            <a:r>
              <a:rPr lang="pt-BR" sz="1500" b="1" dirty="0" smtClean="0">
                <a:solidFill>
                  <a:schemeClr val="bg1"/>
                </a:solidFill>
              </a:rPr>
              <a:t>≤ 70%</a:t>
            </a:r>
            <a:endParaRPr lang="pt-BR" sz="1500" b="1" i="1" dirty="0">
              <a:solidFill>
                <a:schemeClr val="bg1"/>
              </a:solidFill>
            </a:endParaRPr>
          </a:p>
        </p:txBody>
      </p:sp>
      <p:sp>
        <p:nvSpPr>
          <p:cNvPr id="31" name="CaixaDeTexto 4"/>
          <p:cNvSpPr txBox="1">
            <a:spLocks noChangeArrowheads="1"/>
          </p:cNvSpPr>
          <p:nvPr/>
        </p:nvSpPr>
        <p:spPr bwMode="auto">
          <a:xfrm>
            <a:off x="3948031" y="2204864"/>
            <a:ext cx="1440159" cy="323165"/>
          </a:xfrm>
          <a:prstGeom prst="rect">
            <a:avLst/>
          </a:prstGeom>
          <a:noFill/>
          <a:ln w="9525">
            <a:noFill/>
            <a:miter lim="800000"/>
            <a:headEnd/>
            <a:tailEnd/>
          </a:ln>
        </p:spPr>
        <p:txBody>
          <a:bodyPr wrap="square">
            <a:spAutoFit/>
          </a:bodyPr>
          <a:lstStyle/>
          <a:p>
            <a:r>
              <a:rPr lang="pt-BR" sz="1500" b="1" dirty="0" smtClean="0">
                <a:solidFill>
                  <a:schemeClr val="tx1">
                    <a:lumMod val="95000"/>
                    <a:lumOff val="5000"/>
                  </a:schemeClr>
                </a:solidFill>
              </a:rPr>
              <a:t>LOW      HIGH</a:t>
            </a:r>
            <a:endParaRPr lang="pt-BR" sz="1500" b="1" i="1" dirty="0">
              <a:solidFill>
                <a:schemeClr val="tx1">
                  <a:lumMod val="95000"/>
                  <a:lumOff val="5000"/>
                </a:schemeClr>
              </a:solidFill>
            </a:endParaRPr>
          </a:p>
        </p:txBody>
      </p:sp>
      <p:sp>
        <p:nvSpPr>
          <p:cNvPr id="32" name="CaixaDeTexto 4"/>
          <p:cNvSpPr txBox="1">
            <a:spLocks noChangeArrowheads="1"/>
          </p:cNvSpPr>
          <p:nvPr/>
        </p:nvSpPr>
        <p:spPr bwMode="auto">
          <a:xfrm>
            <a:off x="6324295" y="2204864"/>
            <a:ext cx="1440159" cy="323165"/>
          </a:xfrm>
          <a:prstGeom prst="rect">
            <a:avLst/>
          </a:prstGeom>
          <a:noFill/>
          <a:ln w="9525">
            <a:noFill/>
            <a:miter lim="800000"/>
            <a:headEnd/>
            <a:tailEnd/>
          </a:ln>
        </p:spPr>
        <p:txBody>
          <a:bodyPr wrap="square">
            <a:spAutoFit/>
          </a:bodyPr>
          <a:lstStyle/>
          <a:p>
            <a:r>
              <a:rPr lang="pt-BR" sz="1500" b="1" dirty="0" smtClean="0">
                <a:solidFill>
                  <a:schemeClr val="tx1">
                    <a:lumMod val="95000"/>
                    <a:lumOff val="5000"/>
                  </a:schemeClr>
                </a:solidFill>
              </a:rPr>
              <a:t>LOW      HIGH</a:t>
            </a:r>
            <a:endParaRPr lang="pt-BR" sz="1500" b="1" i="1" dirty="0">
              <a:solidFill>
                <a:schemeClr val="tx1">
                  <a:lumMod val="95000"/>
                  <a:lumOff val="5000"/>
                </a:schemeClr>
              </a:solidFill>
            </a:endParaRPr>
          </a:p>
        </p:txBody>
      </p:sp>
      <p:sp>
        <p:nvSpPr>
          <p:cNvPr id="33" name="CaixaDeTexto 4"/>
          <p:cNvSpPr txBox="1">
            <a:spLocks noChangeArrowheads="1"/>
          </p:cNvSpPr>
          <p:nvPr/>
        </p:nvSpPr>
        <p:spPr bwMode="auto">
          <a:xfrm>
            <a:off x="1643775" y="2204864"/>
            <a:ext cx="1440159" cy="323165"/>
          </a:xfrm>
          <a:prstGeom prst="rect">
            <a:avLst/>
          </a:prstGeom>
          <a:noFill/>
          <a:ln w="9525">
            <a:noFill/>
            <a:miter lim="800000"/>
            <a:headEnd/>
            <a:tailEnd/>
          </a:ln>
        </p:spPr>
        <p:txBody>
          <a:bodyPr wrap="square">
            <a:spAutoFit/>
          </a:bodyPr>
          <a:lstStyle/>
          <a:p>
            <a:r>
              <a:rPr lang="pt-BR" sz="1500" b="1" dirty="0" smtClean="0">
                <a:solidFill>
                  <a:schemeClr val="tx1">
                    <a:lumMod val="95000"/>
                    <a:lumOff val="5000"/>
                  </a:schemeClr>
                </a:solidFill>
              </a:rPr>
              <a:t>LOW      HIGH</a:t>
            </a:r>
            <a:endParaRPr lang="pt-BR" sz="1500" b="1" i="1" dirty="0">
              <a:solidFill>
                <a:schemeClr val="tx1">
                  <a:lumMod val="95000"/>
                  <a:lumOff val="5000"/>
                </a:schemeClr>
              </a:solidFill>
            </a:endParaRPr>
          </a:p>
        </p:txBody>
      </p:sp>
      <p:sp>
        <p:nvSpPr>
          <p:cNvPr id="34" name="CaixaDeTexto 4"/>
          <p:cNvSpPr txBox="1">
            <a:spLocks noChangeArrowheads="1"/>
          </p:cNvSpPr>
          <p:nvPr/>
        </p:nvSpPr>
        <p:spPr bwMode="auto">
          <a:xfrm rot="16200000">
            <a:off x="-1351094" y="4087815"/>
            <a:ext cx="3528394" cy="338554"/>
          </a:xfrm>
          <a:prstGeom prst="rect">
            <a:avLst/>
          </a:prstGeom>
          <a:noFill/>
          <a:ln w="9525">
            <a:noFill/>
            <a:miter lim="800000"/>
            <a:headEnd/>
            <a:tailEnd/>
          </a:ln>
        </p:spPr>
        <p:txBody>
          <a:bodyPr wrap="square">
            <a:spAutoFit/>
          </a:bodyPr>
          <a:lstStyle/>
          <a:p>
            <a:pPr algn="ctr"/>
            <a:r>
              <a:rPr lang="pt-BR" sz="1600" b="1" dirty="0" err="1" smtClean="0">
                <a:solidFill>
                  <a:schemeClr val="tx1">
                    <a:lumMod val="85000"/>
                    <a:lumOff val="15000"/>
                  </a:schemeClr>
                </a:solidFill>
              </a:rPr>
              <a:t>Systolic</a:t>
            </a:r>
            <a:r>
              <a:rPr lang="pt-BR" sz="1600" b="1" dirty="0" smtClean="0">
                <a:solidFill>
                  <a:schemeClr val="tx1">
                    <a:lumMod val="85000"/>
                    <a:lumOff val="15000"/>
                  </a:schemeClr>
                </a:solidFill>
              </a:rPr>
              <a:t> BP (</a:t>
            </a:r>
            <a:r>
              <a:rPr lang="pt-BR" sz="1600" b="1" dirty="0" err="1" smtClean="0">
                <a:solidFill>
                  <a:schemeClr val="tx1">
                    <a:lumMod val="85000"/>
                    <a:lumOff val="15000"/>
                  </a:schemeClr>
                </a:solidFill>
              </a:rPr>
              <a:t>mmHg</a:t>
            </a:r>
            <a:r>
              <a:rPr lang="pt-BR" sz="1600" b="1" dirty="0" smtClean="0">
                <a:solidFill>
                  <a:schemeClr val="tx1">
                    <a:lumMod val="85000"/>
                    <a:lumOff val="15000"/>
                  </a:schemeClr>
                </a:solidFill>
              </a:rPr>
              <a:t>)</a:t>
            </a:r>
            <a:endParaRPr lang="pt-BR" sz="1600" b="1" i="1" dirty="0">
              <a:solidFill>
                <a:schemeClr val="tx1">
                  <a:lumMod val="85000"/>
                  <a:lumOff val="15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p:cNvPicPr>
            <a:picLocks noChangeAspect="1" noChangeArrowheads="1"/>
          </p:cNvPicPr>
          <p:nvPr/>
        </p:nvPicPr>
        <p:blipFill>
          <a:blip r:embed="rId3" cstate="print"/>
          <a:srcRect/>
          <a:stretch>
            <a:fillRect/>
          </a:stretch>
        </p:blipFill>
        <p:spPr bwMode="auto">
          <a:xfrm>
            <a:off x="179388" y="115888"/>
            <a:ext cx="4119562" cy="1728787"/>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86371" name="Picture 3"/>
          <p:cNvPicPr>
            <a:picLocks noChangeAspect="1" noChangeArrowheads="1"/>
          </p:cNvPicPr>
          <p:nvPr/>
        </p:nvPicPr>
        <p:blipFill>
          <a:blip r:embed="rId4" cstate="print"/>
          <a:srcRect/>
          <a:stretch>
            <a:fillRect/>
          </a:stretch>
        </p:blipFill>
        <p:spPr bwMode="auto">
          <a:xfrm>
            <a:off x="3368675" y="2006600"/>
            <a:ext cx="5595938" cy="4375150"/>
          </a:xfrm>
          <a:prstGeom prst="rect">
            <a:avLst/>
          </a:prstGeom>
          <a:noFill/>
          <a:ln w="3175">
            <a:solidFill>
              <a:schemeClr val="tx1">
                <a:lumMod val="50000"/>
                <a:lumOff val="50000"/>
              </a:schemeClr>
            </a:solidFill>
            <a:miter lim="800000"/>
            <a:headEnd/>
            <a:tailEnd/>
          </a:ln>
        </p:spPr>
      </p:pic>
      <p:sp>
        <p:nvSpPr>
          <p:cNvPr id="21" name="CaixaDeTexto 19"/>
          <p:cNvSpPr txBox="1">
            <a:spLocks noChangeArrowheads="1"/>
          </p:cNvSpPr>
          <p:nvPr/>
        </p:nvSpPr>
        <p:spPr bwMode="auto">
          <a:xfrm>
            <a:off x="250825" y="2185988"/>
            <a:ext cx="2016125" cy="630237"/>
          </a:xfrm>
          <a:prstGeom prst="rect">
            <a:avLst/>
          </a:prstGeom>
          <a:noFill/>
          <a:ln w="9525">
            <a:noFill/>
            <a:miter lim="800000"/>
            <a:headEnd/>
            <a:tailEnd/>
          </a:ln>
        </p:spPr>
        <p:txBody>
          <a:bodyPr>
            <a:spAutoFit/>
          </a:bodyPr>
          <a:lstStyle/>
          <a:p>
            <a:pPr>
              <a:defRPr/>
            </a:pPr>
            <a:r>
              <a:rPr lang="pt-BR" sz="1900" b="1" dirty="0" err="1" smtClean="0">
                <a:solidFill>
                  <a:srgbClr val="0070C0"/>
                </a:solidFill>
                <a:latin typeface="Arial" charset="0"/>
                <a:ea typeface="ＭＳ Ｐゴシック" pitchFamily="34" charset="-128"/>
                <a:cs typeface="Arial" charset="0"/>
              </a:rPr>
              <a:t>Lifestyle</a:t>
            </a:r>
            <a:endParaRPr lang="pt-BR" sz="1900" b="1" dirty="0">
              <a:solidFill>
                <a:srgbClr val="0070C0"/>
              </a:solidFill>
              <a:latin typeface="Arial" charset="0"/>
              <a:ea typeface="ＭＳ Ｐゴシック" pitchFamily="34" charset="-128"/>
              <a:cs typeface="Arial" charset="0"/>
            </a:endParaRPr>
          </a:p>
          <a:p>
            <a:pPr>
              <a:defRPr/>
            </a:pPr>
            <a:r>
              <a:rPr lang="pt-BR" sz="1600" b="1" dirty="0">
                <a:solidFill>
                  <a:schemeClr val="tx1">
                    <a:lumMod val="65000"/>
                    <a:lumOff val="35000"/>
                  </a:schemeClr>
                </a:solidFill>
                <a:latin typeface="Arial" charset="0"/>
                <a:ea typeface="ＭＳ Ｐゴシック" pitchFamily="34" charset="-128"/>
                <a:cs typeface="Arial" charset="0"/>
              </a:rPr>
              <a:t>(N=2570)</a:t>
            </a:r>
          </a:p>
        </p:txBody>
      </p:sp>
      <p:sp>
        <p:nvSpPr>
          <p:cNvPr id="24" name="CaixaDeTexto 19"/>
          <p:cNvSpPr txBox="1">
            <a:spLocks noChangeArrowheads="1"/>
          </p:cNvSpPr>
          <p:nvPr/>
        </p:nvSpPr>
        <p:spPr bwMode="auto">
          <a:xfrm>
            <a:off x="250825" y="4221163"/>
            <a:ext cx="1296988" cy="630237"/>
          </a:xfrm>
          <a:prstGeom prst="rect">
            <a:avLst/>
          </a:prstGeom>
          <a:noFill/>
          <a:ln w="9525">
            <a:noFill/>
            <a:miter lim="800000"/>
            <a:headEnd/>
            <a:tailEnd/>
          </a:ln>
        </p:spPr>
        <p:txBody>
          <a:bodyPr>
            <a:spAutoFit/>
          </a:bodyPr>
          <a:lstStyle/>
          <a:p>
            <a:pPr>
              <a:defRPr/>
            </a:pPr>
            <a:r>
              <a:rPr lang="pt-BR" sz="1900" b="1" dirty="0" err="1" smtClean="0">
                <a:solidFill>
                  <a:srgbClr val="FF0000"/>
                </a:solidFill>
                <a:latin typeface="Arial" charset="0"/>
                <a:ea typeface="ＭＳ Ｐゴシック" pitchFamily="34" charset="-128"/>
                <a:cs typeface="Arial" charset="0"/>
              </a:rPr>
              <a:t>Control</a:t>
            </a:r>
            <a:endParaRPr lang="pt-BR" sz="1900" b="1" dirty="0">
              <a:solidFill>
                <a:srgbClr val="FF0000"/>
              </a:solidFill>
              <a:latin typeface="Arial" charset="0"/>
              <a:ea typeface="ＭＳ Ｐゴシック" pitchFamily="34" charset="-128"/>
              <a:cs typeface="Arial" charset="0"/>
            </a:endParaRPr>
          </a:p>
          <a:p>
            <a:pPr>
              <a:defRPr/>
            </a:pPr>
            <a:r>
              <a:rPr lang="pt-BR" sz="1600" b="1" dirty="0" smtClean="0">
                <a:solidFill>
                  <a:schemeClr val="tx1">
                    <a:lumMod val="65000"/>
                    <a:lumOff val="35000"/>
                  </a:schemeClr>
                </a:solidFill>
                <a:latin typeface="Arial" charset="0"/>
                <a:ea typeface="ＭＳ Ｐゴシック" pitchFamily="34" charset="-128"/>
                <a:cs typeface="Arial" charset="0"/>
              </a:rPr>
              <a:t>(N=2575</a:t>
            </a:r>
            <a:r>
              <a:rPr lang="pt-BR" sz="1600" b="1" dirty="0">
                <a:solidFill>
                  <a:schemeClr val="tx1">
                    <a:lumMod val="65000"/>
                    <a:lumOff val="35000"/>
                  </a:schemeClr>
                </a:solidFill>
                <a:latin typeface="Arial" charset="0"/>
                <a:ea typeface="ＭＳ Ｐゴシック" pitchFamily="34" charset="-128"/>
                <a:cs typeface="Arial" charset="0"/>
              </a:rPr>
              <a:t>)</a:t>
            </a:r>
          </a:p>
        </p:txBody>
      </p:sp>
      <p:sp>
        <p:nvSpPr>
          <p:cNvPr id="79878" name="CaixaDeTexto 19"/>
          <p:cNvSpPr txBox="1">
            <a:spLocks noChangeArrowheads="1"/>
          </p:cNvSpPr>
          <p:nvPr/>
        </p:nvSpPr>
        <p:spPr bwMode="auto">
          <a:xfrm>
            <a:off x="250825" y="2957513"/>
            <a:ext cx="1884363" cy="307777"/>
          </a:xfrm>
          <a:prstGeom prst="rect">
            <a:avLst/>
          </a:prstGeom>
          <a:noFill/>
          <a:ln w="9525">
            <a:noFill/>
            <a:miter lim="800000"/>
            <a:headEnd/>
            <a:tailEnd/>
          </a:ln>
        </p:spPr>
        <p:txBody>
          <a:bodyPr>
            <a:spAutoFit/>
          </a:bodyPr>
          <a:lstStyle/>
          <a:p>
            <a:r>
              <a:rPr lang="pt-BR" sz="1400" b="1" dirty="0"/>
              <a:t>7% </a:t>
            </a:r>
            <a:r>
              <a:rPr lang="pt-BR" sz="1400" b="1" dirty="0" smtClean="0"/>
              <a:t> </a:t>
            </a:r>
            <a:r>
              <a:rPr lang="pt-BR" sz="1400" b="1" dirty="0" err="1" smtClean="0"/>
              <a:t>weight</a:t>
            </a:r>
            <a:r>
              <a:rPr lang="pt-BR" sz="1400" b="1" dirty="0" smtClean="0"/>
              <a:t> </a:t>
            </a:r>
            <a:r>
              <a:rPr lang="pt-BR" sz="1400" b="1" dirty="0" err="1" smtClean="0"/>
              <a:t>loss</a:t>
            </a:r>
            <a:endParaRPr lang="pt-BR" sz="1400" b="1" dirty="0"/>
          </a:p>
        </p:txBody>
      </p:sp>
      <p:sp>
        <p:nvSpPr>
          <p:cNvPr id="79879" name="CaixaDeTexto 19"/>
          <p:cNvSpPr txBox="1">
            <a:spLocks noChangeArrowheads="1"/>
          </p:cNvSpPr>
          <p:nvPr/>
        </p:nvSpPr>
        <p:spPr bwMode="auto">
          <a:xfrm>
            <a:off x="178718" y="3500438"/>
            <a:ext cx="2305050" cy="523220"/>
          </a:xfrm>
          <a:prstGeom prst="rect">
            <a:avLst/>
          </a:prstGeom>
          <a:noFill/>
          <a:ln w="9525">
            <a:noFill/>
            <a:miter lim="800000"/>
            <a:headEnd/>
            <a:tailEnd/>
          </a:ln>
        </p:spPr>
        <p:txBody>
          <a:bodyPr>
            <a:spAutoFit/>
          </a:bodyPr>
          <a:lstStyle/>
          <a:p>
            <a:pPr algn="r"/>
            <a:r>
              <a:rPr lang="pt-BR" sz="1400" b="1" dirty="0"/>
              <a:t>175 </a:t>
            </a:r>
            <a:r>
              <a:rPr lang="pt-BR" sz="1400" b="1" dirty="0" err="1" smtClean="0"/>
              <a:t>min</a:t>
            </a:r>
            <a:r>
              <a:rPr lang="pt-BR" sz="1400" b="1" dirty="0" smtClean="0"/>
              <a:t> </a:t>
            </a:r>
            <a:r>
              <a:rPr lang="pt-BR" sz="1400" b="1" dirty="0" err="1" smtClean="0"/>
              <a:t>physical</a:t>
            </a:r>
            <a:r>
              <a:rPr lang="pt-BR" sz="1400" b="1" dirty="0" smtClean="0"/>
              <a:t> </a:t>
            </a:r>
            <a:r>
              <a:rPr lang="pt-BR" sz="1400" b="1" dirty="0" err="1" smtClean="0"/>
              <a:t>activity</a:t>
            </a:r>
            <a:r>
              <a:rPr lang="pt-BR" sz="1400" b="1" dirty="0" smtClean="0"/>
              <a:t> per </a:t>
            </a:r>
            <a:r>
              <a:rPr lang="pt-BR" sz="1400" b="1" dirty="0" err="1" smtClean="0"/>
              <a:t>week</a:t>
            </a:r>
            <a:endParaRPr lang="pt-BR" sz="1400" b="1" dirty="0"/>
          </a:p>
        </p:txBody>
      </p:sp>
      <p:sp>
        <p:nvSpPr>
          <p:cNvPr id="79880" name="CaixaDeTexto 19"/>
          <p:cNvSpPr txBox="1">
            <a:spLocks noChangeArrowheads="1"/>
          </p:cNvSpPr>
          <p:nvPr/>
        </p:nvSpPr>
        <p:spPr bwMode="auto">
          <a:xfrm>
            <a:off x="250825" y="5013325"/>
            <a:ext cx="2520950" cy="677108"/>
          </a:xfrm>
          <a:prstGeom prst="rect">
            <a:avLst/>
          </a:prstGeom>
          <a:noFill/>
          <a:ln w="9525">
            <a:noFill/>
            <a:miter lim="800000"/>
            <a:headEnd/>
            <a:tailEnd/>
          </a:ln>
        </p:spPr>
        <p:txBody>
          <a:bodyPr>
            <a:spAutoFit/>
          </a:bodyPr>
          <a:lstStyle/>
          <a:p>
            <a:r>
              <a:rPr lang="pt-BR" sz="1400" b="1" dirty="0" err="1" smtClean="0"/>
              <a:t>Initial</a:t>
            </a:r>
            <a:r>
              <a:rPr lang="pt-BR" sz="1400" b="1" dirty="0" smtClean="0"/>
              <a:t> </a:t>
            </a:r>
            <a:r>
              <a:rPr lang="pt-BR" sz="1400" b="1" dirty="0" err="1" smtClean="0"/>
              <a:t>education</a:t>
            </a:r>
            <a:r>
              <a:rPr lang="pt-BR" sz="1400" b="1" dirty="0" smtClean="0"/>
              <a:t> in T2DM</a:t>
            </a:r>
            <a:endParaRPr lang="pt-BR" sz="1400" b="1" dirty="0"/>
          </a:p>
          <a:p>
            <a:endParaRPr lang="pt-BR" sz="1000" b="1" dirty="0"/>
          </a:p>
          <a:p>
            <a:r>
              <a:rPr lang="pt-BR" sz="1400" b="1" dirty="0" smtClean="0"/>
              <a:t>No formal </a:t>
            </a:r>
            <a:r>
              <a:rPr lang="pt-BR" sz="1400" b="1" dirty="0" err="1" smtClean="0"/>
              <a:t>counselling</a:t>
            </a:r>
            <a:endParaRPr lang="pt-BR" sz="1400" b="1" dirty="0"/>
          </a:p>
        </p:txBody>
      </p:sp>
      <p:sp>
        <p:nvSpPr>
          <p:cNvPr id="79881" name="CaixaDeTexto 19"/>
          <p:cNvSpPr txBox="1">
            <a:spLocks noChangeArrowheads="1"/>
          </p:cNvSpPr>
          <p:nvPr/>
        </p:nvSpPr>
        <p:spPr bwMode="auto">
          <a:xfrm>
            <a:off x="2987675" y="6535738"/>
            <a:ext cx="6048375" cy="277812"/>
          </a:xfrm>
          <a:prstGeom prst="rect">
            <a:avLst/>
          </a:prstGeom>
          <a:noFill/>
          <a:ln w="9525">
            <a:noFill/>
            <a:miter lim="800000"/>
            <a:headEnd/>
            <a:tailEnd/>
          </a:ln>
        </p:spPr>
        <p:txBody>
          <a:bodyPr>
            <a:spAutoFit/>
          </a:bodyPr>
          <a:lstStyle/>
          <a:p>
            <a:pPr algn="r"/>
            <a:r>
              <a:rPr lang="pt-BR" sz="1200" b="1">
                <a:solidFill>
                  <a:srgbClr val="006C92"/>
                </a:solidFill>
              </a:rPr>
              <a:t>Look Ahead Research Group. NEJM 2013;369:145-54</a:t>
            </a:r>
          </a:p>
        </p:txBody>
      </p:sp>
      <p:pic>
        <p:nvPicPr>
          <p:cNvPr id="10" name="Picture 2" descr="https://www.lookaheadtrial.org/images/LookAheadLogo.gif"/>
          <p:cNvPicPr>
            <a:picLocks noChangeAspect="1" noChangeArrowheads="1"/>
          </p:cNvPicPr>
          <p:nvPr/>
        </p:nvPicPr>
        <p:blipFill>
          <a:blip r:embed="rId5" cstate="print"/>
          <a:srcRect/>
          <a:stretch>
            <a:fillRect/>
          </a:stretch>
        </p:blipFill>
        <p:spPr bwMode="auto">
          <a:xfrm>
            <a:off x="5868144" y="188640"/>
            <a:ext cx="3096344" cy="607921"/>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3" cstate="print"/>
          <a:srcRect/>
          <a:stretch>
            <a:fillRect/>
          </a:stretch>
        </p:blipFill>
        <p:spPr bwMode="auto">
          <a:xfrm>
            <a:off x="3491880" y="1376662"/>
            <a:ext cx="5260008" cy="4927301"/>
          </a:xfrm>
          <a:prstGeom prst="rect">
            <a:avLst/>
          </a:prstGeom>
          <a:noFill/>
          <a:ln w="9525">
            <a:noFill/>
            <a:miter lim="800000"/>
            <a:headEnd/>
            <a:tailEnd/>
          </a:ln>
        </p:spPr>
      </p:pic>
      <p:sp>
        <p:nvSpPr>
          <p:cNvPr id="80899" name="CaixaDeTexto 19"/>
          <p:cNvSpPr txBox="1">
            <a:spLocks noChangeArrowheads="1"/>
          </p:cNvSpPr>
          <p:nvPr/>
        </p:nvSpPr>
        <p:spPr bwMode="auto">
          <a:xfrm>
            <a:off x="2987824" y="6608385"/>
            <a:ext cx="6048375" cy="276999"/>
          </a:xfrm>
          <a:prstGeom prst="rect">
            <a:avLst/>
          </a:prstGeom>
          <a:noFill/>
          <a:ln w="9525">
            <a:noFill/>
            <a:miter lim="800000"/>
            <a:headEnd/>
            <a:tailEnd/>
          </a:ln>
        </p:spPr>
        <p:txBody>
          <a:bodyPr>
            <a:spAutoFit/>
          </a:bodyPr>
          <a:lstStyle/>
          <a:p>
            <a:pPr algn="r"/>
            <a:r>
              <a:rPr lang="pt-BR" sz="1200" b="1"/>
              <a:t>Look </a:t>
            </a:r>
            <a:r>
              <a:rPr lang="pt-BR" sz="1200" b="1" dirty="0" err="1"/>
              <a:t>Ahead</a:t>
            </a:r>
            <a:r>
              <a:rPr lang="pt-BR" sz="1200" b="1" dirty="0"/>
              <a:t> </a:t>
            </a:r>
            <a:r>
              <a:rPr lang="pt-BR" sz="1200" b="1" dirty="0" err="1"/>
              <a:t>Research</a:t>
            </a:r>
            <a:r>
              <a:rPr lang="pt-BR" sz="1200" b="1" dirty="0"/>
              <a:t> </a:t>
            </a:r>
            <a:r>
              <a:rPr lang="pt-BR" sz="1200" b="1" dirty="0" err="1"/>
              <a:t>Group</a:t>
            </a:r>
            <a:r>
              <a:rPr lang="pt-BR" sz="1200" b="1" dirty="0"/>
              <a:t>. NEJM 2013;369:145-54</a:t>
            </a:r>
          </a:p>
        </p:txBody>
      </p:sp>
      <p:pic>
        <p:nvPicPr>
          <p:cNvPr id="186370" name="Picture 2"/>
          <p:cNvPicPr>
            <a:picLocks noChangeAspect="1" noChangeArrowheads="1"/>
          </p:cNvPicPr>
          <p:nvPr/>
        </p:nvPicPr>
        <p:blipFill>
          <a:blip r:embed="rId4" cstate="print"/>
          <a:srcRect/>
          <a:stretch>
            <a:fillRect/>
          </a:stretch>
        </p:blipFill>
        <p:spPr bwMode="auto">
          <a:xfrm>
            <a:off x="179388" y="115888"/>
            <a:ext cx="4119562" cy="1728787"/>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0" name="CaixaDeTexto 19"/>
          <p:cNvSpPr txBox="1">
            <a:spLocks noChangeArrowheads="1"/>
          </p:cNvSpPr>
          <p:nvPr/>
        </p:nvSpPr>
        <p:spPr bwMode="auto">
          <a:xfrm>
            <a:off x="250825" y="2185988"/>
            <a:ext cx="2016125" cy="630237"/>
          </a:xfrm>
          <a:prstGeom prst="rect">
            <a:avLst/>
          </a:prstGeom>
          <a:noFill/>
          <a:ln w="9525">
            <a:noFill/>
            <a:miter lim="800000"/>
            <a:headEnd/>
            <a:tailEnd/>
          </a:ln>
        </p:spPr>
        <p:txBody>
          <a:bodyPr>
            <a:spAutoFit/>
          </a:bodyPr>
          <a:lstStyle/>
          <a:p>
            <a:pPr>
              <a:defRPr/>
            </a:pPr>
            <a:r>
              <a:rPr lang="pt-BR" sz="1900" b="1" dirty="0" err="1" smtClean="0">
                <a:solidFill>
                  <a:srgbClr val="0070C0"/>
                </a:solidFill>
                <a:latin typeface="Arial" charset="0"/>
                <a:ea typeface="ＭＳ Ｐゴシック" pitchFamily="34" charset="-128"/>
                <a:cs typeface="Arial" charset="0"/>
              </a:rPr>
              <a:t>Lifestyle</a:t>
            </a:r>
            <a:endParaRPr lang="pt-BR" sz="1900" b="1" dirty="0">
              <a:solidFill>
                <a:srgbClr val="0070C0"/>
              </a:solidFill>
              <a:latin typeface="Arial" charset="0"/>
              <a:ea typeface="ＭＳ Ｐゴシック" pitchFamily="34" charset="-128"/>
              <a:cs typeface="Arial" charset="0"/>
            </a:endParaRPr>
          </a:p>
          <a:p>
            <a:pPr>
              <a:defRPr/>
            </a:pPr>
            <a:r>
              <a:rPr lang="pt-BR" sz="1600" b="1" dirty="0">
                <a:solidFill>
                  <a:schemeClr val="tx1">
                    <a:lumMod val="65000"/>
                    <a:lumOff val="35000"/>
                  </a:schemeClr>
                </a:solidFill>
                <a:latin typeface="Arial" charset="0"/>
                <a:ea typeface="ＭＳ Ｐゴシック" pitchFamily="34" charset="-128"/>
                <a:cs typeface="Arial" charset="0"/>
              </a:rPr>
              <a:t>(N=2570)</a:t>
            </a:r>
          </a:p>
        </p:txBody>
      </p:sp>
      <p:sp>
        <p:nvSpPr>
          <p:cNvPr id="11" name="CaixaDeTexto 19"/>
          <p:cNvSpPr txBox="1">
            <a:spLocks noChangeArrowheads="1"/>
          </p:cNvSpPr>
          <p:nvPr/>
        </p:nvSpPr>
        <p:spPr bwMode="auto">
          <a:xfrm>
            <a:off x="250825" y="4221163"/>
            <a:ext cx="1296988" cy="630237"/>
          </a:xfrm>
          <a:prstGeom prst="rect">
            <a:avLst/>
          </a:prstGeom>
          <a:noFill/>
          <a:ln w="9525">
            <a:noFill/>
            <a:miter lim="800000"/>
            <a:headEnd/>
            <a:tailEnd/>
          </a:ln>
        </p:spPr>
        <p:txBody>
          <a:bodyPr>
            <a:spAutoFit/>
          </a:bodyPr>
          <a:lstStyle/>
          <a:p>
            <a:pPr>
              <a:defRPr/>
            </a:pPr>
            <a:r>
              <a:rPr lang="pt-BR" sz="1900" b="1" dirty="0" err="1" smtClean="0">
                <a:solidFill>
                  <a:srgbClr val="FF0000"/>
                </a:solidFill>
                <a:latin typeface="Arial" charset="0"/>
                <a:ea typeface="ＭＳ Ｐゴシック" pitchFamily="34" charset="-128"/>
                <a:cs typeface="Arial" charset="0"/>
              </a:rPr>
              <a:t>Control</a:t>
            </a:r>
            <a:endParaRPr lang="pt-BR" sz="1900" b="1" dirty="0">
              <a:solidFill>
                <a:srgbClr val="FF0000"/>
              </a:solidFill>
              <a:latin typeface="Arial" charset="0"/>
              <a:ea typeface="ＭＳ Ｐゴシック" pitchFamily="34" charset="-128"/>
              <a:cs typeface="Arial" charset="0"/>
            </a:endParaRPr>
          </a:p>
          <a:p>
            <a:pPr>
              <a:defRPr/>
            </a:pPr>
            <a:r>
              <a:rPr lang="pt-BR" sz="1600" b="1" dirty="0" smtClean="0">
                <a:solidFill>
                  <a:schemeClr val="tx1">
                    <a:lumMod val="65000"/>
                    <a:lumOff val="35000"/>
                  </a:schemeClr>
                </a:solidFill>
                <a:latin typeface="Arial" charset="0"/>
                <a:ea typeface="ＭＳ Ｐゴシック" pitchFamily="34" charset="-128"/>
                <a:cs typeface="Arial" charset="0"/>
              </a:rPr>
              <a:t>(N=2575</a:t>
            </a:r>
            <a:r>
              <a:rPr lang="pt-BR" sz="1600" b="1" dirty="0">
                <a:solidFill>
                  <a:schemeClr val="tx1">
                    <a:lumMod val="65000"/>
                    <a:lumOff val="35000"/>
                  </a:schemeClr>
                </a:solidFill>
                <a:latin typeface="Arial" charset="0"/>
                <a:ea typeface="ＭＳ Ｐゴシック" pitchFamily="34" charset="-128"/>
                <a:cs typeface="Arial" charset="0"/>
              </a:rPr>
              <a:t>)</a:t>
            </a:r>
          </a:p>
        </p:txBody>
      </p:sp>
      <p:sp>
        <p:nvSpPr>
          <p:cNvPr id="12" name="CaixaDeTexto 19"/>
          <p:cNvSpPr txBox="1">
            <a:spLocks noChangeArrowheads="1"/>
          </p:cNvSpPr>
          <p:nvPr/>
        </p:nvSpPr>
        <p:spPr bwMode="auto">
          <a:xfrm>
            <a:off x="250825" y="2957513"/>
            <a:ext cx="1884363" cy="307777"/>
          </a:xfrm>
          <a:prstGeom prst="rect">
            <a:avLst/>
          </a:prstGeom>
          <a:noFill/>
          <a:ln w="9525">
            <a:noFill/>
            <a:miter lim="800000"/>
            <a:headEnd/>
            <a:tailEnd/>
          </a:ln>
        </p:spPr>
        <p:txBody>
          <a:bodyPr>
            <a:spAutoFit/>
          </a:bodyPr>
          <a:lstStyle/>
          <a:p>
            <a:r>
              <a:rPr lang="pt-BR" sz="1400" b="1" dirty="0"/>
              <a:t>7% </a:t>
            </a:r>
            <a:r>
              <a:rPr lang="pt-BR" sz="1400" b="1" dirty="0" smtClean="0"/>
              <a:t> </a:t>
            </a:r>
            <a:r>
              <a:rPr lang="pt-BR" sz="1400" b="1" dirty="0" err="1" smtClean="0"/>
              <a:t>weight</a:t>
            </a:r>
            <a:r>
              <a:rPr lang="pt-BR" sz="1400" b="1" dirty="0" smtClean="0"/>
              <a:t> </a:t>
            </a:r>
            <a:r>
              <a:rPr lang="pt-BR" sz="1400" b="1" dirty="0" err="1" smtClean="0"/>
              <a:t>loss</a:t>
            </a:r>
            <a:endParaRPr lang="pt-BR" sz="1400" b="1" dirty="0"/>
          </a:p>
        </p:txBody>
      </p:sp>
      <p:sp>
        <p:nvSpPr>
          <p:cNvPr id="13" name="CaixaDeTexto 19"/>
          <p:cNvSpPr txBox="1">
            <a:spLocks noChangeArrowheads="1"/>
          </p:cNvSpPr>
          <p:nvPr/>
        </p:nvSpPr>
        <p:spPr bwMode="auto">
          <a:xfrm>
            <a:off x="178718" y="3500438"/>
            <a:ext cx="3313162" cy="307777"/>
          </a:xfrm>
          <a:prstGeom prst="rect">
            <a:avLst/>
          </a:prstGeom>
          <a:noFill/>
          <a:ln w="9525">
            <a:noFill/>
            <a:miter lim="800000"/>
            <a:headEnd/>
            <a:tailEnd/>
          </a:ln>
        </p:spPr>
        <p:txBody>
          <a:bodyPr wrap="square">
            <a:spAutoFit/>
          </a:bodyPr>
          <a:lstStyle/>
          <a:p>
            <a:r>
              <a:rPr lang="pt-BR" sz="1400" b="1" dirty="0"/>
              <a:t>175 </a:t>
            </a:r>
            <a:r>
              <a:rPr lang="pt-BR" sz="1400" b="1" dirty="0" err="1" smtClean="0"/>
              <a:t>min</a:t>
            </a:r>
            <a:r>
              <a:rPr lang="pt-BR" sz="1400" b="1" dirty="0" smtClean="0"/>
              <a:t> </a:t>
            </a:r>
            <a:r>
              <a:rPr lang="pt-BR" sz="1400" b="1" dirty="0" err="1" smtClean="0"/>
              <a:t>physical</a:t>
            </a:r>
            <a:r>
              <a:rPr lang="pt-BR" sz="1400" b="1" dirty="0" smtClean="0"/>
              <a:t> </a:t>
            </a:r>
            <a:r>
              <a:rPr lang="pt-BR" sz="1400" b="1" dirty="0" err="1" smtClean="0"/>
              <a:t>activity</a:t>
            </a:r>
            <a:r>
              <a:rPr lang="pt-BR" sz="1400" b="1" dirty="0" smtClean="0"/>
              <a:t> per </a:t>
            </a:r>
            <a:r>
              <a:rPr lang="pt-BR" sz="1400" b="1" dirty="0" err="1" smtClean="0"/>
              <a:t>week</a:t>
            </a:r>
            <a:endParaRPr lang="pt-BR" sz="1400" b="1" dirty="0"/>
          </a:p>
        </p:txBody>
      </p:sp>
      <p:sp>
        <p:nvSpPr>
          <p:cNvPr id="14" name="CaixaDeTexto 19"/>
          <p:cNvSpPr txBox="1">
            <a:spLocks noChangeArrowheads="1"/>
          </p:cNvSpPr>
          <p:nvPr/>
        </p:nvSpPr>
        <p:spPr bwMode="auto">
          <a:xfrm>
            <a:off x="250825" y="5013325"/>
            <a:ext cx="2520950" cy="677108"/>
          </a:xfrm>
          <a:prstGeom prst="rect">
            <a:avLst/>
          </a:prstGeom>
          <a:noFill/>
          <a:ln w="9525">
            <a:noFill/>
            <a:miter lim="800000"/>
            <a:headEnd/>
            <a:tailEnd/>
          </a:ln>
        </p:spPr>
        <p:txBody>
          <a:bodyPr>
            <a:spAutoFit/>
          </a:bodyPr>
          <a:lstStyle/>
          <a:p>
            <a:r>
              <a:rPr lang="pt-BR" sz="1400" b="1" dirty="0" err="1" smtClean="0"/>
              <a:t>Initial</a:t>
            </a:r>
            <a:r>
              <a:rPr lang="pt-BR" sz="1400" b="1" dirty="0" smtClean="0"/>
              <a:t> </a:t>
            </a:r>
            <a:r>
              <a:rPr lang="pt-BR" sz="1400" b="1" dirty="0" err="1" smtClean="0"/>
              <a:t>education</a:t>
            </a:r>
            <a:r>
              <a:rPr lang="pt-BR" sz="1400" b="1" dirty="0" smtClean="0"/>
              <a:t> in T2DM</a:t>
            </a:r>
            <a:endParaRPr lang="pt-BR" sz="1400" b="1" dirty="0"/>
          </a:p>
          <a:p>
            <a:endParaRPr lang="pt-BR" sz="1000" b="1" dirty="0"/>
          </a:p>
          <a:p>
            <a:r>
              <a:rPr lang="pt-BR" sz="1400" b="1" dirty="0" smtClean="0"/>
              <a:t>No formal </a:t>
            </a:r>
            <a:r>
              <a:rPr lang="pt-BR" sz="1400" b="1" dirty="0" err="1" smtClean="0"/>
              <a:t>counselling</a:t>
            </a:r>
            <a:endParaRPr lang="pt-BR" sz="1400" b="1" dirty="0"/>
          </a:p>
        </p:txBody>
      </p:sp>
      <p:pic>
        <p:nvPicPr>
          <p:cNvPr id="15" name="Picture 2" descr="https://www.lookaheadtrial.org/images/LookAheadLogo.gif"/>
          <p:cNvPicPr>
            <a:picLocks noChangeAspect="1" noChangeArrowheads="1"/>
          </p:cNvPicPr>
          <p:nvPr/>
        </p:nvPicPr>
        <p:blipFill>
          <a:blip r:embed="rId5" cstate="print"/>
          <a:srcRect/>
          <a:stretch>
            <a:fillRect/>
          </a:stretch>
        </p:blipFill>
        <p:spPr bwMode="auto">
          <a:xfrm>
            <a:off x="6372200" y="188640"/>
            <a:ext cx="2592288" cy="508957"/>
          </a:xfrm>
          <a:prstGeom prst="rect">
            <a:avLst/>
          </a:prstGeom>
          <a:noFill/>
        </p:spPr>
      </p:pic>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aixaDeTexto 4"/>
          <p:cNvSpPr txBox="1">
            <a:spLocks noChangeArrowheads="1"/>
          </p:cNvSpPr>
          <p:nvPr/>
        </p:nvSpPr>
        <p:spPr bwMode="auto">
          <a:xfrm>
            <a:off x="215900" y="179388"/>
            <a:ext cx="8532813" cy="507831"/>
          </a:xfrm>
          <a:prstGeom prst="rect">
            <a:avLst/>
          </a:prstGeom>
          <a:noFill/>
          <a:ln w="9525">
            <a:noFill/>
            <a:miter lim="800000"/>
            <a:headEnd/>
            <a:tailEnd/>
          </a:ln>
        </p:spPr>
        <p:txBody>
          <a:bodyPr>
            <a:spAutoFit/>
          </a:bodyPr>
          <a:lstStyle/>
          <a:p>
            <a:r>
              <a:rPr lang="pt-BR" sz="2700" b="1" dirty="0" smtClean="0"/>
              <a:t>Is a 0.67% </a:t>
            </a:r>
            <a:r>
              <a:rPr lang="pt-BR" sz="2700" b="1" dirty="0" err="1" smtClean="0"/>
              <a:t>reduction</a:t>
            </a:r>
            <a:r>
              <a:rPr lang="pt-BR" sz="2700" b="1" dirty="0" smtClean="0"/>
              <a:t> in </a:t>
            </a:r>
            <a:r>
              <a:rPr lang="pt-BR" sz="2700" b="1" dirty="0"/>
              <a:t>HbA1c </a:t>
            </a:r>
            <a:r>
              <a:rPr lang="pt-BR" sz="2700" b="1" dirty="0" err="1" smtClean="0"/>
              <a:t>clinically</a:t>
            </a:r>
            <a:r>
              <a:rPr lang="pt-BR" sz="2700" b="1" dirty="0" smtClean="0"/>
              <a:t> </a:t>
            </a:r>
            <a:r>
              <a:rPr lang="pt-BR" sz="2700" b="1" dirty="0" err="1" smtClean="0"/>
              <a:t>important</a:t>
            </a:r>
            <a:r>
              <a:rPr lang="pt-BR" sz="2700" b="1" dirty="0" smtClean="0"/>
              <a:t>? </a:t>
            </a:r>
            <a:endParaRPr lang="pt-BR" sz="2700" b="1" dirty="0"/>
          </a:p>
        </p:txBody>
      </p:sp>
      <p:cxnSp>
        <p:nvCxnSpPr>
          <p:cNvPr id="10" name="Conector reto 9"/>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125" name="Text Box 26"/>
          <p:cNvSpPr txBox="1">
            <a:spLocks noChangeArrowheads="1"/>
          </p:cNvSpPr>
          <p:nvPr/>
        </p:nvSpPr>
        <p:spPr bwMode="auto">
          <a:xfrm rot="16200000">
            <a:off x="-685800" y="4046796"/>
            <a:ext cx="3411537" cy="646331"/>
          </a:xfrm>
          <a:prstGeom prst="rect">
            <a:avLst/>
          </a:prstGeom>
          <a:noFill/>
          <a:ln w="12700">
            <a:noFill/>
            <a:miter lim="800000"/>
            <a:headEnd type="none" w="sm" len="sm"/>
            <a:tailEnd type="none" w="sm" len="sm"/>
          </a:ln>
        </p:spPr>
        <p:txBody>
          <a:bodyPr>
            <a:spAutoFit/>
          </a:bodyPr>
          <a:lstStyle/>
          <a:p>
            <a:pPr algn="ctr" eaLnBrk="0" hangingPunct="0"/>
            <a:r>
              <a:rPr lang="en-GB" dirty="0" smtClean="0"/>
              <a:t>Reduction in </a:t>
            </a:r>
            <a:r>
              <a:rPr lang="en-GB" dirty="0"/>
              <a:t>RR </a:t>
            </a:r>
            <a:r>
              <a:rPr lang="en-GB" dirty="0" smtClean="0"/>
              <a:t>after </a:t>
            </a:r>
            <a:r>
              <a:rPr lang="en-GB" dirty="0" err="1" smtClean="0"/>
              <a:t>metfomrin</a:t>
            </a:r>
            <a:r>
              <a:rPr lang="en-GB" dirty="0" smtClean="0"/>
              <a:t> treatment </a:t>
            </a:r>
            <a:r>
              <a:rPr lang="en-GB" dirty="0"/>
              <a:t>(%)</a:t>
            </a:r>
          </a:p>
        </p:txBody>
      </p:sp>
      <p:grpSp>
        <p:nvGrpSpPr>
          <p:cNvPr id="5126" name="Group 34"/>
          <p:cNvGrpSpPr>
            <a:grpSpLocks/>
          </p:cNvGrpSpPr>
          <p:nvPr/>
        </p:nvGrpSpPr>
        <p:grpSpPr bwMode="auto">
          <a:xfrm>
            <a:off x="1403350" y="2286368"/>
            <a:ext cx="6018213" cy="4044950"/>
            <a:chOff x="883" y="1459"/>
            <a:chExt cx="3620" cy="2328"/>
          </a:xfrm>
        </p:grpSpPr>
        <p:graphicFrame>
          <p:nvGraphicFramePr>
            <p:cNvPr id="5122" name="Object 3"/>
            <p:cNvGraphicFramePr>
              <a:graphicFrameLocks noChangeAspect="1"/>
            </p:cNvGraphicFramePr>
            <p:nvPr/>
          </p:nvGraphicFramePr>
          <p:xfrm>
            <a:off x="1132" y="1559"/>
            <a:ext cx="3371" cy="2228"/>
          </p:xfrm>
          <a:graphic>
            <a:graphicData uri="http://schemas.openxmlformats.org/presentationml/2006/ole">
              <mc:AlternateContent xmlns:mc="http://schemas.openxmlformats.org/markup-compatibility/2006">
                <mc:Choice xmlns:v="urn:schemas-microsoft-com:vml" Requires="v">
                  <p:oleObj spid="_x0000_s5129" r:id="rId4" imgW="5608806" imgH="3871296" progId="Excel.Sheet.8">
                    <p:embed/>
                  </p:oleObj>
                </mc:Choice>
                <mc:Fallback>
                  <p:oleObj r:id="rId4" imgW="5608806" imgH="3871296" progId="Excel.Shee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2" y="1559"/>
                          <a:ext cx="3371" cy="22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4" name="Text Box 27"/>
            <p:cNvSpPr txBox="1">
              <a:spLocks noChangeArrowheads="1"/>
            </p:cNvSpPr>
            <p:nvPr/>
          </p:nvSpPr>
          <p:spPr bwMode="auto">
            <a:xfrm>
              <a:off x="888" y="1848"/>
              <a:ext cx="408" cy="221"/>
            </a:xfrm>
            <a:prstGeom prst="rect">
              <a:avLst/>
            </a:prstGeom>
            <a:noFill/>
            <a:ln w="25400" algn="ctr">
              <a:noFill/>
              <a:miter lim="800000"/>
              <a:headEnd/>
              <a:tailEnd/>
            </a:ln>
          </p:spPr>
          <p:txBody>
            <a:bodyPr>
              <a:spAutoFit/>
            </a:bodyPr>
            <a:lstStyle/>
            <a:p>
              <a:pPr>
                <a:spcBef>
                  <a:spcPct val="50000"/>
                </a:spcBef>
              </a:pPr>
              <a:r>
                <a:rPr lang="en-GB" sz="1700"/>
                <a:t>10</a:t>
              </a:r>
              <a:endParaRPr lang="en-US" sz="1700"/>
            </a:p>
          </p:txBody>
        </p:sp>
        <p:sp>
          <p:nvSpPr>
            <p:cNvPr id="5135" name="Text Box 28"/>
            <p:cNvSpPr txBox="1">
              <a:spLocks noChangeArrowheads="1"/>
            </p:cNvSpPr>
            <p:nvPr/>
          </p:nvSpPr>
          <p:spPr bwMode="auto">
            <a:xfrm>
              <a:off x="891" y="2258"/>
              <a:ext cx="408" cy="221"/>
            </a:xfrm>
            <a:prstGeom prst="rect">
              <a:avLst/>
            </a:prstGeom>
            <a:noFill/>
            <a:ln w="25400" algn="ctr">
              <a:noFill/>
              <a:miter lim="800000"/>
              <a:headEnd/>
              <a:tailEnd/>
            </a:ln>
          </p:spPr>
          <p:txBody>
            <a:bodyPr>
              <a:spAutoFit/>
            </a:bodyPr>
            <a:lstStyle/>
            <a:p>
              <a:pPr>
                <a:spcBef>
                  <a:spcPct val="50000"/>
                </a:spcBef>
              </a:pPr>
              <a:r>
                <a:rPr lang="en-GB" sz="1700"/>
                <a:t>20</a:t>
              </a:r>
              <a:endParaRPr lang="en-US" sz="1700"/>
            </a:p>
          </p:txBody>
        </p:sp>
        <p:sp>
          <p:nvSpPr>
            <p:cNvPr id="5136" name="Text Box 29"/>
            <p:cNvSpPr txBox="1">
              <a:spLocks noChangeArrowheads="1"/>
            </p:cNvSpPr>
            <p:nvPr/>
          </p:nvSpPr>
          <p:spPr bwMode="auto">
            <a:xfrm>
              <a:off x="894" y="2686"/>
              <a:ext cx="408" cy="221"/>
            </a:xfrm>
            <a:prstGeom prst="rect">
              <a:avLst/>
            </a:prstGeom>
            <a:noFill/>
            <a:ln w="25400" algn="ctr">
              <a:noFill/>
              <a:miter lim="800000"/>
              <a:headEnd/>
              <a:tailEnd/>
            </a:ln>
          </p:spPr>
          <p:txBody>
            <a:bodyPr>
              <a:spAutoFit/>
            </a:bodyPr>
            <a:lstStyle/>
            <a:p>
              <a:pPr>
                <a:spcBef>
                  <a:spcPct val="50000"/>
                </a:spcBef>
              </a:pPr>
              <a:r>
                <a:rPr lang="en-GB" sz="1700"/>
                <a:t>30</a:t>
              </a:r>
              <a:endParaRPr lang="en-US" sz="1700"/>
            </a:p>
          </p:txBody>
        </p:sp>
        <p:sp>
          <p:nvSpPr>
            <p:cNvPr id="5137" name="Text Box 30"/>
            <p:cNvSpPr txBox="1">
              <a:spLocks noChangeArrowheads="1"/>
            </p:cNvSpPr>
            <p:nvPr/>
          </p:nvSpPr>
          <p:spPr bwMode="auto">
            <a:xfrm>
              <a:off x="889" y="3105"/>
              <a:ext cx="408" cy="221"/>
            </a:xfrm>
            <a:prstGeom prst="rect">
              <a:avLst/>
            </a:prstGeom>
            <a:noFill/>
            <a:ln w="25400" algn="ctr">
              <a:noFill/>
              <a:miter lim="800000"/>
              <a:headEnd/>
              <a:tailEnd/>
            </a:ln>
          </p:spPr>
          <p:txBody>
            <a:bodyPr>
              <a:spAutoFit/>
            </a:bodyPr>
            <a:lstStyle/>
            <a:p>
              <a:pPr>
                <a:spcBef>
                  <a:spcPct val="50000"/>
                </a:spcBef>
              </a:pPr>
              <a:r>
                <a:rPr lang="en-GB" sz="1700"/>
                <a:t>40</a:t>
              </a:r>
              <a:endParaRPr lang="en-US" sz="1700"/>
            </a:p>
          </p:txBody>
        </p:sp>
        <p:sp>
          <p:nvSpPr>
            <p:cNvPr id="5138" name="Text Box 31"/>
            <p:cNvSpPr txBox="1">
              <a:spLocks noChangeArrowheads="1"/>
            </p:cNvSpPr>
            <p:nvPr/>
          </p:nvSpPr>
          <p:spPr bwMode="auto">
            <a:xfrm>
              <a:off x="883" y="3531"/>
              <a:ext cx="408" cy="221"/>
            </a:xfrm>
            <a:prstGeom prst="rect">
              <a:avLst/>
            </a:prstGeom>
            <a:noFill/>
            <a:ln w="25400" algn="ctr">
              <a:noFill/>
              <a:miter lim="800000"/>
              <a:headEnd/>
              <a:tailEnd/>
            </a:ln>
          </p:spPr>
          <p:txBody>
            <a:bodyPr>
              <a:spAutoFit/>
            </a:bodyPr>
            <a:lstStyle/>
            <a:p>
              <a:pPr>
                <a:spcBef>
                  <a:spcPct val="50000"/>
                </a:spcBef>
              </a:pPr>
              <a:r>
                <a:rPr lang="en-GB" sz="1700"/>
                <a:t>50</a:t>
              </a:r>
              <a:endParaRPr lang="en-US" sz="1700"/>
            </a:p>
          </p:txBody>
        </p:sp>
        <p:sp>
          <p:nvSpPr>
            <p:cNvPr id="5139" name="Text Box 32"/>
            <p:cNvSpPr txBox="1">
              <a:spLocks noChangeArrowheads="1"/>
            </p:cNvSpPr>
            <p:nvPr/>
          </p:nvSpPr>
          <p:spPr bwMode="auto">
            <a:xfrm>
              <a:off x="883" y="1459"/>
              <a:ext cx="408" cy="221"/>
            </a:xfrm>
            <a:prstGeom prst="rect">
              <a:avLst/>
            </a:prstGeom>
            <a:noFill/>
            <a:ln w="25400" algn="ctr">
              <a:noFill/>
              <a:miter lim="800000"/>
              <a:headEnd/>
              <a:tailEnd/>
            </a:ln>
          </p:spPr>
          <p:txBody>
            <a:bodyPr>
              <a:spAutoFit/>
            </a:bodyPr>
            <a:lstStyle/>
            <a:p>
              <a:pPr>
                <a:spcBef>
                  <a:spcPct val="50000"/>
                </a:spcBef>
              </a:pPr>
              <a:r>
                <a:rPr lang="en-GB" sz="1700"/>
                <a:t>0</a:t>
              </a:r>
              <a:endParaRPr lang="en-US" sz="1700"/>
            </a:p>
          </p:txBody>
        </p:sp>
      </p:grpSp>
      <p:sp>
        <p:nvSpPr>
          <p:cNvPr id="5127" name="Text Box 33"/>
          <p:cNvSpPr txBox="1">
            <a:spLocks noChangeArrowheads="1"/>
          </p:cNvSpPr>
          <p:nvPr/>
        </p:nvSpPr>
        <p:spPr bwMode="auto">
          <a:xfrm rot="19264694">
            <a:off x="1657350" y="1714888"/>
            <a:ext cx="2236788" cy="553998"/>
          </a:xfrm>
          <a:prstGeom prst="rect">
            <a:avLst/>
          </a:prstGeom>
          <a:noFill/>
          <a:ln w="25400" algn="ctr">
            <a:noFill/>
            <a:miter lim="800000"/>
            <a:headEnd/>
            <a:tailEnd/>
          </a:ln>
        </p:spPr>
        <p:txBody>
          <a:bodyPr>
            <a:spAutoFit/>
          </a:bodyPr>
          <a:lstStyle/>
          <a:p>
            <a:pPr algn="ctr"/>
            <a:r>
              <a:rPr lang="en-GB" sz="1500" b="1" dirty="0" smtClean="0"/>
              <a:t>All diabetes-related outcomes</a:t>
            </a:r>
            <a:endParaRPr lang="en-US" sz="1500" b="1" dirty="0"/>
          </a:p>
        </p:txBody>
      </p:sp>
      <p:sp>
        <p:nvSpPr>
          <p:cNvPr id="5128" name="Text Box 35"/>
          <p:cNvSpPr txBox="1">
            <a:spLocks noChangeArrowheads="1"/>
          </p:cNvSpPr>
          <p:nvPr/>
        </p:nvSpPr>
        <p:spPr bwMode="auto">
          <a:xfrm rot="19147728">
            <a:off x="3051175" y="1545819"/>
            <a:ext cx="1933575" cy="553998"/>
          </a:xfrm>
          <a:prstGeom prst="rect">
            <a:avLst/>
          </a:prstGeom>
          <a:noFill/>
          <a:ln w="25400" algn="ctr">
            <a:noFill/>
            <a:miter lim="800000"/>
            <a:headEnd/>
            <a:tailEnd/>
          </a:ln>
        </p:spPr>
        <p:txBody>
          <a:bodyPr>
            <a:spAutoFit/>
          </a:bodyPr>
          <a:lstStyle/>
          <a:p>
            <a:r>
              <a:rPr lang="en-GB" sz="1500" b="1" dirty="0" smtClean="0"/>
              <a:t>Diabetes-related deaths</a:t>
            </a:r>
            <a:endParaRPr lang="en-US" sz="1500" b="1" dirty="0"/>
          </a:p>
        </p:txBody>
      </p:sp>
      <p:sp>
        <p:nvSpPr>
          <p:cNvPr id="5129" name="Text Box 36"/>
          <p:cNvSpPr txBox="1">
            <a:spLocks noChangeArrowheads="1"/>
          </p:cNvSpPr>
          <p:nvPr/>
        </p:nvSpPr>
        <p:spPr bwMode="auto">
          <a:xfrm rot="19147728">
            <a:off x="5475392" y="1656470"/>
            <a:ext cx="1327748" cy="553998"/>
          </a:xfrm>
          <a:prstGeom prst="rect">
            <a:avLst/>
          </a:prstGeom>
          <a:noFill/>
          <a:ln w="25400" algn="ctr">
            <a:noFill/>
            <a:miter lim="800000"/>
            <a:headEnd/>
            <a:tailEnd/>
          </a:ln>
        </p:spPr>
        <p:txBody>
          <a:bodyPr wrap="square">
            <a:spAutoFit/>
          </a:bodyPr>
          <a:lstStyle/>
          <a:p>
            <a:r>
              <a:rPr lang="en-US" sz="1500" b="1" dirty="0" smtClean="0"/>
              <a:t>Myocardial infarction</a:t>
            </a:r>
            <a:endParaRPr lang="en-US" sz="1500" b="1" dirty="0"/>
          </a:p>
        </p:txBody>
      </p:sp>
      <p:sp>
        <p:nvSpPr>
          <p:cNvPr id="5130" name="Text Box 37"/>
          <p:cNvSpPr txBox="1">
            <a:spLocks noChangeArrowheads="1"/>
          </p:cNvSpPr>
          <p:nvPr/>
        </p:nvSpPr>
        <p:spPr bwMode="auto">
          <a:xfrm rot="19147728">
            <a:off x="4407788" y="1741844"/>
            <a:ext cx="1248064" cy="553998"/>
          </a:xfrm>
          <a:prstGeom prst="rect">
            <a:avLst/>
          </a:prstGeom>
          <a:noFill/>
          <a:ln w="25400" algn="ctr">
            <a:noFill/>
            <a:miter lim="800000"/>
            <a:headEnd/>
            <a:tailEnd/>
          </a:ln>
        </p:spPr>
        <p:txBody>
          <a:bodyPr wrap="square">
            <a:spAutoFit/>
          </a:bodyPr>
          <a:lstStyle/>
          <a:p>
            <a:r>
              <a:rPr lang="en-GB" sz="1500" b="1" dirty="0" smtClean="0"/>
              <a:t>All-cause mortality</a:t>
            </a:r>
            <a:endParaRPr lang="en-US" sz="1500" b="1" dirty="0"/>
          </a:p>
        </p:txBody>
      </p:sp>
      <p:sp>
        <p:nvSpPr>
          <p:cNvPr id="5131" name="Text Box 38"/>
          <p:cNvSpPr txBox="1">
            <a:spLocks noChangeArrowheads="1"/>
          </p:cNvSpPr>
          <p:nvPr/>
        </p:nvSpPr>
        <p:spPr bwMode="auto">
          <a:xfrm rot="19147728">
            <a:off x="6612081" y="1775898"/>
            <a:ext cx="1404937" cy="323165"/>
          </a:xfrm>
          <a:prstGeom prst="rect">
            <a:avLst/>
          </a:prstGeom>
          <a:noFill/>
          <a:ln w="25400" algn="ctr">
            <a:noFill/>
            <a:miter lim="800000"/>
            <a:headEnd/>
            <a:tailEnd/>
          </a:ln>
        </p:spPr>
        <p:txBody>
          <a:bodyPr>
            <a:spAutoFit/>
          </a:bodyPr>
          <a:lstStyle/>
          <a:p>
            <a:r>
              <a:rPr lang="en-GB" sz="1500" b="1" dirty="0" smtClean="0"/>
              <a:t>Stroke</a:t>
            </a:r>
            <a:endParaRPr lang="en-US" sz="1500" b="1" dirty="0"/>
          </a:p>
        </p:txBody>
      </p:sp>
      <p:sp>
        <p:nvSpPr>
          <p:cNvPr id="5133" name="Text Box 46"/>
          <p:cNvSpPr txBox="1">
            <a:spLocks noChangeArrowheads="1"/>
          </p:cNvSpPr>
          <p:nvPr/>
        </p:nvSpPr>
        <p:spPr bwMode="auto">
          <a:xfrm>
            <a:off x="5813425" y="6505575"/>
            <a:ext cx="3330575" cy="307975"/>
          </a:xfrm>
          <a:prstGeom prst="rect">
            <a:avLst/>
          </a:prstGeom>
          <a:noFill/>
          <a:ln w="25400" algn="ctr">
            <a:noFill/>
            <a:miter lim="800000"/>
            <a:headEnd/>
            <a:tailEnd/>
          </a:ln>
        </p:spPr>
        <p:txBody>
          <a:bodyPr>
            <a:spAutoFit/>
          </a:bodyPr>
          <a:lstStyle/>
          <a:p>
            <a:r>
              <a:rPr lang="en-GB" sz="1400" b="1"/>
              <a:t>UKPDS 34: Lancet 1998;352:854–65 </a:t>
            </a:r>
            <a:endParaRPr lang="en-US" sz="1400" b="1"/>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aixaDeTexto 4"/>
          <p:cNvSpPr txBox="1">
            <a:spLocks noChangeArrowheads="1"/>
          </p:cNvSpPr>
          <p:nvPr/>
        </p:nvSpPr>
        <p:spPr bwMode="auto">
          <a:xfrm>
            <a:off x="215900" y="179388"/>
            <a:ext cx="8532813" cy="461665"/>
          </a:xfrm>
          <a:prstGeom prst="rect">
            <a:avLst/>
          </a:prstGeom>
          <a:noFill/>
          <a:ln w="9525">
            <a:noFill/>
            <a:miter lim="800000"/>
            <a:headEnd/>
            <a:tailEnd/>
          </a:ln>
        </p:spPr>
        <p:txBody>
          <a:bodyPr>
            <a:spAutoFit/>
          </a:bodyPr>
          <a:lstStyle/>
          <a:p>
            <a:r>
              <a:rPr lang="pt-BR" sz="2400" b="1" dirty="0" smtClean="0"/>
              <a:t>High </a:t>
            </a:r>
            <a:r>
              <a:rPr lang="pt-BR" sz="2400" b="1" dirty="0" err="1" smtClean="0"/>
              <a:t>intensity</a:t>
            </a:r>
            <a:r>
              <a:rPr lang="pt-BR" sz="2400" b="1" dirty="0" smtClean="0"/>
              <a:t> </a:t>
            </a:r>
            <a:r>
              <a:rPr lang="pt-BR" sz="2400" b="1" dirty="0" err="1" smtClean="0"/>
              <a:t>interval</a:t>
            </a:r>
            <a:r>
              <a:rPr lang="pt-BR" sz="2400" b="1" dirty="0" smtClean="0"/>
              <a:t> training </a:t>
            </a:r>
            <a:r>
              <a:rPr lang="pt-BR" sz="2400" b="1" dirty="0" err="1" smtClean="0"/>
              <a:t>and</a:t>
            </a:r>
            <a:r>
              <a:rPr lang="pt-BR" sz="2400" b="1" dirty="0" smtClean="0"/>
              <a:t> A1c</a:t>
            </a:r>
            <a:endParaRPr lang="pt-BR" sz="2400" b="1" dirty="0"/>
          </a:p>
        </p:txBody>
      </p:sp>
      <p:cxnSp>
        <p:nvCxnSpPr>
          <p:cNvPr id="10" name="Conector reto 9"/>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1628800"/>
            <a:ext cx="7273057" cy="4270512"/>
          </a:xfrm>
          <a:prstGeom prst="rect">
            <a:avLst/>
          </a:prstGeom>
        </p:spPr>
      </p:pic>
    </p:spTree>
    <p:extLst>
      <p:ext uri="{BB962C8B-B14F-4D97-AF65-F5344CB8AC3E}">
        <p14:creationId xmlns:p14="http://schemas.microsoft.com/office/powerpoint/2010/main" val="138491802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5189263" y="6581001"/>
            <a:ext cx="3954737" cy="276999"/>
          </a:xfrm>
          <a:prstGeom prst="rect">
            <a:avLst/>
          </a:prstGeom>
          <a:noFill/>
        </p:spPr>
        <p:txBody>
          <a:bodyPr wrap="none" rtlCol="0">
            <a:spAutoFit/>
          </a:bodyPr>
          <a:lstStyle/>
          <a:p>
            <a:r>
              <a:rPr lang="pt-BR" sz="1200" b="1" dirty="0" err="1" smtClean="0"/>
              <a:t>Tonoli</a:t>
            </a:r>
            <a:r>
              <a:rPr lang="pt-BR" sz="1200" b="1" dirty="0" smtClean="0"/>
              <a:t> et al. J </a:t>
            </a:r>
            <a:r>
              <a:rPr lang="pt-BR" sz="1200" b="1" dirty="0" err="1" smtClean="0"/>
              <a:t>Musculoskelet</a:t>
            </a:r>
            <a:r>
              <a:rPr lang="pt-BR" sz="1200" b="1" dirty="0" smtClean="0"/>
              <a:t> Neuronal Interact 2017</a:t>
            </a:r>
            <a:endParaRPr lang="pt-BR" sz="1200" b="1"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345" y="1165248"/>
            <a:ext cx="8028384" cy="5241375"/>
          </a:xfrm>
          <a:prstGeom prst="rect">
            <a:avLst/>
          </a:prstGeom>
        </p:spPr>
      </p:pic>
      <p:sp>
        <p:nvSpPr>
          <p:cNvPr id="5" name="Retângulo 4"/>
          <p:cNvSpPr/>
          <p:nvPr/>
        </p:nvSpPr>
        <p:spPr>
          <a:xfrm>
            <a:off x="1907704" y="5301208"/>
            <a:ext cx="5832648" cy="749968"/>
          </a:xfrm>
          <a:prstGeom prst="rect">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4"/>
          <p:cNvSpPr txBox="1">
            <a:spLocks noChangeArrowheads="1"/>
          </p:cNvSpPr>
          <p:nvPr/>
        </p:nvSpPr>
        <p:spPr bwMode="auto">
          <a:xfrm>
            <a:off x="215900" y="179388"/>
            <a:ext cx="8532813" cy="461665"/>
          </a:xfrm>
          <a:prstGeom prst="rect">
            <a:avLst/>
          </a:prstGeom>
          <a:noFill/>
          <a:ln w="9525">
            <a:noFill/>
            <a:miter lim="800000"/>
            <a:headEnd/>
            <a:tailEnd/>
          </a:ln>
        </p:spPr>
        <p:txBody>
          <a:bodyPr>
            <a:spAutoFit/>
          </a:bodyPr>
          <a:lstStyle/>
          <a:p>
            <a:r>
              <a:rPr lang="pt-BR" sz="2400" b="1" dirty="0" smtClean="0"/>
              <a:t>High </a:t>
            </a:r>
            <a:r>
              <a:rPr lang="pt-BR" sz="2400" b="1" dirty="0" err="1" smtClean="0"/>
              <a:t>intensity</a:t>
            </a:r>
            <a:r>
              <a:rPr lang="pt-BR" sz="2400" b="1" dirty="0" smtClean="0"/>
              <a:t> </a:t>
            </a:r>
            <a:r>
              <a:rPr lang="pt-BR" sz="2400" b="1" dirty="0" err="1" smtClean="0"/>
              <a:t>interval</a:t>
            </a:r>
            <a:r>
              <a:rPr lang="pt-BR" sz="2400" b="1" dirty="0" smtClean="0"/>
              <a:t> training </a:t>
            </a:r>
            <a:r>
              <a:rPr lang="pt-BR" sz="2400" b="1" dirty="0" err="1" smtClean="0"/>
              <a:t>and</a:t>
            </a:r>
            <a:r>
              <a:rPr lang="pt-BR" sz="2400" b="1" dirty="0" smtClean="0"/>
              <a:t> A1c</a:t>
            </a:r>
            <a:endParaRPr lang="pt-BR" sz="2400" b="1" dirty="0"/>
          </a:p>
        </p:txBody>
      </p:sp>
      <p:cxnSp>
        <p:nvCxnSpPr>
          <p:cNvPr id="9" name="Conector reto 9"/>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464788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876" y="1990187"/>
            <a:ext cx="8928100" cy="2966675"/>
          </a:xfrm>
          <a:prstGeom prst="rect">
            <a:avLst/>
          </a:prstGeom>
        </p:spPr>
      </p:pic>
      <p:sp>
        <p:nvSpPr>
          <p:cNvPr id="6" name="Retângulo 5"/>
          <p:cNvSpPr/>
          <p:nvPr/>
        </p:nvSpPr>
        <p:spPr>
          <a:xfrm>
            <a:off x="2771800" y="3657600"/>
            <a:ext cx="1152128" cy="491480"/>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p:cNvSpPr txBox="1"/>
          <p:nvPr/>
        </p:nvSpPr>
        <p:spPr>
          <a:xfrm>
            <a:off x="5189263" y="6581001"/>
            <a:ext cx="3954737" cy="276999"/>
          </a:xfrm>
          <a:prstGeom prst="rect">
            <a:avLst/>
          </a:prstGeom>
          <a:noFill/>
        </p:spPr>
        <p:txBody>
          <a:bodyPr wrap="none" rtlCol="0">
            <a:spAutoFit/>
          </a:bodyPr>
          <a:lstStyle/>
          <a:p>
            <a:r>
              <a:rPr lang="pt-BR" sz="1200" b="1" dirty="0" err="1" smtClean="0"/>
              <a:t>Tonoli</a:t>
            </a:r>
            <a:r>
              <a:rPr lang="pt-BR" sz="1200" b="1" dirty="0" smtClean="0"/>
              <a:t> et al. J </a:t>
            </a:r>
            <a:r>
              <a:rPr lang="pt-BR" sz="1200" b="1" dirty="0" err="1" smtClean="0"/>
              <a:t>Musculoskelet</a:t>
            </a:r>
            <a:r>
              <a:rPr lang="pt-BR" sz="1200" b="1" dirty="0" smtClean="0"/>
              <a:t> Neuronal Interact 2017</a:t>
            </a:r>
            <a:endParaRPr lang="pt-BR" sz="1200" b="1" dirty="0"/>
          </a:p>
        </p:txBody>
      </p:sp>
      <p:sp>
        <p:nvSpPr>
          <p:cNvPr id="12" name="Retângulo 11"/>
          <p:cNvSpPr/>
          <p:nvPr/>
        </p:nvSpPr>
        <p:spPr>
          <a:xfrm>
            <a:off x="5076056" y="3645024"/>
            <a:ext cx="1152128" cy="491480"/>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4"/>
          <p:cNvSpPr txBox="1">
            <a:spLocks noChangeArrowheads="1"/>
          </p:cNvSpPr>
          <p:nvPr/>
        </p:nvSpPr>
        <p:spPr bwMode="auto">
          <a:xfrm>
            <a:off x="215900" y="179388"/>
            <a:ext cx="8532813" cy="461665"/>
          </a:xfrm>
          <a:prstGeom prst="rect">
            <a:avLst/>
          </a:prstGeom>
          <a:noFill/>
          <a:ln w="9525">
            <a:noFill/>
            <a:miter lim="800000"/>
            <a:headEnd/>
            <a:tailEnd/>
          </a:ln>
        </p:spPr>
        <p:txBody>
          <a:bodyPr>
            <a:spAutoFit/>
          </a:bodyPr>
          <a:lstStyle/>
          <a:p>
            <a:r>
              <a:rPr lang="pt-BR" sz="2400" b="1" dirty="0" smtClean="0"/>
              <a:t>High </a:t>
            </a:r>
            <a:r>
              <a:rPr lang="pt-BR" sz="2400" b="1" dirty="0" err="1" smtClean="0"/>
              <a:t>intensity</a:t>
            </a:r>
            <a:r>
              <a:rPr lang="pt-BR" sz="2400" b="1" dirty="0" smtClean="0"/>
              <a:t> </a:t>
            </a:r>
            <a:r>
              <a:rPr lang="pt-BR" sz="2400" b="1" dirty="0" err="1" smtClean="0"/>
              <a:t>interval</a:t>
            </a:r>
            <a:r>
              <a:rPr lang="pt-BR" sz="2400" b="1" dirty="0" smtClean="0"/>
              <a:t> training </a:t>
            </a:r>
            <a:r>
              <a:rPr lang="pt-BR" sz="2400" b="1" dirty="0" err="1" smtClean="0"/>
              <a:t>and</a:t>
            </a:r>
            <a:r>
              <a:rPr lang="pt-BR" sz="2400" b="1" dirty="0" smtClean="0"/>
              <a:t> A1c</a:t>
            </a:r>
            <a:endParaRPr lang="pt-BR" sz="2400" b="1" dirty="0"/>
          </a:p>
        </p:txBody>
      </p:sp>
      <p:cxnSp>
        <p:nvCxnSpPr>
          <p:cNvPr id="14" name="Conector reto 9"/>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55107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6473097" y="6566302"/>
            <a:ext cx="2695674" cy="276999"/>
          </a:xfrm>
          <a:prstGeom prst="rect">
            <a:avLst/>
          </a:prstGeom>
          <a:noFill/>
        </p:spPr>
        <p:txBody>
          <a:bodyPr wrap="none" rtlCol="0">
            <a:spAutoFit/>
          </a:bodyPr>
          <a:lstStyle/>
          <a:p>
            <a:r>
              <a:rPr lang="pt-BR" sz="1200" b="1" dirty="0" err="1" smtClean="0"/>
              <a:t>Stoa</a:t>
            </a:r>
            <a:r>
              <a:rPr lang="pt-BR" sz="1200" b="1" dirty="0" smtClean="0"/>
              <a:t> et al. </a:t>
            </a:r>
            <a:r>
              <a:rPr lang="pt-BR" sz="1200" b="1" dirty="0" err="1" smtClean="0"/>
              <a:t>Eur</a:t>
            </a:r>
            <a:r>
              <a:rPr lang="pt-BR" sz="1200" b="1" dirty="0" smtClean="0"/>
              <a:t> J </a:t>
            </a:r>
            <a:r>
              <a:rPr lang="pt-BR" sz="1200" b="1" dirty="0" err="1" smtClean="0"/>
              <a:t>App</a:t>
            </a:r>
            <a:r>
              <a:rPr lang="pt-BR" sz="1200" b="1" dirty="0" smtClean="0"/>
              <a:t> </a:t>
            </a:r>
            <a:r>
              <a:rPr lang="pt-BR" sz="1200" b="1" dirty="0" err="1" smtClean="0"/>
              <a:t>Physiol</a:t>
            </a:r>
            <a:r>
              <a:rPr lang="pt-BR" sz="1200" b="1" dirty="0" smtClean="0"/>
              <a:t>, 2017</a:t>
            </a:r>
            <a:endParaRPr lang="pt-BR" sz="1200" b="1" dirty="0"/>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164" y="1111859"/>
            <a:ext cx="8460432" cy="3046844"/>
          </a:xfrm>
          <a:prstGeom prst="rect">
            <a:avLst/>
          </a:prstGeom>
        </p:spPr>
      </p:pic>
      <p:pic>
        <p:nvPicPr>
          <p:cNvPr id="5" name="Imagem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825" y="4408483"/>
            <a:ext cx="8604448" cy="925616"/>
          </a:xfrm>
          <a:prstGeom prst="rect">
            <a:avLst/>
          </a:prstGeom>
        </p:spPr>
      </p:pic>
      <p:pic>
        <p:nvPicPr>
          <p:cNvPr id="7" name="Image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900" y="5378528"/>
            <a:ext cx="8543611" cy="460492"/>
          </a:xfrm>
          <a:prstGeom prst="rect">
            <a:avLst/>
          </a:prstGeom>
        </p:spPr>
      </p:pic>
      <p:sp>
        <p:nvSpPr>
          <p:cNvPr id="11" name="Retângulo 10"/>
          <p:cNvSpPr/>
          <p:nvPr/>
        </p:nvSpPr>
        <p:spPr>
          <a:xfrm>
            <a:off x="1907704" y="5378528"/>
            <a:ext cx="792088" cy="210712"/>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5436096" y="5378528"/>
            <a:ext cx="792088" cy="210712"/>
          </a:xfrm>
          <a:prstGeom prst="rect">
            <a:avLst/>
          </a:prstGeom>
          <a:noFill/>
          <a:ln w="444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4"/>
          <p:cNvSpPr txBox="1">
            <a:spLocks noChangeArrowheads="1"/>
          </p:cNvSpPr>
          <p:nvPr/>
        </p:nvSpPr>
        <p:spPr bwMode="auto">
          <a:xfrm>
            <a:off x="215900" y="179388"/>
            <a:ext cx="8532813" cy="461665"/>
          </a:xfrm>
          <a:prstGeom prst="rect">
            <a:avLst/>
          </a:prstGeom>
          <a:noFill/>
          <a:ln w="9525">
            <a:noFill/>
            <a:miter lim="800000"/>
            <a:headEnd/>
            <a:tailEnd/>
          </a:ln>
        </p:spPr>
        <p:txBody>
          <a:bodyPr>
            <a:spAutoFit/>
          </a:bodyPr>
          <a:lstStyle/>
          <a:p>
            <a:r>
              <a:rPr lang="pt-BR" sz="2400" b="1" dirty="0" smtClean="0"/>
              <a:t>High </a:t>
            </a:r>
            <a:r>
              <a:rPr lang="pt-BR" sz="2400" b="1" dirty="0" err="1" smtClean="0"/>
              <a:t>intensity</a:t>
            </a:r>
            <a:r>
              <a:rPr lang="pt-BR" sz="2400" b="1" dirty="0" smtClean="0"/>
              <a:t> </a:t>
            </a:r>
            <a:r>
              <a:rPr lang="pt-BR" sz="2400" b="1" dirty="0" err="1" smtClean="0"/>
              <a:t>interval</a:t>
            </a:r>
            <a:r>
              <a:rPr lang="pt-BR" sz="2400" b="1" dirty="0" smtClean="0"/>
              <a:t> training </a:t>
            </a:r>
            <a:r>
              <a:rPr lang="pt-BR" sz="2400" b="1" dirty="0" err="1" smtClean="0"/>
              <a:t>and</a:t>
            </a:r>
            <a:r>
              <a:rPr lang="pt-BR" sz="2400" b="1" dirty="0" smtClean="0"/>
              <a:t> A1c</a:t>
            </a:r>
            <a:endParaRPr lang="pt-BR" sz="2400" b="1" dirty="0"/>
          </a:p>
        </p:txBody>
      </p:sp>
      <p:cxnSp>
        <p:nvCxnSpPr>
          <p:cNvPr id="14" name="Conector reto 9"/>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3380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Arredondado 8"/>
          <p:cNvSpPr/>
          <p:nvPr/>
        </p:nvSpPr>
        <p:spPr>
          <a:xfrm>
            <a:off x="139034" y="4951616"/>
            <a:ext cx="8897462" cy="1477328"/>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139034" y="4951616"/>
            <a:ext cx="8686543" cy="1477328"/>
          </a:xfrm>
          <a:prstGeom prst="rect">
            <a:avLst/>
          </a:prstGeom>
        </p:spPr>
        <p:txBody>
          <a:bodyPr wrap="square">
            <a:spAutoFit/>
          </a:bodyPr>
          <a:lstStyle/>
          <a:p>
            <a:pPr algn="ctr"/>
            <a:r>
              <a:rPr lang="pt-BR" b="1" i="1" dirty="0" smtClean="0">
                <a:latin typeface="Times" charset="0"/>
                <a:ea typeface="Times" charset="0"/>
                <a:cs typeface="Times" charset="0"/>
              </a:rPr>
              <a:t>“</a:t>
            </a:r>
            <a:r>
              <a:rPr lang="pt-BR" b="1" i="1" dirty="0" err="1" smtClean="0">
                <a:latin typeface="Times" charset="0"/>
                <a:ea typeface="Times" charset="0"/>
                <a:cs typeface="Times" charset="0"/>
              </a:rPr>
              <a:t>First</a:t>
            </a:r>
            <a:r>
              <a:rPr lang="pt-BR" b="1" i="1" dirty="0">
                <a:latin typeface="Times" charset="0"/>
                <a:ea typeface="Times" charset="0"/>
                <a:cs typeface="Times" charset="0"/>
              </a:rPr>
              <a:t>, </a:t>
            </a:r>
            <a:r>
              <a:rPr lang="pt-BR" b="1" i="1" dirty="0" err="1">
                <a:latin typeface="Times" charset="0"/>
                <a:ea typeface="Times" charset="0"/>
                <a:cs typeface="Times" charset="0"/>
              </a:rPr>
              <a:t>there</a:t>
            </a:r>
            <a:r>
              <a:rPr lang="pt-BR" b="1" i="1" dirty="0">
                <a:latin typeface="Times" charset="0"/>
                <a:ea typeface="Times" charset="0"/>
                <a:cs typeface="Times" charset="0"/>
              </a:rPr>
              <a:t> </a:t>
            </a:r>
            <a:r>
              <a:rPr lang="pt-BR" b="1" i="1" dirty="0" err="1">
                <a:latin typeface="Times" charset="0"/>
                <a:ea typeface="Times" charset="0"/>
                <a:cs typeface="Times" charset="0"/>
              </a:rPr>
              <a:t>is</a:t>
            </a:r>
            <a:r>
              <a:rPr lang="pt-BR" b="1" i="1" dirty="0">
                <a:latin typeface="Times" charset="0"/>
                <a:ea typeface="Times" charset="0"/>
                <a:cs typeface="Times" charset="0"/>
              </a:rPr>
              <a:t> a </a:t>
            </a:r>
            <a:r>
              <a:rPr lang="pt-BR" b="1" i="1" dirty="0" err="1">
                <a:latin typeface="Times" charset="0"/>
                <a:ea typeface="Times" charset="0"/>
                <a:cs typeface="Times" charset="0"/>
              </a:rPr>
              <a:t>potential</a:t>
            </a:r>
            <a:r>
              <a:rPr lang="pt-BR" b="1" i="1" dirty="0">
                <a:latin typeface="Times" charset="0"/>
                <a:ea typeface="Times" charset="0"/>
                <a:cs typeface="Times" charset="0"/>
              </a:rPr>
              <a:t> role </a:t>
            </a:r>
            <a:r>
              <a:rPr lang="pt-BR" b="1" i="1" dirty="0" err="1">
                <a:latin typeface="Times" charset="0"/>
                <a:ea typeface="Times" charset="0"/>
                <a:cs typeface="Times" charset="0"/>
              </a:rPr>
              <a:t>of</a:t>
            </a:r>
            <a:r>
              <a:rPr lang="pt-BR" b="1" i="1" dirty="0">
                <a:latin typeface="Times" charset="0"/>
                <a:ea typeface="Times" charset="0"/>
                <a:cs typeface="Times" charset="0"/>
              </a:rPr>
              <a:t> </a:t>
            </a:r>
            <a:r>
              <a:rPr lang="pt-BR" b="1" i="1" dirty="0" err="1">
                <a:latin typeface="Times" charset="0"/>
                <a:ea typeface="Times" charset="0"/>
                <a:cs typeface="Times" charset="0"/>
              </a:rPr>
              <a:t>the</a:t>
            </a:r>
            <a:r>
              <a:rPr lang="pt-BR" b="1" i="1" dirty="0">
                <a:latin typeface="Times" charset="0"/>
                <a:ea typeface="Times" charset="0"/>
                <a:cs typeface="Times" charset="0"/>
              </a:rPr>
              <a:t> </a:t>
            </a:r>
            <a:r>
              <a:rPr lang="pt-BR" b="1" i="1" dirty="0" err="1">
                <a:latin typeface="Times" charset="0"/>
                <a:ea typeface="Times" charset="0"/>
                <a:cs typeface="Times" charset="0"/>
              </a:rPr>
              <a:t>imbalance</a:t>
            </a:r>
            <a:r>
              <a:rPr lang="pt-BR" b="1" i="1" dirty="0">
                <a:latin typeface="Times" charset="0"/>
                <a:ea typeface="Times" charset="0"/>
                <a:cs typeface="Times" charset="0"/>
              </a:rPr>
              <a:t> </a:t>
            </a:r>
            <a:r>
              <a:rPr lang="pt-BR" b="1" i="1" dirty="0" err="1">
                <a:latin typeface="Times" charset="0"/>
                <a:ea typeface="Times" charset="0"/>
                <a:cs typeface="Times" charset="0"/>
              </a:rPr>
              <a:t>on</a:t>
            </a:r>
            <a:r>
              <a:rPr lang="pt-BR" b="1" i="1" dirty="0">
                <a:latin typeface="Times" charset="0"/>
                <a:ea typeface="Times" charset="0"/>
                <a:cs typeface="Times" charset="0"/>
              </a:rPr>
              <a:t> HbA1c </a:t>
            </a:r>
            <a:r>
              <a:rPr lang="pt-BR" b="1" i="1" dirty="0" err="1">
                <a:latin typeface="Times" charset="0"/>
                <a:ea typeface="Times" charset="0"/>
                <a:cs typeface="Times" charset="0"/>
              </a:rPr>
              <a:t>starting</a:t>
            </a:r>
            <a:r>
              <a:rPr lang="pt-BR" b="1" i="1" dirty="0">
                <a:latin typeface="Times" charset="0"/>
                <a:ea typeface="Times" charset="0"/>
                <a:cs typeface="Times" charset="0"/>
              </a:rPr>
              <a:t> </a:t>
            </a:r>
            <a:r>
              <a:rPr lang="pt-BR" b="1" i="1" dirty="0" err="1">
                <a:latin typeface="Times" charset="0"/>
                <a:ea typeface="Times" charset="0"/>
                <a:cs typeface="Times" charset="0"/>
              </a:rPr>
              <a:t>levels</a:t>
            </a:r>
            <a:r>
              <a:rPr lang="pt-BR" b="1" i="1" dirty="0">
                <a:latin typeface="Times" charset="0"/>
                <a:ea typeface="Times" charset="0"/>
                <a:cs typeface="Times" charset="0"/>
              </a:rPr>
              <a:t> </a:t>
            </a:r>
            <a:r>
              <a:rPr lang="pt-BR" b="1" i="1" dirty="0" err="1">
                <a:latin typeface="Times" charset="0"/>
                <a:ea typeface="Times" charset="0"/>
                <a:cs typeface="Times" charset="0"/>
              </a:rPr>
              <a:t>between</a:t>
            </a:r>
            <a:r>
              <a:rPr lang="pt-BR" b="1" i="1" dirty="0">
                <a:latin typeface="Times" charset="0"/>
                <a:ea typeface="Times" charset="0"/>
                <a:cs typeface="Times" charset="0"/>
              </a:rPr>
              <a:t> </a:t>
            </a:r>
            <a:r>
              <a:rPr lang="pt-BR" b="1" i="1" dirty="0" err="1">
                <a:latin typeface="Times" charset="0"/>
                <a:ea typeface="Times" charset="0"/>
                <a:cs typeface="Times" charset="0"/>
              </a:rPr>
              <a:t>groups</a:t>
            </a:r>
            <a:r>
              <a:rPr lang="pt-BR" b="1" i="1" dirty="0">
                <a:latin typeface="Times" charset="0"/>
                <a:ea typeface="Times" charset="0"/>
                <a:cs typeface="Times" charset="0"/>
              </a:rPr>
              <a:t> in </a:t>
            </a:r>
            <a:r>
              <a:rPr lang="pt-BR" b="1" i="1" dirty="0" err="1">
                <a:latin typeface="Times" charset="0"/>
                <a:ea typeface="Times" charset="0"/>
                <a:cs typeface="Times" charset="0"/>
              </a:rPr>
              <a:t>the</a:t>
            </a:r>
            <a:r>
              <a:rPr lang="pt-BR" b="1" i="1" dirty="0">
                <a:latin typeface="Times" charset="0"/>
                <a:ea typeface="Times" charset="0"/>
                <a:cs typeface="Times" charset="0"/>
              </a:rPr>
              <a:t> </a:t>
            </a:r>
            <a:r>
              <a:rPr lang="pt-BR" b="1" i="1" dirty="0" err="1">
                <a:latin typeface="Times" charset="0"/>
                <a:ea typeface="Times" charset="0"/>
                <a:cs typeface="Times" charset="0"/>
              </a:rPr>
              <a:t>superiority</a:t>
            </a:r>
            <a:r>
              <a:rPr lang="pt-BR" b="1" i="1" dirty="0">
                <a:latin typeface="Times" charset="0"/>
                <a:ea typeface="Times" charset="0"/>
                <a:cs typeface="Times" charset="0"/>
              </a:rPr>
              <a:t> </a:t>
            </a:r>
            <a:r>
              <a:rPr lang="pt-BR" b="1" i="1" dirty="0" err="1">
                <a:latin typeface="Times" charset="0"/>
                <a:ea typeface="Times" charset="0"/>
                <a:cs typeface="Times" charset="0"/>
              </a:rPr>
              <a:t>conclusion</a:t>
            </a:r>
            <a:r>
              <a:rPr lang="pt-BR" i="1" dirty="0">
                <a:latin typeface="Times" charset="0"/>
                <a:ea typeface="Times" charset="0"/>
                <a:cs typeface="Times" charset="0"/>
              </a:rPr>
              <a:t>, </a:t>
            </a:r>
            <a:r>
              <a:rPr lang="pt-BR" b="1" i="1" dirty="0" err="1">
                <a:latin typeface="Times" charset="0"/>
                <a:ea typeface="Times" charset="0"/>
                <a:cs typeface="Times" charset="0"/>
              </a:rPr>
              <a:t>an</a:t>
            </a:r>
            <a:r>
              <a:rPr lang="pt-BR" b="1" i="1" dirty="0">
                <a:latin typeface="Times" charset="0"/>
                <a:ea typeface="Times" charset="0"/>
                <a:cs typeface="Times" charset="0"/>
              </a:rPr>
              <a:t> </a:t>
            </a:r>
            <a:r>
              <a:rPr lang="pt-BR" b="1" i="1" dirty="0" err="1">
                <a:latin typeface="Times" charset="0"/>
                <a:ea typeface="Times" charset="0"/>
                <a:cs typeface="Times" charset="0"/>
              </a:rPr>
              <a:t>imperative</a:t>
            </a:r>
            <a:r>
              <a:rPr lang="pt-BR" b="1" i="1" dirty="0">
                <a:latin typeface="Times" charset="0"/>
                <a:ea typeface="Times" charset="0"/>
                <a:cs typeface="Times" charset="0"/>
              </a:rPr>
              <a:t> </a:t>
            </a:r>
            <a:r>
              <a:rPr lang="pt-BR" b="1" i="1" dirty="0" err="1">
                <a:latin typeface="Times" charset="0"/>
                <a:ea typeface="Times" charset="0"/>
                <a:cs typeface="Times" charset="0"/>
              </a:rPr>
              <a:t>issue</a:t>
            </a:r>
            <a:r>
              <a:rPr lang="pt-BR" b="1" i="1" dirty="0">
                <a:latin typeface="Times" charset="0"/>
                <a:ea typeface="Times" charset="0"/>
                <a:cs typeface="Times" charset="0"/>
              </a:rPr>
              <a:t> in a </a:t>
            </a:r>
            <a:r>
              <a:rPr lang="pt-BR" b="1" i="1" dirty="0" err="1">
                <a:latin typeface="Times" charset="0"/>
                <a:ea typeface="Times" charset="0"/>
                <a:cs typeface="Times" charset="0"/>
              </a:rPr>
              <a:t>clinical</a:t>
            </a:r>
            <a:r>
              <a:rPr lang="pt-BR" b="1" i="1" dirty="0">
                <a:latin typeface="Times" charset="0"/>
                <a:ea typeface="Times" charset="0"/>
                <a:cs typeface="Times" charset="0"/>
              </a:rPr>
              <a:t> </a:t>
            </a:r>
            <a:r>
              <a:rPr lang="pt-BR" b="1" i="1" dirty="0" err="1">
                <a:latin typeface="Times" charset="0"/>
                <a:ea typeface="Times" charset="0"/>
                <a:cs typeface="Times" charset="0"/>
              </a:rPr>
              <a:t>trial</a:t>
            </a:r>
            <a:r>
              <a:rPr lang="pt-BR" b="1" i="1" dirty="0">
                <a:latin typeface="Times" charset="0"/>
                <a:ea typeface="Times" charset="0"/>
                <a:cs typeface="Times" charset="0"/>
              </a:rPr>
              <a:t> design</a:t>
            </a:r>
            <a:r>
              <a:rPr lang="pt-BR" i="1" dirty="0">
                <a:latin typeface="Times" charset="0"/>
                <a:ea typeface="Times" charset="0"/>
                <a:cs typeface="Times" charset="0"/>
              </a:rPr>
              <a:t>. </a:t>
            </a:r>
            <a:r>
              <a:rPr lang="pt-BR" i="1" dirty="0" err="1">
                <a:solidFill>
                  <a:schemeClr val="bg2">
                    <a:lumMod val="75000"/>
                  </a:schemeClr>
                </a:solidFill>
                <a:latin typeface="Times" charset="0"/>
                <a:ea typeface="Times" charset="0"/>
                <a:cs typeface="Times" charset="0"/>
              </a:rPr>
              <a:t>Such</a:t>
            </a:r>
            <a:r>
              <a:rPr lang="pt-BR" i="1" dirty="0">
                <a:solidFill>
                  <a:schemeClr val="bg2">
                    <a:lumMod val="75000"/>
                  </a:schemeClr>
                </a:solidFill>
                <a:latin typeface="Times" charset="0"/>
                <a:ea typeface="Times" charset="0"/>
                <a:cs typeface="Times" charset="0"/>
              </a:rPr>
              <a:t> </a:t>
            </a:r>
            <a:r>
              <a:rPr lang="pt-BR" i="1" dirty="0" err="1">
                <a:solidFill>
                  <a:schemeClr val="bg2">
                    <a:lumMod val="75000"/>
                  </a:schemeClr>
                </a:solidFill>
                <a:latin typeface="Times" charset="0"/>
                <a:ea typeface="Times" charset="0"/>
                <a:cs typeface="Times" charset="0"/>
              </a:rPr>
              <a:t>difference</a:t>
            </a:r>
            <a:r>
              <a:rPr lang="pt-BR" i="1" dirty="0">
                <a:solidFill>
                  <a:schemeClr val="bg2">
                    <a:lumMod val="75000"/>
                  </a:schemeClr>
                </a:solidFill>
                <a:latin typeface="Times" charset="0"/>
                <a:ea typeface="Times" charset="0"/>
                <a:cs typeface="Times" charset="0"/>
              </a:rPr>
              <a:t> </a:t>
            </a:r>
            <a:r>
              <a:rPr lang="pt-BR" i="1" dirty="0" err="1">
                <a:solidFill>
                  <a:schemeClr val="bg2">
                    <a:lumMod val="75000"/>
                  </a:schemeClr>
                </a:solidFill>
                <a:latin typeface="Times" charset="0"/>
                <a:ea typeface="Times" charset="0"/>
                <a:cs typeface="Times" charset="0"/>
              </a:rPr>
              <a:t>was</a:t>
            </a:r>
            <a:r>
              <a:rPr lang="pt-BR" i="1" dirty="0">
                <a:solidFill>
                  <a:schemeClr val="bg2">
                    <a:lumMod val="75000"/>
                  </a:schemeClr>
                </a:solidFill>
                <a:latin typeface="Times" charset="0"/>
                <a:ea typeface="Times" charset="0"/>
                <a:cs typeface="Times" charset="0"/>
              </a:rPr>
              <a:t> </a:t>
            </a:r>
            <a:r>
              <a:rPr lang="pt-BR" i="1" dirty="0" err="1">
                <a:solidFill>
                  <a:schemeClr val="bg2">
                    <a:lumMod val="75000"/>
                  </a:schemeClr>
                </a:solidFill>
                <a:latin typeface="Times" charset="0"/>
                <a:ea typeface="Times" charset="0"/>
                <a:cs typeface="Times" charset="0"/>
              </a:rPr>
              <a:t>confirmed</a:t>
            </a:r>
            <a:r>
              <a:rPr lang="pt-BR" i="1" dirty="0">
                <a:solidFill>
                  <a:schemeClr val="bg2">
                    <a:lumMod val="75000"/>
                  </a:schemeClr>
                </a:solidFill>
                <a:latin typeface="Times" charset="0"/>
                <a:ea typeface="Times" charset="0"/>
                <a:cs typeface="Times" charset="0"/>
              </a:rPr>
              <a:t> </a:t>
            </a:r>
            <a:r>
              <a:rPr lang="pt-BR" i="1" dirty="0" err="1">
                <a:solidFill>
                  <a:schemeClr val="bg2">
                    <a:lumMod val="75000"/>
                  </a:schemeClr>
                </a:solidFill>
                <a:latin typeface="Times" charset="0"/>
                <a:ea typeface="Times" charset="0"/>
                <a:cs typeface="Times" charset="0"/>
              </a:rPr>
              <a:t>by</a:t>
            </a:r>
            <a:r>
              <a:rPr lang="pt-BR" i="1" dirty="0">
                <a:solidFill>
                  <a:schemeClr val="bg2">
                    <a:lumMod val="75000"/>
                  </a:schemeClr>
                </a:solidFill>
                <a:latin typeface="Times" charset="0"/>
                <a:ea typeface="Times" charset="0"/>
                <a:cs typeface="Times" charset="0"/>
              </a:rPr>
              <a:t> </a:t>
            </a:r>
            <a:r>
              <a:rPr lang="pt-BR" i="1" dirty="0" err="1" smtClean="0">
                <a:solidFill>
                  <a:schemeClr val="bg2">
                    <a:lumMod val="75000"/>
                  </a:schemeClr>
                </a:solidFill>
                <a:latin typeface="Times" charset="0"/>
                <a:ea typeface="Times" charset="0"/>
                <a:cs typeface="Times" charset="0"/>
              </a:rPr>
              <a:t>independent</a:t>
            </a:r>
            <a:r>
              <a:rPr lang="pt-BR" i="1" dirty="0" smtClean="0">
                <a:solidFill>
                  <a:schemeClr val="bg2">
                    <a:lumMod val="75000"/>
                  </a:schemeClr>
                </a:solidFill>
                <a:latin typeface="Times" charset="0"/>
                <a:ea typeface="Times" charset="0"/>
                <a:cs typeface="Times" charset="0"/>
              </a:rPr>
              <a:t> </a:t>
            </a:r>
            <a:r>
              <a:rPr lang="pt-BR" i="1" dirty="0" err="1">
                <a:solidFill>
                  <a:schemeClr val="bg2">
                    <a:lumMod val="75000"/>
                  </a:schemeClr>
                </a:solidFill>
                <a:latin typeface="Times" charset="0"/>
                <a:ea typeface="Times" charset="0"/>
                <a:cs typeface="Times" charset="0"/>
              </a:rPr>
              <a:t>Student’s</a:t>
            </a:r>
            <a:r>
              <a:rPr lang="pt-BR" i="1" dirty="0">
                <a:solidFill>
                  <a:schemeClr val="bg2">
                    <a:lumMod val="75000"/>
                  </a:schemeClr>
                </a:solidFill>
                <a:latin typeface="Times" charset="0"/>
                <a:ea typeface="Times" charset="0"/>
                <a:cs typeface="Times" charset="0"/>
              </a:rPr>
              <a:t> </a:t>
            </a:r>
            <a:r>
              <a:rPr lang="pt-BR" i="1" dirty="0" err="1">
                <a:solidFill>
                  <a:schemeClr val="bg2">
                    <a:lumMod val="75000"/>
                  </a:schemeClr>
                </a:solidFill>
                <a:latin typeface="Times" charset="0"/>
                <a:ea typeface="Times" charset="0"/>
                <a:cs typeface="Times" charset="0"/>
              </a:rPr>
              <a:t>t</a:t>
            </a:r>
            <a:r>
              <a:rPr lang="pt-BR" i="1" dirty="0">
                <a:solidFill>
                  <a:schemeClr val="bg2">
                    <a:lumMod val="75000"/>
                  </a:schemeClr>
                </a:solidFill>
                <a:latin typeface="Times" charset="0"/>
                <a:ea typeface="Times" charset="0"/>
                <a:cs typeface="Times" charset="0"/>
              </a:rPr>
              <a:t> </a:t>
            </a:r>
            <a:r>
              <a:rPr lang="pt-BR" i="1" dirty="0" err="1">
                <a:solidFill>
                  <a:schemeClr val="bg2">
                    <a:lumMod val="75000"/>
                  </a:schemeClr>
                </a:solidFill>
                <a:latin typeface="Times" charset="0"/>
                <a:ea typeface="Times" charset="0"/>
                <a:cs typeface="Times" charset="0"/>
              </a:rPr>
              <a:t>test</a:t>
            </a:r>
            <a:r>
              <a:rPr lang="pt-BR" i="1" dirty="0">
                <a:solidFill>
                  <a:schemeClr val="bg2">
                    <a:lumMod val="75000"/>
                  </a:schemeClr>
                </a:solidFill>
                <a:latin typeface="Times" charset="0"/>
                <a:ea typeface="Times" charset="0"/>
                <a:cs typeface="Times" charset="0"/>
              </a:rPr>
              <a:t>, as </a:t>
            </a:r>
            <a:r>
              <a:rPr lang="pt-BR" i="1" dirty="0" err="1">
                <a:solidFill>
                  <a:schemeClr val="bg2">
                    <a:lumMod val="75000"/>
                  </a:schemeClr>
                </a:solidFill>
                <a:latin typeface="Times" charset="0"/>
                <a:ea typeface="Times" charset="0"/>
                <a:cs typeface="Times" charset="0"/>
              </a:rPr>
              <a:t>presented</a:t>
            </a:r>
            <a:r>
              <a:rPr lang="pt-BR" i="1" dirty="0">
                <a:solidFill>
                  <a:schemeClr val="bg2">
                    <a:lumMod val="75000"/>
                  </a:schemeClr>
                </a:solidFill>
                <a:latin typeface="Times" charset="0"/>
                <a:ea typeface="Times" charset="0"/>
                <a:cs typeface="Times" charset="0"/>
              </a:rPr>
              <a:t> in </a:t>
            </a:r>
            <a:r>
              <a:rPr lang="pt-BR" i="1" dirty="0" err="1">
                <a:solidFill>
                  <a:schemeClr val="bg2">
                    <a:lumMod val="75000"/>
                  </a:schemeClr>
                </a:solidFill>
                <a:latin typeface="Times" charset="0"/>
                <a:ea typeface="Times" charset="0"/>
                <a:cs typeface="Times" charset="0"/>
              </a:rPr>
              <a:t>Table</a:t>
            </a:r>
            <a:r>
              <a:rPr lang="pt-BR" i="1" dirty="0">
                <a:solidFill>
                  <a:schemeClr val="bg2">
                    <a:lumMod val="75000"/>
                  </a:schemeClr>
                </a:solidFill>
                <a:latin typeface="Times" charset="0"/>
                <a:ea typeface="Times" charset="0"/>
                <a:cs typeface="Times" charset="0"/>
              </a:rPr>
              <a:t> 1. The HAIT </a:t>
            </a:r>
            <a:r>
              <a:rPr lang="pt-BR" i="1" dirty="0" err="1">
                <a:solidFill>
                  <a:schemeClr val="bg2">
                    <a:lumMod val="75000"/>
                  </a:schemeClr>
                </a:solidFill>
                <a:latin typeface="Times" charset="0"/>
                <a:ea typeface="Times" charset="0"/>
                <a:cs typeface="Times" charset="0"/>
              </a:rPr>
              <a:t>group</a:t>
            </a:r>
            <a:r>
              <a:rPr lang="pt-BR" i="1" dirty="0">
                <a:solidFill>
                  <a:schemeClr val="bg2">
                    <a:lumMod val="75000"/>
                  </a:schemeClr>
                </a:solidFill>
                <a:latin typeface="Times" charset="0"/>
                <a:ea typeface="Times" charset="0"/>
                <a:cs typeface="Times" charset="0"/>
              </a:rPr>
              <a:t> </a:t>
            </a:r>
            <a:r>
              <a:rPr lang="pt-BR" i="1" dirty="0" err="1">
                <a:solidFill>
                  <a:schemeClr val="bg2">
                    <a:lumMod val="75000"/>
                  </a:schemeClr>
                </a:solidFill>
                <a:latin typeface="Times" charset="0"/>
                <a:ea typeface="Times" charset="0"/>
                <a:cs typeface="Times" charset="0"/>
              </a:rPr>
              <a:t>started</a:t>
            </a:r>
            <a:r>
              <a:rPr lang="pt-BR" i="1" dirty="0">
                <a:solidFill>
                  <a:schemeClr val="bg2">
                    <a:lumMod val="75000"/>
                  </a:schemeClr>
                </a:solidFill>
                <a:latin typeface="Times" charset="0"/>
                <a:ea typeface="Times" charset="0"/>
                <a:cs typeface="Times" charset="0"/>
              </a:rPr>
              <a:t> </a:t>
            </a:r>
            <a:r>
              <a:rPr lang="pt-BR" i="1" dirty="0" err="1">
                <a:solidFill>
                  <a:schemeClr val="bg2">
                    <a:lumMod val="75000"/>
                  </a:schemeClr>
                </a:solidFill>
                <a:latin typeface="Times" charset="0"/>
                <a:ea typeface="Times" charset="0"/>
                <a:cs typeface="Times" charset="0"/>
              </a:rPr>
              <a:t>the</a:t>
            </a:r>
            <a:r>
              <a:rPr lang="pt-BR" i="1" dirty="0">
                <a:solidFill>
                  <a:schemeClr val="bg2">
                    <a:lumMod val="75000"/>
                  </a:schemeClr>
                </a:solidFill>
                <a:latin typeface="Times" charset="0"/>
                <a:ea typeface="Times" charset="0"/>
                <a:cs typeface="Times" charset="0"/>
              </a:rPr>
              <a:t> </a:t>
            </a:r>
            <a:r>
              <a:rPr lang="pt-BR" i="1" dirty="0" err="1">
                <a:solidFill>
                  <a:schemeClr val="bg2">
                    <a:lumMod val="75000"/>
                  </a:schemeClr>
                </a:solidFill>
                <a:latin typeface="Times" charset="0"/>
                <a:ea typeface="Times" charset="0"/>
                <a:cs typeface="Times" charset="0"/>
              </a:rPr>
              <a:t>trial</a:t>
            </a:r>
            <a:r>
              <a:rPr lang="pt-BR" i="1" dirty="0">
                <a:solidFill>
                  <a:schemeClr val="bg2">
                    <a:lumMod val="75000"/>
                  </a:schemeClr>
                </a:solidFill>
                <a:latin typeface="Times" charset="0"/>
                <a:ea typeface="Times" charset="0"/>
                <a:cs typeface="Times" charset="0"/>
              </a:rPr>
              <a:t> </a:t>
            </a:r>
            <a:r>
              <a:rPr lang="pt-BR" i="1" dirty="0" err="1">
                <a:solidFill>
                  <a:schemeClr val="bg2">
                    <a:lumMod val="75000"/>
                  </a:schemeClr>
                </a:solidFill>
                <a:latin typeface="Times" charset="0"/>
                <a:ea typeface="Times" charset="0"/>
                <a:cs typeface="Times" charset="0"/>
              </a:rPr>
              <a:t>with</a:t>
            </a:r>
            <a:r>
              <a:rPr lang="pt-BR" i="1" dirty="0">
                <a:solidFill>
                  <a:schemeClr val="bg2">
                    <a:lumMod val="75000"/>
                  </a:schemeClr>
                </a:solidFill>
                <a:latin typeface="Times" charset="0"/>
                <a:ea typeface="Times" charset="0"/>
                <a:cs typeface="Times" charset="0"/>
              </a:rPr>
              <a:t> </a:t>
            </a:r>
            <a:r>
              <a:rPr lang="pt-BR" i="1" dirty="0" err="1">
                <a:solidFill>
                  <a:schemeClr val="bg2">
                    <a:lumMod val="75000"/>
                  </a:schemeClr>
                </a:solidFill>
                <a:latin typeface="Times" charset="0"/>
                <a:ea typeface="Times" charset="0"/>
                <a:cs typeface="Times" charset="0"/>
              </a:rPr>
              <a:t>an</a:t>
            </a:r>
            <a:r>
              <a:rPr lang="pt-BR" i="1" dirty="0">
                <a:solidFill>
                  <a:schemeClr val="bg2">
                    <a:lumMod val="75000"/>
                  </a:schemeClr>
                </a:solidFill>
                <a:latin typeface="Times" charset="0"/>
                <a:ea typeface="Times" charset="0"/>
                <a:cs typeface="Times" charset="0"/>
              </a:rPr>
              <a:t> </a:t>
            </a:r>
            <a:r>
              <a:rPr lang="pt-BR" i="1" dirty="0" err="1">
                <a:solidFill>
                  <a:schemeClr val="bg2">
                    <a:lumMod val="75000"/>
                  </a:schemeClr>
                </a:solidFill>
                <a:latin typeface="Times" charset="0"/>
                <a:ea typeface="Times" charset="0"/>
                <a:cs typeface="Times" charset="0"/>
              </a:rPr>
              <a:t>average</a:t>
            </a:r>
            <a:r>
              <a:rPr lang="pt-BR" i="1" dirty="0">
                <a:solidFill>
                  <a:schemeClr val="bg2">
                    <a:lumMod val="75000"/>
                  </a:schemeClr>
                </a:solidFill>
                <a:latin typeface="Times" charset="0"/>
                <a:ea typeface="Times" charset="0"/>
                <a:cs typeface="Times" charset="0"/>
              </a:rPr>
              <a:t> HbA1c </a:t>
            </a:r>
            <a:r>
              <a:rPr lang="pt-BR" i="1" dirty="0" err="1">
                <a:solidFill>
                  <a:schemeClr val="bg2">
                    <a:lumMod val="75000"/>
                  </a:schemeClr>
                </a:solidFill>
                <a:latin typeface="Times" charset="0"/>
                <a:ea typeface="Times" charset="0"/>
                <a:cs typeface="Times" charset="0"/>
              </a:rPr>
              <a:t>level</a:t>
            </a:r>
            <a:r>
              <a:rPr lang="pt-BR" i="1" dirty="0">
                <a:solidFill>
                  <a:schemeClr val="bg2">
                    <a:lumMod val="75000"/>
                  </a:schemeClr>
                </a:solidFill>
                <a:latin typeface="Times" charset="0"/>
                <a:ea typeface="Times" charset="0"/>
                <a:cs typeface="Times" charset="0"/>
              </a:rPr>
              <a:t> </a:t>
            </a:r>
            <a:r>
              <a:rPr lang="pt-BR" i="1" dirty="0" err="1">
                <a:solidFill>
                  <a:schemeClr val="bg2">
                    <a:lumMod val="75000"/>
                  </a:schemeClr>
                </a:solidFill>
                <a:latin typeface="Times" charset="0"/>
                <a:ea typeface="Times" charset="0"/>
                <a:cs typeface="Times" charset="0"/>
              </a:rPr>
              <a:t>of</a:t>
            </a:r>
            <a:r>
              <a:rPr lang="pt-BR" i="1" dirty="0">
                <a:solidFill>
                  <a:schemeClr val="bg2">
                    <a:lumMod val="75000"/>
                  </a:schemeClr>
                </a:solidFill>
                <a:latin typeface="Times" charset="0"/>
                <a:ea typeface="Times" charset="0"/>
                <a:cs typeface="Times" charset="0"/>
              </a:rPr>
              <a:t> </a:t>
            </a:r>
            <a:r>
              <a:rPr lang="pt-BR" b="1" i="1" dirty="0">
                <a:latin typeface="Times" charset="0"/>
                <a:ea typeface="Times" charset="0"/>
                <a:cs typeface="Times" charset="0"/>
              </a:rPr>
              <a:t>7.78 ± 1.39%, </a:t>
            </a:r>
            <a:r>
              <a:rPr lang="pt-BR" i="1" dirty="0" err="1">
                <a:latin typeface="Times" charset="0"/>
                <a:ea typeface="Times" charset="0"/>
                <a:cs typeface="Times" charset="0"/>
              </a:rPr>
              <a:t>against</a:t>
            </a:r>
            <a:r>
              <a:rPr lang="pt-BR" i="1" dirty="0">
                <a:latin typeface="Times" charset="0"/>
                <a:ea typeface="Times" charset="0"/>
                <a:cs typeface="Times" charset="0"/>
              </a:rPr>
              <a:t> </a:t>
            </a:r>
            <a:r>
              <a:rPr lang="pt-BR" b="1" i="1" dirty="0">
                <a:latin typeface="Times" charset="0"/>
                <a:ea typeface="Times" charset="0"/>
                <a:cs typeface="Times" charset="0"/>
              </a:rPr>
              <a:t>6.84 ± 0.88% </a:t>
            </a:r>
            <a:r>
              <a:rPr lang="pt-BR" i="1" dirty="0">
                <a:latin typeface="Times" charset="0"/>
                <a:ea typeface="Times" charset="0"/>
                <a:cs typeface="Times" charset="0"/>
              </a:rPr>
              <a:t>for </a:t>
            </a:r>
            <a:r>
              <a:rPr lang="pt-BR" i="1" dirty="0">
                <a:solidFill>
                  <a:schemeClr val="bg2">
                    <a:lumMod val="75000"/>
                  </a:schemeClr>
                </a:solidFill>
                <a:latin typeface="Times" charset="0"/>
                <a:ea typeface="Times" charset="0"/>
                <a:cs typeface="Times" charset="0"/>
              </a:rPr>
              <a:t>MIT </a:t>
            </a:r>
            <a:r>
              <a:rPr lang="pt-BR" i="1" dirty="0" err="1">
                <a:solidFill>
                  <a:schemeClr val="bg2">
                    <a:lumMod val="75000"/>
                  </a:schemeClr>
                </a:solidFill>
                <a:latin typeface="Times" charset="0"/>
                <a:ea typeface="Times" charset="0"/>
                <a:cs typeface="Times" charset="0"/>
              </a:rPr>
              <a:t>group</a:t>
            </a:r>
            <a:r>
              <a:rPr lang="pt-BR" i="1" dirty="0">
                <a:solidFill>
                  <a:schemeClr val="bg2">
                    <a:lumMod val="75000"/>
                  </a:schemeClr>
                </a:solidFill>
                <a:latin typeface="Times" charset="0"/>
                <a:ea typeface="Times" charset="0"/>
                <a:cs typeface="Times" charset="0"/>
              </a:rPr>
              <a:t>, </a:t>
            </a:r>
            <a:r>
              <a:rPr lang="pt-BR" i="1" dirty="0" err="1">
                <a:solidFill>
                  <a:schemeClr val="bg2">
                    <a:lumMod val="75000"/>
                  </a:schemeClr>
                </a:solidFill>
                <a:latin typeface="Times" charset="0"/>
                <a:ea typeface="Times" charset="0"/>
                <a:cs typeface="Times" charset="0"/>
              </a:rPr>
              <a:t>which</a:t>
            </a:r>
            <a:r>
              <a:rPr lang="pt-BR" i="1" dirty="0">
                <a:solidFill>
                  <a:schemeClr val="bg2">
                    <a:lumMod val="75000"/>
                  </a:schemeClr>
                </a:solidFill>
                <a:latin typeface="Times" charset="0"/>
                <a:ea typeface="Times" charset="0"/>
                <a:cs typeface="Times" charset="0"/>
              </a:rPr>
              <a:t> </a:t>
            </a:r>
            <a:r>
              <a:rPr lang="pt-BR" i="1" dirty="0" err="1">
                <a:solidFill>
                  <a:schemeClr val="bg2">
                    <a:lumMod val="75000"/>
                  </a:schemeClr>
                </a:solidFill>
                <a:latin typeface="Times" charset="0"/>
                <a:ea typeface="Times" charset="0"/>
                <a:cs typeface="Times" charset="0"/>
              </a:rPr>
              <a:t>represents</a:t>
            </a:r>
            <a:r>
              <a:rPr lang="pt-BR" i="1" dirty="0">
                <a:solidFill>
                  <a:schemeClr val="bg2">
                    <a:lumMod val="75000"/>
                  </a:schemeClr>
                </a:solidFill>
                <a:latin typeface="Times" charset="0"/>
                <a:ea typeface="Times" charset="0"/>
                <a:cs typeface="Times" charset="0"/>
              </a:rPr>
              <a:t> </a:t>
            </a:r>
            <a:r>
              <a:rPr lang="pt-BR" i="1" dirty="0" err="1">
                <a:solidFill>
                  <a:schemeClr val="bg2">
                    <a:lumMod val="75000"/>
                  </a:schemeClr>
                </a:solidFill>
                <a:latin typeface="Times" charset="0"/>
                <a:ea typeface="Times" charset="0"/>
                <a:cs typeface="Times" charset="0"/>
              </a:rPr>
              <a:t>nearly</a:t>
            </a:r>
            <a:r>
              <a:rPr lang="pt-BR" i="1" dirty="0">
                <a:solidFill>
                  <a:schemeClr val="bg2">
                    <a:lumMod val="75000"/>
                  </a:schemeClr>
                </a:solidFill>
                <a:latin typeface="Times" charset="0"/>
                <a:ea typeface="Times" charset="0"/>
                <a:cs typeface="Times" charset="0"/>
              </a:rPr>
              <a:t> </a:t>
            </a:r>
            <a:r>
              <a:rPr lang="pt-BR" b="1" i="1" dirty="0" smtClean="0">
                <a:latin typeface="Times" charset="0"/>
                <a:ea typeface="Times" charset="0"/>
                <a:cs typeface="Times" charset="0"/>
              </a:rPr>
              <a:t>12%”</a:t>
            </a:r>
            <a:endParaRPr lang="pt-BR" b="1" i="1" dirty="0">
              <a:latin typeface="Times" charset="0"/>
              <a:ea typeface="Times" charset="0"/>
              <a:cs typeface="Times" charset="0"/>
            </a:endParaRPr>
          </a:p>
        </p:txBody>
      </p:sp>
      <p:sp>
        <p:nvSpPr>
          <p:cNvPr id="8" name="CaixaDeTexto 7"/>
          <p:cNvSpPr txBox="1"/>
          <p:nvPr/>
        </p:nvSpPr>
        <p:spPr>
          <a:xfrm>
            <a:off x="6371382" y="6581001"/>
            <a:ext cx="2772618" cy="276999"/>
          </a:xfrm>
          <a:prstGeom prst="rect">
            <a:avLst/>
          </a:prstGeom>
          <a:noFill/>
        </p:spPr>
        <p:txBody>
          <a:bodyPr wrap="none" rtlCol="0">
            <a:spAutoFit/>
          </a:bodyPr>
          <a:lstStyle/>
          <a:p>
            <a:r>
              <a:rPr lang="pt-BR" sz="1200" b="1" dirty="0" smtClean="0"/>
              <a:t>Helal et al. </a:t>
            </a:r>
            <a:r>
              <a:rPr lang="pt-BR" sz="1200" b="1" dirty="0" err="1" smtClean="0"/>
              <a:t>Eur</a:t>
            </a:r>
            <a:r>
              <a:rPr lang="pt-BR" sz="1200" b="1" dirty="0" smtClean="0"/>
              <a:t> J </a:t>
            </a:r>
            <a:r>
              <a:rPr lang="pt-BR" sz="1200" b="1" dirty="0" err="1" smtClean="0"/>
              <a:t>Appl</a:t>
            </a:r>
            <a:r>
              <a:rPr lang="pt-BR" sz="1200" b="1" dirty="0" smtClean="0"/>
              <a:t> </a:t>
            </a:r>
            <a:r>
              <a:rPr lang="pt-BR" sz="1200" b="1" dirty="0" err="1" smtClean="0"/>
              <a:t>Physiol</a:t>
            </a:r>
            <a:r>
              <a:rPr lang="pt-BR" sz="1200" b="1" dirty="0" smtClean="0"/>
              <a:t> 2017.</a:t>
            </a:r>
            <a:endParaRPr lang="pt-BR" sz="1200" b="1" dirty="0"/>
          </a:p>
        </p:txBody>
      </p:sp>
      <p:pic>
        <p:nvPicPr>
          <p:cNvPr id="19" name="Imagem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93" y="1268760"/>
            <a:ext cx="8280920" cy="3217882"/>
          </a:xfrm>
          <a:prstGeom prst="rect">
            <a:avLst/>
          </a:prstGeom>
        </p:spPr>
      </p:pic>
      <p:sp>
        <p:nvSpPr>
          <p:cNvPr id="20" name="CaixaDeTexto 4"/>
          <p:cNvSpPr txBox="1">
            <a:spLocks noChangeArrowheads="1"/>
          </p:cNvSpPr>
          <p:nvPr/>
        </p:nvSpPr>
        <p:spPr bwMode="auto">
          <a:xfrm>
            <a:off x="215900" y="179388"/>
            <a:ext cx="8532813" cy="461665"/>
          </a:xfrm>
          <a:prstGeom prst="rect">
            <a:avLst/>
          </a:prstGeom>
          <a:noFill/>
          <a:ln w="9525">
            <a:noFill/>
            <a:miter lim="800000"/>
            <a:headEnd/>
            <a:tailEnd/>
          </a:ln>
        </p:spPr>
        <p:txBody>
          <a:bodyPr>
            <a:spAutoFit/>
          </a:bodyPr>
          <a:lstStyle/>
          <a:p>
            <a:r>
              <a:rPr lang="pt-BR" sz="2400" b="1" dirty="0" smtClean="0"/>
              <a:t>High </a:t>
            </a:r>
            <a:r>
              <a:rPr lang="pt-BR" sz="2400" b="1" dirty="0" err="1" smtClean="0"/>
              <a:t>intensity</a:t>
            </a:r>
            <a:r>
              <a:rPr lang="pt-BR" sz="2400" b="1" dirty="0" smtClean="0"/>
              <a:t> </a:t>
            </a:r>
            <a:r>
              <a:rPr lang="pt-BR" sz="2400" b="1" dirty="0" err="1" smtClean="0"/>
              <a:t>interval</a:t>
            </a:r>
            <a:r>
              <a:rPr lang="pt-BR" sz="2400" b="1" dirty="0" smtClean="0"/>
              <a:t> training </a:t>
            </a:r>
            <a:r>
              <a:rPr lang="pt-BR" sz="2400" b="1" dirty="0" err="1" smtClean="0"/>
              <a:t>and</a:t>
            </a:r>
            <a:r>
              <a:rPr lang="pt-BR" sz="2400" b="1" dirty="0" smtClean="0"/>
              <a:t> A1c</a:t>
            </a:r>
            <a:endParaRPr lang="pt-BR" sz="2400" b="1" dirty="0"/>
          </a:p>
        </p:txBody>
      </p:sp>
      <p:cxnSp>
        <p:nvCxnSpPr>
          <p:cNvPr id="21" name="Conector reto 9"/>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79828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aixaDeTexto 4"/>
          <p:cNvSpPr txBox="1">
            <a:spLocks noChangeArrowheads="1"/>
          </p:cNvSpPr>
          <p:nvPr/>
        </p:nvSpPr>
        <p:spPr bwMode="auto">
          <a:xfrm>
            <a:off x="215900" y="138113"/>
            <a:ext cx="8532813" cy="585787"/>
          </a:xfrm>
          <a:prstGeom prst="rect">
            <a:avLst/>
          </a:prstGeom>
          <a:noFill/>
          <a:ln w="9525">
            <a:noFill/>
            <a:miter lim="800000"/>
            <a:headEnd/>
            <a:tailEnd/>
          </a:ln>
        </p:spPr>
        <p:txBody>
          <a:bodyPr>
            <a:spAutoFit/>
          </a:bodyPr>
          <a:lstStyle/>
          <a:p>
            <a:pPr algn="ctr"/>
            <a:r>
              <a:rPr lang="pt-BR" sz="3200" b="1">
                <a:solidFill>
                  <a:srgbClr val="000000"/>
                </a:solidFill>
              </a:rPr>
              <a:t>Pathophysiology of Type 2 Diabetes</a:t>
            </a:r>
          </a:p>
        </p:txBody>
      </p:sp>
      <p:cxnSp>
        <p:nvCxnSpPr>
          <p:cNvPr id="22" name="Conector reto 21"/>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8132" name="Rectangle 2"/>
          <p:cNvSpPr>
            <a:spLocks noChangeArrowheads="1"/>
          </p:cNvSpPr>
          <p:nvPr/>
        </p:nvSpPr>
        <p:spPr bwMode="auto">
          <a:xfrm>
            <a:off x="1763713" y="1268413"/>
            <a:ext cx="1943100" cy="720725"/>
          </a:xfrm>
          <a:prstGeom prst="rect">
            <a:avLst/>
          </a:prstGeom>
          <a:solidFill>
            <a:srgbClr val="275867"/>
          </a:solidFill>
          <a:ln w="9525">
            <a:noFill/>
            <a:miter lim="800000"/>
            <a:headEnd/>
            <a:tailEnd/>
          </a:ln>
        </p:spPr>
        <p:txBody>
          <a:bodyPr wrap="none" anchor="ctr"/>
          <a:lstStyle/>
          <a:p>
            <a:endParaRPr lang="pt-BR">
              <a:solidFill>
                <a:srgbClr val="262626"/>
              </a:solidFill>
            </a:endParaRPr>
          </a:p>
        </p:txBody>
      </p:sp>
      <p:pic>
        <p:nvPicPr>
          <p:cNvPr id="48133" name="Picture 4"/>
          <p:cNvPicPr>
            <a:picLocks noChangeAspect="1" noChangeArrowheads="1"/>
          </p:cNvPicPr>
          <p:nvPr/>
        </p:nvPicPr>
        <p:blipFill>
          <a:blip r:embed="rId3" cstate="print">
            <a:clrChange>
              <a:clrFrom>
                <a:srgbClr val="FFFFFF"/>
              </a:clrFrom>
              <a:clrTo>
                <a:srgbClr val="FFFFFF">
                  <a:alpha val="0"/>
                </a:srgbClr>
              </a:clrTo>
            </a:clrChange>
            <a:lum contrast="-10000"/>
          </a:blip>
          <a:srcRect/>
          <a:stretch>
            <a:fillRect/>
          </a:stretch>
        </p:blipFill>
        <p:spPr bwMode="auto">
          <a:xfrm>
            <a:off x="6588125" y="2924175"/>
            <a:ext cx="1223963" cy="865188"/>
          </a:xfrm>
          <a:prstGeom prst="rect">
            <a:avLst/>
          </a:prstGeom>
          <a:noFill/>
          <a:ln w="9525">
            <a:noFill/>
            <a:miter lim="800000"/>
            <a:headEnd/>
            <a:tailEnd/>
          </a:ln>
        </p:spPr>
      </p:pic>
      <p:pic>
        <p:nvPicPr>
          <p:cNvPr id="48134" name="Picture 5" descr="Liver_small"/>
          <p:cNvPicPr>
            <a:picLocks noChangeAspect="1" noChangeArrowheads="1"/>
          </p:cNvPicPr>
          <p:nvPr/>
        </p:nvPicPr>
        <p:blipFill>
          <a:blip r:embed="rId4" cstate="print">
            <a:clrChange>
              <a:clrFrom>
                <a:srgbClr val="830123"/>
              </a:clrFrom>
              <a:clrTo>
                <a:srgbClr val="830123">
                  <a:alpha val="0"/>
                </a:srgbClr>
              </a:clrTo>
            </a:clrChange>
          </a:blip>
          <a:srcRect/>
          <a:stretch>
            <a:fillRect/>
          </a:stretch>
        </p:blipFill>
        <p:spPr bwMode="auto">
          <a:xfrm>
            <a:off x="1022350" y="2852738"/>
            <a:ext cx="1327150" cy="1006475"/>
          </a:xfrm>
          <a:prstGeom prst="rect">
            <a:avLst/>
          </a:prstGeom>
          <a:noFill/>
          <a:ln w="9525">
            <a:noFill/>
            <a:miter lim="800000"/>
            <a:headEnd/>
            <a:tailEnd/>
          </a:ln>
        </p:spPr>
      </p:pic>
      <p:pic>
        <p:nvPicPr>
          <p:cNvPr id="48135" name="Picture 6" descr="Muscle_small"/>
          <p:cNvPicPr>
            <a:picLocks noChangeAspect="1" noChangeArrowheads="1"/>
          </p:cNvPicPr>
          <p:nvPr/>
        </p:nvPicPr>
        <p:blipFill>
          <a:blip r:embed="rId5" cstate="print">
            <a:clrChange>
              <a:clrFrom>
                <a:srgbClr val="DB2847"/>
              </a:clrFrom>
              <a:clrTo>
                <a:srgbClr val="DB2847">
                  <a:alpha val="0"/>
                </a:srgbClr>
              </a:clrTo>
            </a:clrChange>
          </a:blip>
          <a:srcRect/>
          <a:stretch>
            <a:fillRect/>
          </a:stretch>
        </p:blipFill>
        <p:spPr bwMode="auto">
          <a:xfrm rot="1307759">
            <a:off x="3651250" y="2974975"/>
            <a:ext cx="1944688" cy="623888"/>
          </a:xfrm>
          <a:prstGeom prst="rect">
            <a:avLst/>
          </a:prstGeom>
          <a:noFill/>
          <a:ln w="9525">
            <a:noFill/>
            <a:miter lim="800000"/>
            <a:headEnd/>
            <a:tailEnd/>
          </a:ln>
        </p:spPr>
      </p:pic>
      <p:sp>
        <p:nvSpPr>
          <p:cNvPr id="48136" name="Text Box 7"/>
          <p:cNvSpPr txBox="1">
            <a:spLocks noChangeArrowheads="1"/>
          </p:cNvSpPr>
          <p:nvPr/>
        </p:nvSpPr>
        <p:spPr bwMode="auto">
          <a:xfrm>
            <a:off x="1692275" y="1325563"/>
            <a:ext cx="1544638" cy="646112"/>
          </a:xfrm>
          <a:prstGeom prst="rect">
            <a:avLst/>
          </a:prstGeom>
          <a:noFill/>
          <a:ln w="9525">
            <a:noFill/>
            <a:miter lim="800000"/>
            <a:headEnd/>
            <a:tailEnd/>
          </a:ln>
        </p:spPr>
        <p:txBody>
          <a:bodyPr>
            <a:spAutoFit/>
          </a:bodyPr>
          <a:lstStyle/>
          <a:p>
            <a:pPr algn="r" eaLnBrk="0" hangingPunct="0"/>
            <a:r>
              <a:rPr lang="en-GB" b="1">
                <a:solidFill>
                  <a:srgbClr val="FFFFFF"/>
                </a:solidFill>
              </a:rPr>
              <a:t>Insulin</a:t>
            </a:r>
          </a:p>
          <a:p>
            <a:pPr algn="r" eaLnBrk="0" hangingPunct="0"/>
            <a:r>
              <a:rPr lang="en-GB" b="1">
                <a:solidFill>
                  <a:srgbClr val="FFFFFF"/>
                </a:solidFill>
              </a:rPr>
              <a:t>resistance</a:t>
            </a:r>
          </a:p>
        </p:txBody>
      </p:sp>
      <p:sp>
        <p:nvSpPr>
          <p:cNvPr id="48137" name="Line 8"/>
          <p:cNvSpPr>
            <a:spLocks noChangeShapeType="1"/>
          </p:cNvSpPr>
          <p:nvPr/>
        </p:nvSpPr>
        <p:spPr bwMode="auto">
          <a:xfrm flipH="1">
            <a:off x="2351088" y="2276475"/>
            <a:ext cx="2182812" cy="657225"/>
          </a:xfrm>
          <a:prstGeom prst="line">
            <a:avLst/>
          </a:prstGeom>
          <a:noFill/>
          <a:ln w="28575">
            <a:solidFill>
              <a:srgbClr val="006C92"/>
            </a:solidFill>
            <a:round/>
            <a:headEnd/>
            <a:tailEnd type="triangle" w="med" len="med"/>
          </a:ln>
        </p:spPr>
        <p:txBody>
          <a:bodyPr wrap="none" anchor="ctr"/>
          <a:lstStyle/>
          <a:p>
            <a:endParaRPr lang="pt-BR"/>
          </a:p>
        </p:txBody>
      </p:sp>
      <p:sp>
        <p:nvSpPr>
          <p:cNvPr id="48138" name="Line 9"/>
          <p:cNvSpPr>
            <a:spLocks noChangeShapeType="1"/>
          </p:cNvSpPr>
          <p:nvPr/>
        </p:nvSpPr>
        <p:spPr bwMode="auto">
          <a:xfrm>
            <a:off x="4140200" y="2133600"/>
            <a:ext cx="0" cy="539750"/>
          </a:xfrm>
          <a:prstGeom prst="line">
            <a:avLst/>
          </a:prstGeom>
          <a:noFill/>
          <a:ln w="28575">
            <a:solidFill>
              <a:srgbClr val="006C92"/>
            </a:solidFill>
            <a:round/>
            <a:headEnd/>
            <a:tailEnd type="triangle" w="med" len="med"/>
          </a:ln>
        </p:spPr>
        <p:txBody>
          <a:bodyPr wrap="none" anchor="ctr"/>
          <a:lstStyle/>
          <a:p>
            <a:endParaRPr lang="pt-BR"/>
          </a:p>
        </p:txBody>
      </p:sp>
      <p:sp>
        <p:nvSpPr>
          <p:cNvPr id="48139" name="Freeform 10"/>
          <p:cNvSpPr>
            <a:spLocks/>
          </p:cNvSpPr>
          <p:nvPr/>
        </p:nvSpPr>
        <p:spPr bwMode="auto">
          <a:xfrm>
            <a:off x="4537075" y="2276475"/>
            <a:ext cx="1995488" cy="733425"/>
          </a:xfrm>
          <a:custGeom>
            <a:avLst/>
            <a:gdLst>
              <a:gd name="T0" fmla="*/ 0 w 1435"/>
              <a:gd name="T1" fmla="*/ 0 h 447"/>
              <a:gd name="T2" fmla="*/ 2147483647 w 1435"/>
              <a:gd name="T3" fmla="*/ 2147483647 h 447"/>
              <a:gd name="T4" fmla="*/ 0 60000 65536"/>
              <a:gd name="T5" fmla="*/ 0 60000 65536"/>
              <a:gd name="T6" fmla="*/ 0 w 1435"/>
              <a:gd name="T7" fmla="*/ 0 h 447"/>
              <a:gd name="T8" fmla="*/ 1435 w 1435"/>
              <a:gd name="T9" fmla="*/ 447 h 447"/>
            </a:gdLst>
            <a:ahLst/>
            <a:cxnLst>
              <a:cxn ang="T4">
                <a:pos x="T0" y="T1"/>
              </a:cxn>
              <a:cxn ang="T5">
                <a:pos x="T2" y="T3"/>
              </a:cxn>
            </a:cxnLst>
            <a:rect l="T6" t="T7" r="T8" b="T9"/>
            <a:pathLst>
              <a:path w="1435" h="447">
                <a:moveTo>
                  <a:pt x="0" y="0"/>
                </a:moveTo>
                <a:lnTo>
                  <a:pt x="1435" y="447"/>
                </a:lnTo>
              </a:path>
            </a:pathLst>
          </a:custGeom>
          <a:noFill/>
          <a:ln w="28575">
            <a:solidFill>
              <a:srgbClr val="006C92"/>
            </a:solidFill>
            <a:round/>
            <a:headEnd/>
            <a:tailEnd type="triangle" w="med" len="med"/>
          </a:ln>
        </p:spPr>
        <p:txBody>
          <a:bodyPr wrap="none" anchor="ctr"/>
          <a:lstStyle/>
          <a:p>
            <a:endParaRPr lang="pt-BR"/>
          </a:p>
        </p:txBody>
      </p:sp>
      <p:sp>
        <p:nvSpPr>
          <p:cNvPr id="48140" name="Text Box 20"/>
          <p:cNvSpPr txBox="1">
            <a:spLocks noChangeArrowheads="1"/>
          </p:cNvSpPr>
          <p:nvPr/>
        </p:nvSpPr>
        <p:spPr bwMode="auto">
          <a:xfrm>
            <a:off x="3060700" y="4008438"/>
            <a:ext cx="184150" cy="369887"/>
          </a:xfrm>
          <a:prstGeom prst="rect">
            <a:avLst/>
          </a:prstGeom>
          <a:noFill/>
          <a:ln w="9525">
            <a:noFill/>
            <a:miter lim="800000"/>
            <a:headEnd/>
            <a:tailEnd/>
          </a:ln>
        </p:spPr>
        <p:txBody>
          <a:bodyPr wrap="none">
            <a:spAutoFit/>
          </a:bodyPr>
          <a:lstStyle/>
          <a:p>
            <a:pPr eaLnBrk="0" hangingPunct="0"/>
            <a:endParaRPr lang="en-US">
              <a:solidFill>
                <a:srgbClr val="262626"/>
              </a:solidFill>
            </a:endParaRPr>
          </a:p>
        </p:txBody>
      </p:sp>
      <p:sp>
        <p:nvSpPr>
          <p:cNvPr id="48141" name="Text Box 39"/>
          <p:cNvSpPr txBox="1">
            <a:spLocks noChangeArrowheads="1"/>
          </p:cNvSpPr>
          <p:nvPr/>
        </p:nvSpPr>
        <p:spPr bwMode="auto">
          <a:xfrm>
            <a:off x="187325" y="3162300"/>
            <a:ext cx="674688" cy="338138"/>
          </a:xfrm>
          <a:prstGeom prst="rect">
            <a:avLst/>
          </a:prstGeom>
          <a:noFill/>
          <a:ln w="9525">
            <a:noFill/>
            <a:miter lim="800000"/>
            <a:headEnd/>
            <a:tailEnd/>
          </a:ln>
        </p:spPr>
        <p:txBody>
          <a:bodyPr wrap="none">
            <a:spAutoFit/>
          </a:bodyPr>
          <a:lstStyle/>
          <a:p>
            <a:pPr eaLnBrk="0" hangingPunct="0"/>
            <a:r>
              <a:rPr lang="en-GB" sz="1600" b="1">
                <a:solidFill>
                  <a:srgbClr val="262626"/>
                </a:solidFill>
                <a:sym typeface="Wingdings 3" pitchFamily="18" charset="2"/>
              </a:rPr>
              <a:t>Liver</a:t>
            </a:r>
            <a:endParaRPr lang="en-GB" sz="1600" b="1">
              <a:solidFill>
                <a:srgbClr val="262626"/>
              </a:solidFill>
            </a:endParaRPr>
          </a:p>
        </p:txBody>
      </p:sp>
      <p:sp>
        <p:nvSpPr>
          <p:cNvPr id="48142" name="Text Box 40"/>
          <p:cNvSpPr txBox="1">
            <a:spLocks noChangeArrowheads="1"/>
          </p:cNvSpPr>
          <p:nvPr/>
        </p:nvSpPr>
        <p:spPr bwMode="auto">
          <a:xfrm>
            <a:off x="2833688" y="3162300"/>
            <a:ext cx="881062" cy="338138"/>
          </a:xfrm>
          <a:prstGeom prst="rect">
            <a:avLst/>
          </a:prstGeom>
          <a:noFill/>
          <a:ln w="9525">
            <a:noFill/>
            <a:miter lim="800000"/>
            <a:headEnd/>
            <a:tailEnd/>
          </a:ln>
        </p:spPr>
        <p:txBody>
          <a:bodyPr wrap="none">
            <a:spAutoFit/>
          </a:bodyPr>
          <a:lstStyle/>
          <a:p>
            <a:pPr eaLnBrk="0" hangingPunct="0"/>
            <a:r>
              <a:rPr lang="en-GB" sz="1600" b="1">
                <a:solidFill>
                  <a:srgbClr val="262626"/>
                </a:solidFill>
                <a:sym typeface="Wingdings 3" pitchFamily="18" charset="2"/>
              </a:rPr>
              <a:t>Muscle</a:t>
            </a:r>
            <a:endParaRPr lang="en-GB" sz="1600" b="1">
              <a:solidFill>
                <a:srgbClr val="262626"/>
              </a:solidFill>
            </a:endParaRPr>
          </a:p>
        </p:txBody>
      </p:sp>
      <p:sp>
        <p:nvSpPr>
          <p:cNvPr id="48143" name="Text Box 41"/>
          <p:cNvSpPr txBox="1">
            <a:spLocks noChangeArrowheads="1"/>
          </p:cNvSpPr>
          <p:nvPr/>
        </p:nvSpPr>
        <p:spPr bwMode="auto">
          <a:xfrm>
            <a:off x="7850188" y="3060700"/>
            <a:ext cx="992187" cy="584200"/>
          </a:xfrm>
          <a:prstGeom prst="rect">
            <a:avLst/>
          </a:prstGeom>
          <a:noFill/>
          <a:ln w="9525">
            <a:noFill/>
            <a:miter lim="800000"/>
            <a:headEnd/>
            <a:tailEnd/>
          </a:ln>
        </p:spPr>
        <p:txBody>
          <a:bodyPr wrap="none">
            <a:spAutoFit/>
          </a:bodyPr>
          <a:lstStyle/>
          <a:p>
            <a:pPr eaLnBrk="0" hangingPunct="0"/>
            <a:r>
              <a:rPr lang="en-GB" sz="1600" b="1">
                <a:solidFill>
                  <a:srgbClr val="262626"/>
                </a:solidFill>
                <a:sym typeface="Wingdings 3" pitchFamily="18" charset="2"/>
              </a:rPr>
              <a:t>Adipose</a:t>
            </a:r>
          </a:p>
          <a:p>
            <a:pPr eaLnBrk="0" hangingPunct="0"/>
            <a:r>
              <a:rPr lang="en-GB" sz="1600" b="1">
                <a:solidFill>
                  <a:srgbClr val="262626"/>
                </a:solidFill>
                <a:sym typeface="Wingdings 3" pitchFamily="18" charset="2"/>
              </a:rPr>
              <a:t>tissue</a:t>
            </a:r>
            <a:endParaRPr lang="en-GB" sz="1600" b="1">
              <a:solidFill>
                <a:srgbClr val="262626"/>
              </a:solidFill>
            </a:endParaRPr>
          </a:p>
        </p:txBody>
      </p:sp>
      <p:sp>
        <p:nvSpPr>
          <p:cNvPr id="48" name="Oval 43"/>
          <p:cNvSpPr>
            <a:spLocks noChangeArrowheads="1"/>
          </p:cNvSpPr>
          <p:nvPr/>
        </p:nvSpPr>
        <p:spPr bwMode="auto">
          <a:xfrm rot="1615378">
            <a:off x="3275013" y="1208088"/>
            <a:ext cx="869950" cy="769937"/>
          </a:xfrm>
          <a:prstGeom prst="ellipse">
            <a:avLst/>
          </a:prstGeom>
          <a:gradFill rotWithShape="0">
            <a:gsLst>
              <a:gs pos="0">
                <a:srgbClr val="87B0AF"/>
              </a:gs>
              <a:gs pos="100000">
                <a:srgbClr val="006C92"/>
              </a:gs>
            </a:gsLst>
            <a:path path="shape">
              <a:fillToRect l="50000" t="50000" r="50000" b="50000"/>
            </a:path>
          </a:gradFill>
          <a:ln w="9525">
            <a:noFill/>
            <a:round/>
            <a:headEnd/>
            <a:tailEnd/>
          </a:ln>
          <a:effectLst>
            <a:outerShdw dist="89803" dir="5887806" algn="ctr" rotWithShape="0">
              <a:srgbClr val="001830">
                <a:alpha val="50000"/>
              </a:srgbClr>
            </a:outerShdw>
          </a:effectLst>
        </p:spPr>
        <p:txBody>
          <a:bodyPr wrap="none" anchor="ctr"/>
          <a:lstStyle/>
          <a:p>
            <a:pPr>
              <a:defRPr/>
            </a:pPr>
            <a:endParaRPr lang="pt-BR">
              <a:solidFill>
                <a:srgbClr val="000000">
                  <a:lumMod val="85000"/>
                  <a:lumOff val="15000"/>
                </a:srgbClr>
              </a:solidFill>
              <a:latin typeface="Arial" charset="0"/>
              <a:ea typeface="ＭＳ Ｐゴシック" pitchFamily="34" charset="-128"/>
              <a:cs typeface="+mn-cs"/>
            </a:endParaRPr>
          </a:p>
        </p:txBody>
      </p:sp>
      <p:sp>
        <p:nvSpPr>
          <p:cNvPr id="48145" name="Text Box 45"/>
          <p:cNvSpPr txBox="1">
            <a:spLocks noChangeArrowheads="1"/>
          </p:cNvSpPr>
          <p:nvPr/>
        </p:nvSpPr>
        <p:spPr bwMode="auto">
          <a:xfrm>
            <a:off x="3346450" y="1270000"/>
            <a:ext cx="647700" cy="646113"/>
          </a:xfrm>
          <a:prstGeom prst="rect">
            <a:avLst/>
          </a:prstGeom>
          <a:noFill/>
          <a:ln w="9525">
            <a:noFill/>
            <a:miter lim="800000"/>
            <a:headEnd/>
            <a:tailEnd/>
          </a:ln>
        </p:spPr>
        <p:txBody>
          <a:bodyPr anchor="ctr">
            <a:spAutoFit/>
          </a:bodyPr>
          <a:lstStyle/>
          <a:p>
            <a:r>
              <a:rPr lang="en-GB" sz="3600" b="1">
                <a:solidFill>
                  <a:srgbClr val="FFFFFF"/>
                </a:solidFill>
              </a:rPr>
              <a:t>RI</a:t>
            </a:r>
            <a:endParaRPr lang="en-GB" sz="3600">
              <a:solidFill>
                <a:srgbClr val="FFFFFF"/>
              </a:solidFill>
            </a:endParaRPr>
          </a:p>
        </p:txBody>
      </p:sp>
      <p:grpSp>
        <p:nvGrpSpPr>
          <p:cNvPr id="2" name="Grupo 64"/>
          <p:cNvGrpSpPr>
            <a:grpSpLocks/>
          </p:cNvGrpSpPr>
          <p:nvPr/>
        </p:nvGrpSpPr>
        <p:grpSpPr bwMode="auto">
          <a:xfrm>
            <a:off x="2674938" y="4308475"/>
            <a:ext cx="4198937" cy="1974850"/>
            <a:chOff x="2674938" y="4308475"/>
            <a:chExt cx="4198936" cy="1974910"/>
          </a:xfrm>
        </p:grpSpPr>
        <p:sp>
          <p:nvSpPr>
            <p:cNvPr id="48168" name="Line 24"/>
            <p:cNvSpPr>
              <a:spLocks noChangeShapeType="1"/>
            </p:cNvSpPr>
            <p:nvPr/>
          </p:nvSpPr>
          <p:spPr bwMode="auto">
            <a:xfrm>
              <a:off x="4540250" y="4725988"/>
              <a:ext cx="0" cy="863600"/>
            </a:xfrm>
            <a:prstGeom prst="line">
              <a:avLst/>
            </a:prstGeom>
            <a:noFill/>
            <a:ln w="28575">
              <a:solidFill>
                <a:srgbClr val="006C92"/>
              </a:solidFill>
              <a:round/>
              <a:headEnd/>
              <a:tailEnd type="triangle" w="med" len="med"/>
            </a:ln>
          </p:spPr>
          <p:txBody>
            <a:bodyPr wrap="none" anchor="ctr"/>
            <a:lstStyle/>
            <a:p>
              <a:endParaRPr lang="pt-BR"/>
            </a:p>
          </p:txBody>
        </p:sp>
        <p:sp>
          <p:nvSpPr>
            <p:cNvPr id="48169" name="Text Box 25"/>
            <p:cNvSpPr txBox="1">
              <a:spLocks noChangeArrowheads="1"/>
            </p:cNvSpPr>
            <p:nvPr/>
          </p:nvSpPr>
          <p:spPr bwMode="auto">
            <a:xfrm>
              <a:off x="4937125" y="5883275"/>
              <a:ext cx="1936749" cy="400110"/>
            </a:xfrm>
            <a:prstGeom prst="rect">
              <a:avLst/>
            </a:prstGeom>
            <a:noFill/>
            <a:ln w="9525">
              <a:noFill/>
              <a:miter lim="800000"/>
              <a:headEnd/>
              <a:tailEnd/>
            </a:ln>
          </p:spPr>
          <p:txBody>
            <a:bodyPr wrap="none">
              <a:spAutoFit/>
            </a:bodyPr>
            <a:lstStyle/>
            <a:p>
              <a:pPr eaLnBrk="0" hangingPunct="0"/>
              <a:r>
                <a:rPr lang="en-GB" sz="2000" b="1">
                  <a:solidFill>
                    <a:srgbClr val="006C92"/>
                  </a:solidFill>
                </a:rPr>
                <a:t>Hiperglycemia</a:t>
              </a:r>
            </a:p>
          </p:txBody>
        </p:sp>
        <p:pic>
          <p:nvPicPr>
            <p:cNvPr id="48170" name="Picture 26"/>
            <p:cNvPicPr>
              <a:picLocks noChangeAspect="1" noChangeArrowheads="1"/>
            </p:cNvPicPr>
            <p:nvPr/>
          </p:nvPicPr>
          <p:blipFill>
            <a:blip r:embed="rId6" cstate="print"/>
            <a:srcRect/>
            <a:stretch>
              <a:fillRect/>
            </a:stretch>
          </p:blipFill>
          <p:spPr bwMode="auto">
            <a:xfrm>
              <a:off x="3371850" y="5445125"/>
              <a:ext cx="2517775" cy="814388"/>
            </a:xfrm>
            <a:prstGeom prst="rect">
              <a:avLst/>
            </a:prstGeom>
            <a:noFill/>
            <a:ln w="9525">
              <a:noFill/>
              <a:miter lim="800000"/>
              <a:headEnd/>
              <a:tailEnd/>
            </a:ln>
          </p:spPr>
        </p:pic>
        <p:grpSp>
          <p:nvGrpSpPr>
            <p:cNvPr id="48171" name="Group 51"/>
            <p:cNvGrpSpPr>
              <a:grpSpLocks/>
            </p:cNvGrpSpPr>
            <p:nvPr/>
          </p:nvGrpSpPr>
          <p:grpSpPr bwMode="auto">
            <a:xfrm>
              <a:off x="3498850" y="5635625"/>
              <a:ext cx="1717675" cy="577850"/>
              <a:chOff x="2204" y="3390"/>
              <a:chExt cx="1082" cy="364"/>
            </a:xfrm>
          </p:grpSpPr>
          <p:pic>
            <p:nvPicPr>
              <p:cNvPr id="48173" name="Picture 27"/>
              <p:cNvPicPr>
                <a:picLocks noChangeAspect="1" noChangeArrowheads="1"/>
              </p:cNvPicPr>
              <p:nvPr/>
            </p:nvPicPr>
            <p:blipFill>
              <a:blip r:embed="rId7" cstate="print"/>
              <a:srcRect l="68735" b="79536"/>
              <a:stretch>
                <a:fillRect/>
              </a:stretch>
            </p:blipFill>
            <p:spPr bwMode="auto">
              <a:xfrm>
                <a:off x="2926" y="3452"/>
                <a:ext cx="280" cy="124"/>
              </a:xfrm>
              <a:prstGeom prst="rect">
                <a:avLst/>
              </a:prstGeom>
              <a:noFill/>
              <a:ln w="9525">
                <a:noFill/>
                <a:miter lim="800000"/>
                <a:headEnd/>
                <a:tailEnd/>
              </a:ln>
            </p:spPr>
          </p:pic>
          <p:pic>
            <p:nvPicPr>
              <p:cNvPr id="48174" name="Picture 28"/>
              <p:cNvPicPr>
                <a:picLocks noChangeAspect="1" noChangeArrowheads="1"/>
              </p:cNvPicPr>
              <p:nvPr/>
            </p:nvPicPr>
            <p:blipFill>
              <a:blip r:embed="rId7" cstate="print"/>
              <a:srcRect l="68735" b="79536"/>
              <a:stretch>
                <a:fillRect/>
              </a:stretch>
            </p:blipFill>
            <p:spPr bwMode="auto">
              <a:xfrm>
                <a:off x="2519" y="3515"/>
                <a:ext cx="280" cy="124"/>
              </a:xfrm>
              <a:prstGeom prst="rect">
                <a:avLst/>
              </a:prstGeom>
              <a:noFill/>
              <a:ln w="9525">
                <a:noFill/>
                <a:miter lim="800000"/>
                <a:headEnd/>
                <a:tailEnd/>
              </a:ln>
            </p:spPr>
          </p:pic>
          <p:pic>
            <p:nvPicPr>
              <p:cNvPr id="48175" name="Picture 29"/>
              <p:cNvPicPr>
                <a:picLocks noChangeAspect="1" noChangeArrowheads="1"/>
              </p:cNvPicPr>
              <p:nvPr/>
            </p:nvPicPr>
            <p:blipFill>
              <a:blip r:embed="rId7" cstate="print"/>
              <a:srcRect l="68735" b="79536"/>
              <a:stretch>
                <a:fillRect/>
              </a:stretch>
            </p:blipFill>
            <p:spPr bwMode="auto">
              <a:xfrm>
                <a:off x="2283" y="3542"/>
                <a:ext cx="280" cy="124"/>
              </a:xfrm>
              <a:prstGeom prst="rect">
                <a:avLst/>
              </a:prstGeom>
              <a:noFill/>
              <a:ln w="9525">
                <a:noFill/>
                <a:miter lim="800000"/>
                <a:headEnd/>
                <a:tailEnd/>
              </a:ln>
            </p:spPr>
          </p:pic>
          <p:pic>
            <p:nvPicPr>
              <p:cNvPr id="48176" name="Picture 30"/>
              <p:cNvPicPr>
                <a:picLocks noChangeAspect="1" noChangeArrowheads="1"/>
              </p:cNvPicPr>
              <p:nvPr/>
            </p:nvPicPr>
            <p:blipFill>
              <a:blip r:embed="rId7" cstate="print"/>
              <a:srcRect l="68735" b="79536"/>
              <a:stretch>
                <a:fillRect/>
              </a:stretch>
            </p:blipFill>
            <p:spPr bwMode="auto">
              <a:xfrm>
                <a:off x="2204" y="3609"/>
                <a:ext cx="280" cy="125"/>
              </a:xfrm>
              <a:prstGeom prst="rect">
                <a:avLst/>
              </a:prstGeom>
              <a:noFill/>
              <a:ln w="9525">
                <a:noFill/>
                <a:miter lim="800000"/>
                <a:headEnd/>
                <a:tailEnd/>
              </a:ln>
            </p:spPr>
          </p:pic>
          <p:pic>
            <p:nvPicPr>
              <p:cNvPr id="48177" name="Picture 31"/>
              <p:cNvPicPr>
                <a:picLocks noChangeAspect="1" noChangeArrowheads="1"/>
              </p:cNvPicPr>
              <p:nvPr/>
            </p:nvPicPr>
            <p:blipFill>
              <a:blip r:embed="rId7" cstate="print"/>
              <a:srcRect l="68735" b="79536"/>
              <a:stretch>
                <a:fillRect/>
              </a:stretch>
            </p:blipFill>
            <p:spPr bwMode="auto">
              <a:xfrm>
                <a:off x="3006" y="3390"/>
                <a:ext cx="280" cy="125"/>
              </a:xfrm>
              <a:prstGeom prst="rect">
                <a:avLst/>
              </a:prstGeom>
              <a:noFill/>
              <a:ln w="9525">
                <a:noFill/>
                <a:miter lim="800000"/>
                <a:headEnd/>
                <a:tailEnd/>
              </a:ln>
            </p:spPr>
          </p:pic>
          <p:pic>
            <p:nvPicPr>
              <p:cNvPr id="48178" name="Picture 32"/>
              <p:cNvPicPr>
                <a:picLocks noChangeAspect="1" noChangeArrowheads="1"/>
              </p:cNvPicPr>
              <p:nvPr/>
            </p:nvPicPr>
            <p:blipFill>
              <a:blip r:embed="rId7" cstate="print"/>
              <a:srcRect l="68735" b="79536"/>
              <a:stretch>
                <a:fillRect/>
              </a:stretch>
            </p:blipFill>
            <p:spPr bwMode="auto">
              <a:xfrm>
                <a:off x="2320" y="3629"/>
                <a:ext cx="280" cy="125"/>
              </a:xfrm>
              <a:prstGeom prst="rect">
                <a:avLst/>
              </a:prstGeom>
              <a:noFill/>
              <a:ln w="9525">
                <a:noFill/>
                <a:miter lim="800000"/>
                <a:headEnd/>
                <a:tailEnd/>
              </a:ln>
            </p:spPr>
          </p:pic>
          <p:pic>
            <p:nvPicPr>
              <p:cNvPr id="48179" name="Picture 33"/>
              <p:cNvPicPr>
                <a:picLocks noChangeAspect="1" noChangeArrowheads="1"/>
              </p:cNvPicPr>
              <p:nvPr/>
            </p:nvPicPr>
            <p:blipFill>
              <a:blip r:embed="rId7" cstate="print"/>
              <a:srcRect l="68735" b="79536"/>
              <a:stretch>
                <a:fillRect/>
              </a:stretch>
            </p:blipFill>
            <p:spPr bwMode="auto">
              <a:xfrm>
                <a:off x="2404" y="3515"/>
                <a:ext cx="281" cy="124"/>
              </a:xfrm>
              <a:prstGeom prst="rect">
                <a:avLst/>
              </a:prstGeom>
              <a:noFill/>
              <a:ln w="9525">
                <a:noFill/>
                <a:miter lim="800000"/>
                <a:headEnd/>
                <a:tailEnd/>
              </a:ln>
            </p:spPr>
          </p:pic>
          <p:pic>
            <p:nvPicPr>
              <p:cNvPr id="48180" name="Picture 34"/>
              <p:cNvPicPr>
                <a:picLocks noChangeAspect="1" noChangeArrowheads="1"/>
              </p:cNvPicPr>
              <p:nvPr/>
            </p:nvPicPr>
            <p:blipFill>
              <a:blip r:embed="rId7" cstate="print"/>
              <a:srcRect l="68735" b="79536"/>
              <a:stretch>
                <a:fillRect/>
              </a:stretch>
            </p:blipFill>
            <p:spPr bwMode="auto">
              <a:xfrm>
                <a:off x="2454" y="3601"/>
                <a:ext cx="280" cy="125"/>
              </a:xfrm>
              <a:prstGeom prst="rect">
                <a:avLst/>
              </a:prstGeom>
              <a:noFill/>
              <a:ln w="9525">
                <a:noFill/>
                <a:miter lim="800000"/>
                <a:headEnd/>
                <a:tailEnd/>
              </a:ln>
            </p:spPr>
          </p:pic>
          <p:pic>
            <p:nvPicPr>
              <p:cNvPr id="48181" name="Picture 35"/>
              <p:cNvPicPr>
                <a:picLocks noChangeAspect="1" noChangeArrowheads="1"/>
              </p:cNvPicPr>
              <p:nvPr/>
            </p:nvPicPr>
            <p:blipFill>
              <a:blip r:embed="rId7" cstate="print"/>
              <a:srcRect l="68735" b="79536"/>
              <a:stretch>
                <a:fillRect/>
              </a:stretch>
            </p:blipFill>
            <p:spPr bwMode="auto">
              <a:xfrm>
                <a:off x="2645" y="3535"/>
                <a:ext cx="281" cy="124"/>
              </a:xfrm>
              <a:prstGeom prst="rect">
                <a:avLst/>
              </a:prstGeom>
              <a:noFill/>
              <a:ln w="9525">
                <a:noFill/>
                <a:miter lim="800000"/>
                <a:headEnd/>
                <a:tailEnd/>
              </a:ln>
            </p:spPr>
          </p:pic>
          <p:pic>
            <p:nvPicPr>
              <p:cNvPr id="48182" name="Picture 36"/>
              <p:cNvPicPr>
                <a:picLocks noChangeAspect="1" noChangeArrowheads="1"/>
              </p:cNvPicPr>
              <p:nvPr/>
            </p:nvPicPr>
            <p:blipFill>
              <a:blip r:embed="rId7" cstate="print"/>
              <a:srcRect l="68735" b="79536"/>
              <a:stretch>
                <a:fillRect/>
              </a:stretch>
            </p:blipFill>
            <p:spPr bwMode="auto">
              <a:xfrm>
                <a:off x="2719" y="3452"/>
                <a:ext cx="281" cy="124"/>
              </a:xfrm>
              <a:prstGeom prst="rect">
                <a:avLst/>
              </a:prstGeom>
              <a:noFill/>
              <a:ln w="9525">
                <a:noFill/>
                <a:miter lim="800000"/>
                <a:headEnd/>
                <a:tailEnd/>
              </a:ln>
            </p:spPr>
          </p:pic>
          <p:pic>
            <p:nvPicPr>
              <p:cNvPr id="48183" name="Picture 37"/>
              <p:cNvPicPr>
                <a:picLocks noChangeAspect="1" noChangeArrowheads="1"/>
              </p:cNvPicPr>
              <p:nvPr/>
            </p:nvPicPr>
            <p:blipFill>
              <a:blip r:embed="rId7" cstate="print"/>
              <a:srcRect l="68735" b="79536"/>
              <a:stretch>
                <a:fillRect/>
              </a:stretch>
            </p:blipFill>
            <p:spPr bwMode="auto">
              <a:xfrm>
                <a:off x="2819" y="3515"/>
                <a:ext cx="280" cy="124"/>
              </a:xfrm>
              <a:prstGeom prst="rect">
                <a:avLst/>
              </a:prstGeom>
              <a:noFill/>
              <a:ln w="9525">
                <a:noFill/>
                <a:miter lim="800000"/>
                <a:headEnd/>
                <a:tailEnd/>
              </a:ln>
            </p:spPr>
          </p:pic>
          <p:pic>
            <p:nvPicPr>
              <p:cNvPr id="48184" name="Picture 38"/>
              <p:cNvPicPr>
                <a:picLocks noChangeAspect="1" noChangeArrowheads="1"/>
              </p:cNvPicPr>
              <p:nvPr/>
            </p:nvPicPr>
            <p:blipFill>
              <a:blip r:embed="rId7" cstate="print"/>
              <a:srcRect l="68735" b="79536"/>
              <a:stretch>
                <a:fillRect/>
              </a:stretch>
            </p:blipFill>
            <p:spPr bwMode="auto">
              <a:xfrm>
                <a:off x="2825" y="3404"/>
                <a:ext cx="281" cy="124"/>
              </a:xfrm>
              <a:prstGeom prst="rect">
                <a:avLst/>
              </a:prstGeom>
              <a:noFill/>
              <a:ln w="9525">
                <a:noFill/>
                <a:miter lim="800000"/>
                <a:headEnd/>
                <a:tailEnd/>
              </a:ln>
            </p:spPr>
          </p:pic>
        </p:grpSp>
        <p:sp>
          <p:nvSpPr>
            <p:cNvPr id="48172" name="Freeform 46"/>
            <p:cNvSpPr>
              <a:spLocks/>
            </p:cNvSpPr>
            <p:nvPr/>
          </p:nvSpPr>
          <p:spPr bwMode="auto">
            <a:xfrm>
              <a:off x="2674938" y="4308475"/>
              <a:ext cx="3584575" cy="796925"/>
            </a:xfrm>
            <a:custGeom>
              <a:avLst/>
              <a:gdLst>
                <a:gd name="T0" fmla="*/ 0 w 2344"/>
                <a:gd name="T1" fmla="*/ 0 h 640"/>
                <a:gd name="T2" fmla="*/ 2147483647 w 2344"/>
                <a:gd name="T3" fmla="*/ 2147483647 h 640"/>
                <a:gd name="T4" fmla="*/ 2147483647 w 2344"/>
                <a:gd name="T5" fmla="*/ 2147483647 h 640"/>
                <a:gd name="T6" fmla="*/ 0 60000 65536"/>
                <a:gd name="T7" fmla="*/ 0 60000 65536"/>
                <a:gd name="T8" fmla="*/ 0 60000 65536"/>
                <a:gd name="T9" fmla="*/ 0 w 2344"/>
                <a:gd name="T10" fmla="*/ 0 h 640"/>
                <a:gd name="T11" fmla="*/ 2344 w 2344"/>
                <a:gd name="T12" fmla="*/ 640 h 640"/>
              </a:gdLst>
              <a:ahLst/>
              <a:cxnLst>
                <a:cxn ang="T6">
                  <a:pos x="T0" y="T1"/>
                </a:cxn>
                <a:cxn ang="T7">
                  <a:pos x="T2" y="T3"/>
                </a:cxn>
                <a:cxn ang="T8">
                  <a:pos x="T4" y="T5"/>
                </a:cxn>
              </a:cxnLst>
              <a:rect l="T9" t="T10" r="T11" b="T12"/>
              <a:pathLst>
                <a:path w="2344" h="640">
                  <a:moveTo>
                    <a:pt x="0" y="0"/>
                  </a:moveTo>
                  <a:lnTo>
                    <a:pt x="1224" y="640"/>
                  </a:lnTo>
                  <a:lnTo>
                    <a:pt x="2344" y="4"/>
                  </a:lnTo>
                </a:path>
              </a:pathLst>
            </a:custGeom>
            <a:noFill/>
            <a:ln w="28575" cap="flat" cmpd="sng">
              <a:solidFill>
                <a:srgbClr val="006C92"/>
              </a:solidFill>
              <a:prstDash val="solid"/>
              <a:round/>
              <a:headEnd/>
              <a:tailEnd/>
            </a:ln>
          </p:spPr>
          <p:txBody>
            <a:bodyPr wrap="none" anchor="ctr"/>
            <a:lstStyle/>
            <a:p>
              <a:endParaRPr lang="pt-BR"/>
            </a:p>
          </p:txBody>
        </p:sp>
      </p:grpSp>
      <p:grpSp>
        <p:nvGrpSpPr>
          <p:cNvPr id="4" name="Grupo 61"/>
          <p:cNvGrpSpPr>
            <a:grpSpLocks/>
          </p:cNvGrpSpPr>
          <p:nvPr/>
        </p:nvGrpSpPr>
        <p:grpSpPr bwMode="auto">
          <a:xfrm>
            <a:off x="827088" y="3738563"/>
            <a:ext cx="7539037" cy="1346200"/>
            <a:chOff x="827089" y="3738563"/>
            <a:chExt cx="7538616" cy="1346200"/>
          </a:xfrm>
        </p:grpSpPr>
        <p:sp>
          <p:nvSpPr>
            <p:cNvPr id="48152" name="Text Box 21"/>
            <p:cNvSpPr txBox="1">
              <a:spLocks noChangeArrowheads="1"/>
            </p:cNvSpPr>
            <p:nvPr/>
          </p:nvSpPr>
          <p:spPr bwMode="auto">
            <a:xfrm>
              <a:off x="827089" y="3859213"/>
              <a:ext cx="1728688" cy="338554"/>
            </a:xfrm>
            <a:prstGeom prst="rect">
              <a:avLst/>
            </a:prstGeom>
            <a:noFill/>
            <a:ln w="9525">
              <a:noFill/>
              <a:miter lim="800000"/>
              <a:headEnd/>
              <a:tailEnd/>
            </a:ln>
          </p:spPr>
          <p:txBody>
            <a:bodyPr>
              <a:spAutoFit/>
            </a:bodyPr>
            <a:lstStyle/>
            <a:p>
              <a:pPr eaLnBrk="0" hangingPunct="0"/>
              <a:r>
                <a:rPr lang="en-GB" sz="1600" b="1">
                  <a:solidFill>
                    <a:srgbClr val="006C92"/>
                  </a:solidFill>
                  <a:sym typeface="Symbol" pitchFamily="18" charset="2"/>
                </a:rPr>
                <a:t>↑ Glycogenesis</a:t>
              </a:r>
              <a:endParaRPr lang="en-GB" sz="1600" b="1">
                <a:solidFill>
                  <a:srgbClr val="006C92"/>
                </a:solidFill>
              </a:endParaRPr>
            </a:p>
          </p:txBody>
        </p:sp>
        <p:sp>
          <p:nvSpPr>
            <p:cNvPr id="48153" name="Text Box 22"/>
            <p:cNvSpPr txBox="1">
              <a:spLocks noChangeArrowheads="1"/>
            </p:cNvSpPr>
            <p:nvPr/>
          </p:nvSpPr>
          <p:spPr bwMode="auto">
            <a:xfrm>
              <a:off x="3556929" y="3738563"/>
              <a:ext cx="1951175" cy="338554"/>
            </a:xfrm>
            <a:prstGeom prst="rect">
              <a:avLst/>
            </a:prstGeom>
            <a:noFill/>
            <a:ln w="9525">
              <a:noFill/>
              <a:miter lim="800000"/>
              <a:headEnd/>
              <a:tailEnd/>
            </a:ln>
          </p:spPr>
          <p:txBody>
            <a:bodyPr wrap="none">
              <a:spAutoFit/>
            </a:bodyPr>
            <a:lstStyle/>
            <a:p>
              <a:pPr eaLnBrk="0" hangingPunct="0"/>
              <a:r>
                <a:rPr lang="en-GB" sz="1600" b="1">
                  <a:solidFill>
                    <a:srgbClr val="006C92"/>
                  </a:solidFill>
                  <a:sym typeface="Wingdings 3" pitchFamily="18" charset="2"/>
                </a:rPr>
                <a:t> </a:t>
              </a:r>
              <a:r>
                <a:rPr lang="en-GB" sz="1600" b="1">
                  <a:solidFill>
                    <a:srgbClr val="006C92"/>
                  </a:solidFill>
                  <a:sym typeface="Symbol" pitchFamily="18" charset="2"/>
                </a:rPr>
                <a:t> Glucose uptake</a:t>
              </a:r>
              <a:endParaRPr lang="en-GB" sz="1600" b="1">
                <a:solidFill>
                  <a:srgbClr val="006C92"/>
                </a:solidFill>
              </a:endParaRPr>
            </a:p>
          </p:txBody>
        </p:sp>
        <p:sp>
          <p:nvSpPr>
            <p:cNvPr id="48154" name="Text Box 23"/>
            <p:cNvSpPr txBox="1">
              <a:spLocks noChangeArrowheads="1"/>
            </p:cNvSpPr>
            <p:nvPr/>
          </p:nvSpPr>
          <p:spPr bwMode="auto">
            <a:xfrm>
              <a:off x="6472238" y="3859213"/>
              <a:ext cx="1893467" cy="338554"/>
            </a:xfrm>
            <a:prstGeom prst="rect">
              <a:avLst/>
            </a:prstGeom>
            <a:noFill/>
            <a:ln w="9525">
              <a:noFill/>
              <a:miter lim="800000"/>
              <a:headEnd/>
              <a:tailEnd/>
            </a:ln>
          </p:spPr>
          <p:txBody>
            <a:bodyPr wrap="none">
              <a:spAutoFit/>
            </a:bodyPr>
            <a:lstStyle/>
            <a:p>
              <a:pPr eaLnBrk="0" hangingPunct="0"/>
              <a:r>
                <a:rPr lang="en-GB" sz="1600" b="1">
                  <a:solidFill>
                    <a:srgbClr val="006C92"/>
                  </a:solidFill>
                  <a:sym typeface="Symbol" pitchFamily="18" charset="2"/>
                </a:rPr>
                <a:t> Glucose uptake</a:t>
              </a:r>
              <a:endParaRPr lang="en-GB" sz="1600" b="1">
                <a:solidFill>
                  <a:srgbClr val="006C92"/>
                </a:solidFill>
              </a:endParaRPr>
            </a:p>
          </p:txBody>
        </p:sp>
        <p:sp>
          <p:nvSpPr>
            <p:cNvPr id="52" name="Hexágono 51"/>
            <p:cNvSpPr/>
            <p:nvPr/>
          </p:nvSpPr>
          <p:spPr>
            <a:xfrm>
              <a:off x="1187431" y="4724400"/>
              <a:ext cx="158741" cy="144463"/>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53" name="Hexágono 52"/>
            <p:cNvSpPr/>
            <p:nvPr/>
          </p:nvSpPr>
          <p:spPr>
            <a:xfrm>
              <a:off x="1187431" y="4508500"/>
              <a:ext cx="158741" cy="144463"/>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54" name="Hexágono 53"/>
            <p:cNvSpPr/>
            <p:nvPr/>
          </p:nvSpPr>
          <p:spPr>
            <a:xfrm>
              <a:off x="1389033" y="4724400"/>
              <a:ext cx="158741" cy="144463"/>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55" name="Hexágono 54"/>
            <p:cNvSpPr/>
            <p:nvPr/>
          </p:nvSpPr>
          <p:spPr>
            <a:xfrm>
              <a:off x="1389033" y="4508500"/>
              <a:ext cx="158741" cy="144463"/>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56" name="Hexágono 55"/>
            <p:cNvSpPr/>
            <p:nvPr/>
          </p:nvSpPr>
          <p:spPr>
            <a:xfrm>
              <a:off x="1604921" y="4652963"/>
              <a:ext cx="158741" cy="144462"/>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57" name="Hexágono 56"/>
            <p:cNvSpPr/>
            <p:nvPr/>
          </p:nvSpPr>
          <p:spPr>
            <a:xfrm>
              <a:off x="1677941" y="4868863"/>
              <a:ext cx="157153" cy="144462"/>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58" name="Hexágono 57"/>
            <p:cNvSpPr/>
            <p:nvPr/>
          </p:nvSpPr>
          <p:spPr>
            <a:xfrm>
              <a:off x="1460466" y="4941888"/>
              <a:ext cx="158741" cy="142875"/>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59" name="Hexágono 58"/>
            <p:cNvSpPr/>
            <p:nvPr/>
          </p:nvSpPr>
          <p:spPr>
            <a:xfrm>
              <a:off x="4284471" y="4149725"/>
              <a:ext cx="157153" cy="142875"/>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60" name="Hexágono 59"/>
            <p:cNvSpPr/>
            <p:nvPr/>
          </p:nvSpPr>
          <p:spPr>
            <a:xfrm>
              <a:off x="4486072" y="4292600"/>
              <a:ext cx="157154" cy="144463"/>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61" name="Hexágono 60"/>
            <p:cNvSpPr/>
            <p:nvPr/>
          </p:nvSpPr>
          <p:spPr>
            <a:xfrm>
              <a:off x="4643226" y="4149725"/>
              <a:ext cx="158741" cy="142875"/>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63" name="Hexágono 62"/>
            <p:cNvSpPr/>
            <p:nvPr/>
          </p:nvSpPr>
          <p:spPr>
            <a:xfrm>
              <a:off x="7235468" y="4581525"/>
              <a:ext cx="158741" cy="142875"/>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64" name="Hexágono 63"/>
            <p:cNvSpPr/>
            <p:nvPr/>
          </p:nvSpPr>
          <p:spPr>
            <a:xfrm>
              <a:off x="7221182" y="4365625"/>
              <a:ext cx="158741" cy="142875"/>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66" name="Hexágono 65"/>
            <p:cNvSpPr/>
            <p:nvPr/>
          </p:nvSpPr>
          <p:spPr>
            <a:xfrm>
              <a:off x="7451356" y="4437063"/>
              <a:ext cx="158741" cy="144462"/>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grpSp>
      <p:sp>
        <p:nvSpPr>
          <p:cNvPr id="62484" name="CaixaDeTexto 19"/>
          <p:cNvSpPr txBox="1">
            <a:spLocks noChangeArrowheads="1"/>
          </p:cNvSpPr>
          <p:nvPr/>
        </p:nvSpPr>
        <p:spPr bwMode="auto">
          <a:xfrm>
            <a:off x="3852863" y="6505575"/>
            <a:ext cx="5040312" cy="292100"/>
          </a:xfrm>
          <a:prstGeom prst="rect">
            <a:avLst/>
          </a:prstGeom>
          <a:noFill/>
          <a:ln w="9525">
            <a:noFill/>
            <a:miter lim="800000"/>
            <a:headEnd/>
            <a:tailEnd/>
          </a:ln>
        </p:spPr>
        <p:txBody>
          <a:bodyPr>
            <a:spAutoFit/>
          </a:bodyPr>
          <a:lstStyle/>
          <a:p>
            <a:pPr algn="r">
              <a:defRPr/>
            </a:pPr>
            <a:r>
              <a:rPr lang="pt-BR" sz="1300" b="1">
                <a:solidFill>
                  <a:schemeClr val="tx1">
                    <a:lumMod val="85000"/>
                    <a:lumOff val="15000"/>
                  </a:schemeClr>
                </a:solidFill>
                <a:ea typeface="ＭＳ Ｐゴシック" pitchFamily="34" charset="-128"/>
              </a:rPr>
              <a:t>Stumvoll et al. Lancet 2005;365:1333-46 </a:t>
            </a:r>
          </a:p>
        </p:txBody>
      </p:sp>
      <p:pic>
        <p:nvPicPr>
          <p:cNvPr id="48149" name="Picture 55"/>
          <p:cNvPicPr>
            <a:picLocks noChangeAspect="1" noChangeArrowheads="1"/>
          </p:cNvPicPr>
          <p:nvPr/>
        </p:nvPicPr>
        <p:blipFill>
          <a:blip r:embed="rId8" cstate="print"/>
          <a:srcRect/>
          <a:stretch>
            <a:fillRect/>
          </a:stretch>
        </p:blipFill>
        <p:spPr bwMode="auto">
          <a:xfrm>
            <a:off x="4859338" y="1125538"/>
            <a:ext cx="1512887" cy="982662"/>
          </a:xfrm>
          <a:prstGeom prst="rect">
            <a:avLst/>
          </a:prstGeom>
          <a:noFill/>
          <a:ln w="9525">
            <a:noFill/>
            <a:miter lim="800000"/>
            <a:headEnd/>
            <a:tailEnd/>
          </a:ln>
        </p:spPr>
      </p:pic>
      <p:sp>
        <p:nvSpPr>
          <p:cNvPr id="48150" name="CaixaDeTexto 69"/>
          <p:cNvSpPr txBox="1">
            <a:spLocks noChangeArrowheads="1"/>
          </p:cNvSpPr>
          <p:nvPr/>
        </p:nvSpPr>
        <p:spPr bwMode="auto">
          <a:xfrm>
            <a:off x="5849938" y="1484313"/>
            <a:ext cx="1890712" cy="461962"/>
          </a:xfrm>
          <a:prstGeom prst="rect">
            <a:avLst/>
          </a:prstGeom>
          <a:noFill/>
          <a:ln w="9525">
            <a:noFill/>
            <a:miter lim="800000"/>
            <a:headEnd/>
            <a:tailEnd/>
          </a:ln>
        </p:spPr>
        <p:txBody>
          <a:bodyPr wrap="none">
            <a:spAutoFit/>
          </a:bodyPr>
          <a:lstStyle/>
          <a:p>
            <a:r>
              <a:rPr lang="pt-BR" sz="2400" b="1">
                <a:solidFill>
                  <a:srgbClr val="205653"/>
                </a:solidFill>
              </a:rPr>
              <a:t>↓</a:t>
            </a:r>
            <a:r>
              <a:rPr lang="pt-BR" sz="1700" b="1">
                <a:solidFill>
                  <a:srgbClr val="205653"/>
                </a:solidFill>
              </a:rPr>
              <a:t> </a:t>
            </a:r>
            <a:r>
              <a:rPr lang="el-GR" sz="1700" b="1">
                <a:solidFill>
                  <a:srgbClr val="205653"/>
                </a:solidFill>
              </a:rPr>
              <a:t>β</a:t>
            </a:r>
            <a:r>
              <a:rPr lang="pt-BR" sz="1700" b="1">
                <a:solidFill>
                  <a:srgbClr val="205653"/>
                </a:solidFill>
              </a:rPr>
              <a:t>-cell function</a:t>
            </a:r>
          </a:p>
        </p:txBody>
      </p:sp>
      <p:sp>
        <p:nvSpPr>
          <p:cNvPr id="48151" name="Line 9"/>
          <p:cNvSpPr>
            <a:spLocks noChangeShapeType="1"/>
          </p:cNvSpPr>
          <p:nvPr/>
        </p:nvSpPr>
        <p:spPr bwMode="auto">
          <a:xfrm>
            <a:off x="4859338" y="2133600"/>
            <a:ext cx="0" cy="539750"/>
          </a:xfrm>
          <a:prstGeom prst="line">
            <a:avLst/>
          </a:prstGeom>
          <a:noFill/>
          <a:ln w="28575">
            <a:solidFill>
              <a:srgbClr val="006C92"/>
            </a:solidFill>
            <a:round/>
            <a:headEnd/>
            <a:tailEnd type="triangle" w="med" len="med"/>
          </a:ln>
        </p:spPr>
        <p:txBody>
          <a:bodyPr wrap="none" anchor="ctr"/>
          <a:lstStyle/>
          <a:p>
            <a:endParaRPr lang="pt-B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Arredondado 8"/>
          <p:cNvSpPr/>
          <p:nvPr/>
        </p:nvSpPr>
        <p:spPr>
          <a:xfrm>
            <a:off x="139034" y="4951616"/>
            <a:ext cx="8897462" cy="1477328"/>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793" y="1268760"/>
            <a:ext cx="8280920" cy="3217882"/>
          </a:xfrm>
          <a:prstGeom prst="rect">
            <a:avLst/>
          </a:prstGeom>
        </p:spPr>
      </p:pic>
      <p:sp>
        <p:nvSpPr>
          <p:cNvPr id="8" name="CaixaDeTexto 7"/>
          <p:cNvSpPr txBox="1"/>
          <p:nvPr/>
        </p:nvSpPr>
        <p:spPr>
          <a:xfrm>
            <a:off x="6371382" y="6581001"/>
            <a:ext cx="2772618" cy="276999"/>
          </a:xfrm>
          <a:prstGeom prst="rect">
            <a:avLst/>
          </a:prstGeom>
          <a:noFill/>
        </p:spPr>
        <p:txBody>
          <a:bodyPr wrap="none" rtlCol="0">
            <a:spAutoFit/>
          </a:bodyPr>
          <a:lstStyle/>
          <a:p>
            <a:r>
              <a:rPr lang="pt-BR" sz="1200" b="1" dirty="0" smtClean="0"/>
              <a:t>Helal et al. </a:t>
            </a:r>
            <a:r>
              <a:rPr lang="pt-BR" sz="1200" b="1" dirty="0" err="1" smtClean="0"/>
              <a:t>Eur</a:t>
            </a:r>
            <a:r>
              <a:rPr lang="pt-BR" sz="1200" b="1" dirty="0" smtClean="0"/>
              <a:t> J </a:t>
            </a:r>
            <a:r>
              <a:rPr lang="pt-BR" sz="1200" b="1" dirty="0" err="1" smtClean="0"/>
              <a:t>Appl</a:t>
            </a:r>
            <a:r>
              <a:rPr lang="pt-BR" sz="1200" b="1" dirty="0" smtClean="0"/>
              <a:t> </a:t>
            </a:r>
            <a:r>
              <a:rPr lang="pt-BR" sz="1200" b="1" dirty="0" err="1" smtClean="0"/>
              <a:t>Physiol</a:t>
            </a:r>
            <a:r>
              <a:rPr lang="pt-BR" sz="1200" b="1" dirty="0" smtClean="0"/>
              <a:t> 2017.</a:t>
            </a:r>
            <a:endParaRPr lang="pt-BR" sz="1200" b="1" dirty="0"/>
          </a:p>
        </p:txBody>
      </p:sp>
      <p:sp>
        <p:nvSpPr>
          <p:cNvPr id="3" name="Retângulo 2"/>
          <p:cNvSpPr/>
          <p:nvPr/>
        </p:nvSpPr>
        <p:spPr>
          <a:xfrm>
            <a:off x="177467" y="5060882"/>
            <a:ext cx="8820596" cy="1200329"/>
          </a:xfrm>
          <a:prstGeom prst="rect">
            <a:avLst/>
          </a:prstGeom>
        </p:spPr>
        <p:txBody>
          <a:bodyPr wrap="square">
            <a:spAutoFit/>
          </a:bodyPr>
          <a:lstStyle/>
          <a:p>
            <a:pPr algn="ctr"/>
            <a:r>
              <a:rPr lang="pt-BR" i="1" dirty="0" smtClean="0">
                <a:latin typeface="Times" charset="0"/>
                <a:ea typeface="Times" charset="0"/>
                <a:cs typeface="Times" charset="0"/>
              </a:rPr>
              <a:t>“</a:t>
            </a:r>
            <a:r>
              <a:rPr lang="pt-BR" i="1" dirty="0" err="1" smtClean="0">
                <a:solidFill>
                  <a:schemeClr val="bg2">
                    <a:lumMod val="50000"/>
                  </a:schemeClr>
                </a:solidFill>
                <a:latin typeface="Times" charset="0"/>
                <a:ea typeface="Times" charset="0"/>
                <a:cs typeface="Times" charset="0"/>
              </a:rPr>
              <a:t>Second</a:t>
            </a:r>
            <a:r>
              <a:rPr lang="pt-BR" i="1" dirty="0" smtClean="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and</a:t>
            </a:r>
            <a:r>
              <a:rPr lang="pt-BR" i="1" dirty="0">
                <a:solidFill>
                  <a:schemeClr val="bg2">
                    <a:lumMod val="50000"/>
                  </a:schemeClr>
                </a:solidFill>
                <a:latin typeface="Times" charset="0"/>
                <a:ea typeface="Times" charset="0"/>
                <a:cs typeface="Times" charset="0"/>
              </a:rPr>
              <a:t> more </a:t>
            </a:r>
            <a:r>
              <a:rPr lang="pt-BR" i="1" dirty="0" err="1">
                <a:solidFill>
                  <a:schemeClr val="bg2">
                    <a:lumMod val="50000"/>
                  </a:schemeClr>
                </a:solidFill>
                <a:latin typeface="Times" charset="0"/>
                <a:ea typeface="Times" charset="0"/>
                <a:cs typeface="Times" charset="0"/>
              </a:rPr>
              <a:t>importantly</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since</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the</a:t>
            </a:r>
            <a:r>
              <a:rPr lang="pt-BR" i="1" dirty="0">
                <a:solidFill>
                  <a:schemeClr val="bg2">
                    <a:lumMod val="50000"/>
                  </a:schemeClr>
                </a:solidFill>
                <a:latin typeface="Times" charset="0"/>
                <a:ea typeface="Times" charset="0"/>
                <a:cs typeface="Times" charset="0"/>
              </a:rPr>
              <a:t> </a:t>
            </a:r>
            <a:r>
              <a:rPr lang="pt-BR" b="1" i="1" dirty="0">
                <a:latin typeface="Times" charset="0"/>
                <a:ea typeface="Times" charset="0"/>
                <a:cs typeface="Times" charset="0"/>
              </a:rPr>
              <a:t>common </a:t>
            </a:r>
            <a:r>
              <a:rPr lang="pt-BR" b="1" i="1" dirty="0" err="1" smtClean="0">
                <a:latin typeface="Times" charset="0"/>
                <a:ea typeface="Times" charset="0"/>
                <a:cs typeface="Times" charset="0"/>
              </a:rPr>
              <a:t>therapeutic</a:t>
            </a:r>
            <a:r>
              <a:rPr lang="pt-BR" b="1" i="1" dirty="0" smtClean="0">
                <a:latin typeface="Times" charset="0"/>
                <a:ea typeface="Times" charset="0"/>
                <a:cs typeface="Times" charset="0"/>
              </a:rPr>
              <a:t> </a:t>
            </a:r>
            <a:r>
              <a:rPr lang="pt-BR" b="1" i="1" dirty="0" err="1">
                <a:latin typeface="Times" charset="0"/>
                <a:ea typeface="Times" charset="0"/>
                <a:cs typeface="Times" charset="0"/>
              </a:rPr>
              <a:t>target</a:t>
            </a:r>
            <a:r>
              <a:rPr lang="pt-BR" b="1" i="1" dirty="0">
                <a:latin typeface="Times" charset="0"/>
                <a:ea typeface="Times" charset="0"/>
                <a:cs typeface="Times" charset="0"/>
              </a:rPr>
              <a:t> for </a:t>
            </a:r>
            <a:r>
              <a:rPr lang="pt-BR" b="1" i="1" dirty="0" err="1">
                <a:latin typeface="Times" charset="0"/>
                <a:ea typeface="Times" charset="0"/>
                <a:cs typeface="Times" charset="0"/>
              </a:rPr>
              <a:t>glycemic</a:t>
            </a:r>
            <a:r>
              <a:rPr lang="pt-BR" b="1" i="1" dirty="0">
                <a:latin typeface="Times" charset="0"/>
                <a:ea typeface="Times" charset="0"/>
                <a:cs typeface="Times" charset="0"/>
              </a:rPr>
              <a:t> </a:t>
            </a:r>
            <a:r>
              <a:rPr lang="pt-BR" b="1" i="1" dirty="0" err="1">
                <a:latin typeface="Times" charset="0"/>
                <a:ea typeface="Times" charset="0"/>
                <a:cs typeface="Times" charset="0"/>
              </a:rPr>
              <a:t>control</a:t>
            </a:r>
            <a:r>
              <a:rPr lang="pt-BR" b="1" i="1" dirty="0">
                <a:latin typeface="Times" charset="0"/>
                <a:ea typeface="Times" charset="0"/>
                <a:cs typeface="Times" charset="0"/>
              </a:rPr>
              <a:t> </a:t>
            </a:r>
            <a:r>
              <a:rPr lang="pt-BR" b="1" i="1" dirty="0" err="1">
                <a:latin typeface="Times" charset="0"/>
                <a:ea typeface="Times" charset="0"/>
                <a:cs typeface="Times" charset="0"/>
              </a:rPr>
              <a:t>treatment</a:t>
            </a:r>
            <a:r>
              <a:rPr lang="pt-BR" b="1" i="1" dirty="0">
                <a:latin typeface="Times" charset="0"/>
                <a:ea typeface="Times" charset="0"/>
                <a:cs typeface="Times" charset="0"/>
              </a:rPr>
              <a:t> in </a:t>
            </a:r>
            <a:r>
              <a:rPr lang="pt-BR" b="1" i="1" dirty="0" err="1">
                <a:latin typeface="Times" charset="0"/>
                <a:ea typeface="Times" charset="0"/>
                <a:cs typeface="Times" charset="0"/>
              </a:rPr>
              <a:t>the</a:t>
            </a:r>
            <a:r>
              <a:rPr lang="pt-BR" b="1" i="1" dirty="0">
                <a:latin typeface="Times" charset="0"/>
                <a:ea typeface="Times" charset="0"/>
                <a:cs typeface="Times" charset="0"/>
              </a:rPr>
              <a:t> overall </a:t>
            </a:r>
            <a:r>
              <a:rPr lang="pt-BR" b="1" i="1" dirty="0" err="1">
                <a:latin typeface="Times" charset="0"/>
                <a:ea typeface="Times" charset="0"/>
                <a:cs typeface="Times" charset="0"/>
              </a:rPr>
              <a:t>population</a:t>
            </a:r>
            <a:r>
              <a:rPr lang="pt-BR" b="1" i="1" dirty="0">
                <a:latin typeface="Times" charset="0"/>
                <a:ea typeface="Times" charset="0"/>
                <a:cs typeface="Times" charset="0"/>
              </a:rPr>
              <a:t> </a:t>
            </a:r>
            <a:r>
              <a:rPr lang="pt-BR" b="1" i="1" dirty="0" err="1">
                <a:latin typeface="Times" charset="0"/>
                <a:ea typeface="Times" charset="0"/>
                <a:cs typeface="Times" charset="0"/>
              </a:rPr>
              <a:t>is</a:t>
            </a:r>
            <a:r>
              <a:rPr lang="pt-BR" b="1" i="1" dirty="0">
                <a:latin typeface="Times" charset="0"/>
                <a:ea typeface="Times" charset="0"/>
                <a:cs typeface="Times" charset="0"/>
              </a:rPr>
              <a:t> HbA1c </a:t>
            </a:r>
            <a:r>
              <a:rPr lang="pt-BR" b="1" i="1" dirty="0" err="1">
                <a:latin typeface="Times" charset="0"/>
                <a:ea typeface="Times" charset="0"/>
                <a:cs typeface="Times" charset="0"/>
              </a:rPr>
              <a:t>levels</a:t>
            </a:r>
            <a:r>
              <a:rPr lang="pt-BR" b="1" i="1" dirty="0">
                <a:latin typeface="Times" charset="0"/>
                <a:ea typeface="Times" charset="0"/>
                <a:cs typeface="Times" charset="0"/>
              </a:rPr>
              <a:t> </a:t>
            </a:r>
            <a:r>
              <a:rPr lang="pt-BR" b="1" i="1" dirty="0" err="1">
                <a:latin typeface="Times" charset="0"/>
                <a:ea typeface="Times" charset="0"/>
                <a:cs typeface="Times" charset="0"/>
              </a:rPr>
              <a:t>around</a:t>
            </a:r>
            <a:r>
              <a:rPr lang="pt-BR" b="1" i="1" dirty="0">
                <a:latin typeface="Times" charset="0"/>
                <a:ea typeface="Times" charset="0"/>
                <a:cs typeface="Times" charset="0"/>
              </a:rPr>
              <a:t> 6.5%</a:t>
            </a:r>
            <a:r>
              <a:rPr lang="pt-BR" i="1" dirty="0">
                <a:latin typeface="Times" charset="0"/>
                <a:ea typeface="Times" charset="0"/>
                <a:cs typeface="Times" charset="0"/>
              </a:rPr>
              <a:t>, </a:t>
            </a:r>
            <a:r>
              <a:rPr lang="pt-BR" b="1" i="1" dirty="0" err="1">
                <a:latin typeface="Times" charset="0"/>
                <a:ea typeface="Times" charset="0"/>
                <a:cs typeface="Times" charset="0"/>
              </a:rPr>
              <a:t>the</a:t>
            </a:r>
            <a:r>
              <a:rPr lang="pt-BR" b="1" i="1" dirty="0">
                <a:latin typeface="Times" charset="0"/>
                <a:ea typeface="Times" charset="0"/>
                <a:cs typeface="Times" charset="0"/>
              </a:rPr>
              <a:t> </a:t>
            </a:r>
            <a:r>
              <a:rPr lang="pt-BR" b="1" i="1" dirty="0" err="1" smtClean="0">
                <a:latin typeface="Times" charset="0"/>
                <a:ea typeface="Times" charset="0"/>
                <a:cs typeface="Times" charset="0"/>
              </a:rPr>
              <a:t>benefit</a:t>
            </a:r>
            <a:r>
              <a:rPr lang="pt-BR" b="1" i="1" dirty="0" smtClean="0">
                <a:latin typeface="Times" charset="0"/>
                <a:ea typeface="Times" charset="0"/>
                <a:cs typeface="Times" charset="0"/>
              </a:rPr>
              <a:t>-</a:t>
            </a:r>
            <a:r>
              <a:rPr lang="pt-BR" b="1" i="1" dirty="0" err="1" smtClean="0">
                <a:latin typeface="Times" charset="0"/>
                <a:ea typeface="Times" charset="0"/>
                <a:cs typeface="Times" charset="0"/>
              </a:rPr>
              <a:t>in-potential</a:t>
            </a:r>
            <a:r>
              <a:rPr lang="pt-BR" b="1" i="1" dirty="0" smtClean="0">
                <a:latin typeface="Times" charset="0"/>
                <a:ea typeface="Times" charset="0"/>
                <a:cs typeface="Times" charset="0"/>
              </a:rPr>
              <a:t> </a:t>
            </a:r>
            <a:r>
              <a:rPr lang="pt-BR" b="1" i="1" dirty="0">
                <a:latin typeface="Times" charset="0"/>
                <a:ea typeface="Times" charset="0"/>
                <a:cs typeface="Times" charset="0"/>
              </a:rPr>
              <a:t>for </a:t>
            </a:r>
            <a:r>
              <a:rPr lang="pt-BR" b="1" i="1" dirty="0" err="1">
                <a:latin typeface="Times" charset="0"/>
                <a:ea typeface="Times" charset="0"/>
                <a:cs typeface="Times" charset="0"/>
              </a:rPr>
              <a:t>the</a:t>
            </a:r>
            <a:r>
              <a:rPr lang="pt-BR" b="1" i="1" dirty="0">
                <a:latin typeface="Times" charset="0"/>
                <a:ea typeface="Times" charset="0"/>
                <a:cs typeface="Times" charset="0"/>
              </a:rPr>
              <a:t> MIT </a:t>
            </a:r>
            <a:r>
              <a:rPr lang="pt-BR" b="1" i="1" dirty="0" err="1">
                <a:latin typeface="Times" charset="0"/>
                <a:ea typeface="Times" charset="0"/>
                <a:cs typeface="Times" charset="0"/>
              </a:rPr>
              <a:t>group</a:t>
            </a:r>
            <a:r>
              <a:rPr lang="pt-BR" b="1" i="1" dirty="0">
                <a:latin typeface="Times" charset="0"/>
                <a:ea typeface="Times" charset="0"/>
                <a:cs typeface="Times" charset="0"/>
              </a:rPr>
              <a:t> </a:t>
            </a:r>
            <a:r>
              <a:rPr lang="pt-BR" b="1" i="1" dirty="0" err="1">
                <a:latin typeface="Times" charset="0"/>
                <a:ea typeface="Times" charset="0"/>
                <a:cs typeface="Times" charset="0"/>
              </a:rPr>
              <a:t>is</a:t>
            </a:r>
            <a:r>
              <a:rPr lang="pt-BR" b="1" i="1" dirty="0">
                <a:latin typeface="Times" charset="0"/>
                <a:ea typeface="Times" charset="0"/>
                <a:cs typeface="Times" charset="0"/>
              </a:rPr>
              <a:t> </a:t>
            </a:r>
            <a:r>
              <a:rPr lang="pt-BR" b="1" i="1" dirty="0" err="1">
                <a:latin typeface="Times" charset="0"/>
                <a:ea typeface="Times" charset="0"/>
                <a:cs typeface="Times" charset="0"/>
              </a:rPr>
              <a:t>substantially</a:t>
            </a:r>
            <a:r>
              <a:rPr lang="pt-BR" b="1" i="1" dirty="0">
                <a:latin typeface="Times" charset="0"/>
                <a:ea typeface="Times" charset="0"/>
                <a:cs typeface="Times" charset="0"/>
              </a:rPr>
              <a:t> </a:t>
            </a:r>
            <a:r>
              <a:rPr lang="pt-BR" b="1" i="1" dirty="0" err="1">
                <a:latin typeface="Times" charset="0"/>
                <a:ea typeface="Times" charset="0"/>
                <a:cs typeface="Times" charset="0"/>
              </a:rPr>
              <a:t>small</a:t>
            </a:r>
            <a:r>
              <a:rPr lang="pt-BR" i="1" dirty="0">
                <a:latin typeface="Times" charset="0"/>
                <a:ea typeface="Times" charset="0"/>
                <a:cs typeface="Times" charset="0"/>
              </a:rPr>
              <a:t>. </a:t>
            </a:r>
            <a:r>
              <a:rPr lang="pt-BR" i="1" dirty="0" err="1" smtClean="0">
                <a:solidFill>
                  <a:schemeClr val="bg2">
                    <a:lumMod val="50000"/>
                  </a:schemeClr>
                </a:solidFill>
                <a:latin typeface="Times" charset="0"/>
                <a:ea typeface="Times" charset="0"/>
                <a:cs typeface="Times" charset="0"/>
              </a:rPr>
              <a:t>This</a:t>
            </a:r>
            <a:r>
              <a:rPr lang="pt-BR" i="1" dirty="0" smtClean="0">
                <a:solidFill>
                  <a:schemeClr val="bg2">
                    <a:lumMod val="50000"/>
                  </a:schemeClr>
                </a:solidFill>
                <a:latin typeface="Times" charset="0"/>
                <a:ea typeface="Times" charset="0"/>
                <a:cs typeface="Times" charset="0"/>
              </a:rPr>
              <a:t> </a:t>
            </a:r>
            <a:r>
              <a:rPr lang="pt-BR" i="1" dirty="0" err="1" smtClean="0">
                <a:solidFill>
                  <a:schemeClr val="bg2">
                    <a:lumMod val="50000"/>
                  </a:schemeClr>
                </a:solidFill>
                <a:latin typeface="Times" charset="0"/>
                <a:ea typeface="Times" charset="0"/>
                <a:cs typeface="Times" charset="0"/>
              </a:rPr>
              <a:t>group</a:t>
            </a:r>
            <a:r>
              <a:rPr lang="pt-BR" i="1" dirty="0" smtClean="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had</a:t>
            </a:r>
            <a:r>
              <a:rPr lang="pt-BR" i="1" dirty="0">
                <a:solidFill>
                  <a:schemeClr val="bg2">
                    <a:lumMod val="50000"/>
                  </a:schemeClr>
                </a:solidFill>
                <a:latin typeface="Times" charset="0"/>
                <a:ea typeface="Times" charset="0"/>
                <a:cs typeface="Times" charset="0"/>
              </a:rPr>
              <a:t> a </a:t>
            </a:r>
            <a:r>
              <a:rPr lang="pt-BR" i="1" dirty="0" err="1">
                <a:solidFill>
                  <a:schemeClr val="bg2">
                    <a:lumMod val="50000"/>
                  </a:schemeClr>
                </a:solidFill>
                <a:latin typeface="Times" charset="0"/>
                <a:ea typeface="Times" charset="0"/>
                <a:cs typeface="Times" charset="0"/>
              </a:rPr>
              <a:t>little</a:t>
            </a:r>
            <a:r>
              <a:rPr lang="pt-BR" i="1" dirty="0">
                <a:solidFill>
                  <a:schemeClr val="bg2">
                    <a:lumMod val="50000"/>
                  </a:schemeClr>
                </a:solidFill>
                <a:latin typeface="Times" charset="0"/>
                <a:ea typeface="Times" charset="0"/>
                <a:cs typeface="Times" charset="0"/>
              </a:rPr>
              <a:t> range </a:t>
            </a:r>
            <a:r>
              <a:rPr lang="pt-BR" i="1" dirty="0" err="1">
                <a:solidFill>
                  <a:schemeClr val="bg2">
                    <a:lumMod val="50000"/>
                  </a:schemeClr>
                </a:solidFill>
                <a:latin typeface="Times" charset="0"/>
                <a:ea typeface="Times" charset="0"/>
                <a:cs typeface="Times" charset="0"/>
              </a:rPr>
              <a:t>to</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have</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regression</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to</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the</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mean</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to</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the</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stated</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therapeutic</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target</a:t>
            </a:r>
            <a:r>
              <a:rPr lang="pt-BR" i="1" dirty="0" smtClean="0">
                <a:solidFill>
                  <a:schemeClr val="bg2">
                    <a:lumMod val="50000"/>
                  </a:schemeClr>
                </a:solidFill>
                <a:latin typeface="Times" charset="0"/>
                <a:ea typeface="Times" charset="0"/>
                <a:cs typeface="Times" charset="0"/>
              </a:rPr>
              <a:t>.</a:t>
            </a:r>
            <a:endParaRPr lang="pt-BR" i="1" dirty="0">
              <a:latin typeface="Times" charset="0"/>
              <a:ea typeface="Times" charset="0"/>
              <a:cs typeface="Times" charset="0"/>
            </a:endParaRPr>
          </a:p>
        </p:txBody>
      </p:sp>
      <p:sp>
        <p:nvSpPr>
          <p:cNvPr id="11" name="CaixaDeTexto 4"/>
          <p:cNvSpPr txBox="1">
            <a:spLocks noChangeArrowheads="1"/>
          </p:cNvSpPr>
          <p:nvPr/>
        </p:nvSpPr>
        <p:spPr bwMode="auto">
          <a:xfrm>
            <a:off x="215900" y="179388"/>
            <a:ext cx="8532813" cy="461665"/>
          </a:xfrm>
          <a:prstGeom prst="rect">
            <a:avLst/>
          </a:prstGeom>
          <a:noFill/>
          <a:ln w="9525">
            <a:noFill/>
            <a:miter lim="800000"/>
            <a:headEnd/>
            <a:tailEnd/>
          </a:ln>
        </p:spPr>
        <p:txBody>
          <a:bodyPr>
            <a:spAutoFit/>
          </a:bodyPr>
          <a:lstStyle/>
          <a:p>
            <a:r>
              <a:rPr lang="pt-BR" sz="2400" b="1" dirty="0" smtClean="0"/>
              <a:t>High </a:t>
            </a:r>
            <a:r>
              <a:rPr lang="pt-BR" sz="2400" b="1" dirty="0" err="1" smtClean="0"/>
              <a:t>intensity</a:t>
            </a:r>
            <a:r>
              <a:rPr lang="pt-BR" sz="2400" b="1" dirty="0" smtClean="0"/>
              <a:t> </a:t>
            </a:r>
            <a:r>
              <a:rPr lang="pt-BR" sz="2400" b="1" dirty="0" err="1" smtClean="0"/>
              <a:t>interval</a:t>
            </a:r>
            <a:r>
              <a:rPr lang="pt-BR" sz="2400" b="1" dirty="0" smtClean="0"/>
              <a:t> training </a:t>
            </a:r>
            <a:r>
              <a:rPr lang="pt-BR" sz="2400" b="1" dirty="0" err="1" smtClean="0"/>
              <a:t>and</a:t>
            </a:r>
            <a:r>
              <a:rPr lang="pt-BR" sz="2400" b="1" dirty="0" smtClean="0"/>
              <a:t> A1c</a:t>
            </a:r>
            <a:endParaRPr lang="pt-BR" sz="2400" b="1" dirty="0"/>
          </a:p>
        </p:txBody>
      </p:sp>
      <p:cxnSp>
        <p:nvCxnSpPr>
          <p:cNvPr id="12" name="Conector reto 9"/>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463996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Arredondado 8"/>
          <p:cNvSpPr/>
          <p:nvPr/>
        </p:nvSpPr>
        <p:spPr>
          <a:xfrm>
            <a:off x="139034" y="4951616"/>
            <a:ext cx="8897462" cy="1477328"/>
          </a:xfrm>
          <a:prstGeom prst="round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6371382" y="6581001"/>
            <a:ext cx="2738955" cy="276999"/>
          </a:xfrm>
          <a:prstGeom prst="rect">
            <a:avLst/>
          </a:prstGeom>
          <a:noFill/>
        </p:spPr>
        <p:txBody>
          <a:bodyPr wrap="none" rtlCol="0">
            <a:spAutoFit/>
          </a:bodyPr>
          <a:lstStyle/>
          <a:p>
            <a:r>
              <a:rPr lang="pt-BR" sz="1200" b="1" dirty="0" err="1" smtClean="0"/>
              <a:t>Stoa</a:t>
            </a:r>
            <a:r>
              <a:rPr lang="pt-BR" sz="1200" b="1" dirty="0" smtClean="0"/>
              <a:t> et al. </a:t>
            </a:r>
            <a:r>
              <a:rPr lang="pt-BR" sz="1200" b="1" dirty="0" err="1" smtClean="0"/>
              <a:t>Eur</a:t>
            </a:r>
            <a:r>
              <a:rPr lang="pt-BR" sz="1200" b="1" dirty="0" smtClean="0"/>
              <a:t> J </a:t>
            </a:r>
            <a:r>
              <a:rPr lang="pt-BR" sz="1200" b="1" dirty="0" err="1" smtClean="0"/>
              <a:t>Appl</a:t>
            </a:r>
            <a:r>
              <a:rPr lang="pt-BR" sz="1200" b="1" dirty="0" smtClean="0"/>
              <a:t> </a:t>
            </a:r>
            <a:r>
              <a:rPr lang="pt-BR" sz="1200" b="1" dirty="0" err="1" smtClean="0"/>
              <a:t>Physiol</a:t>
            </a:r>
            <a:r>
              <a:rPr lang="pt-BR" sz="1200" b="1" dirty="0" smtClean="0"/>
              <a:t> 2017.</a:t>
            </a:r>
            <a:endParaRPr lang="pt-BR" sz="1200" b="1" dirty="0"/>
          </a:p>
        </p:txBody>
      </p:sp>
      <p:sp>
        <p:nvSpPr>
          <p:cNvPr id="3" name="Retângulo 2"/>
          <p:cNvSpPr/>
          <p:nvPr/>
        </p:nvSpPr>
        <p:spPr>
          <a:xfrm>
            <a:off x="130065" y="4984571"/>
            <a:ext cx="8820596" cy="1477328"/>
          </a:xfrm>
          <a:prstGeom prst="rect">
            <a:avLst/>
          </a:prstGeom>
        </p:spPr>
        <p:txBody>
          <a:bodyPr wrap="square">
            <a:spAutoFit/>
          </a:bodyPr>
          <a:lstStyle/>
          <a:p>
            <a:pPr algn="ctr"/>
            <a:r>
              <a:rPr lang="pt-BR" i="1" dirty="0">
                <a:solidFill>
                  <a:schemeClr val="bg2">
                    <a:lumMod val="50000"/>
                  </a:schemeClr>
                </a:solidFill>
                <a:latin typeface="Times" charset="0"/>
                <a:ea typeface="Times" charset="0"/>
                <a:cs typeface="Times" charset="0"/>
              </a:rPr>
              <a:t>Helal et al. </a:t>
            </a:r>
            <a:r>
              <a:rPr lang="pt-BR" i="1" dirty="0" err="1">
                <a:solidFill>
                  <a:schemeClr val="bg2">
                    <a:lumMod val="50000"/>
                  </a:schemeClr>
                </a:solidFill>
                <a:latin typeface="Times" charset="0"/>
                <a:ea typeface="Times" charset="0"/>
                <a:cs typeface="Times" charset="0"/>
              </a:rPr>
              <a:t>have</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expressed</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concern</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on</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the</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lower</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baseline</a:t>
            </a:r>
            <a:r>
              <a:rPr lang="pt-BR" i="1" dirty="0">
                <a:solidFill>
                  <a:schemeClr val="bg2">
                    <a:lumMod val="50000"/>
                  </a:schemeClr>
                </a:solidFill>
                <a:latin typeface="Times" charset="0"/>
                <a:ea typeface="Times" charset="0"/>
                <a:cs typeface="Times" charset="0"/>
              </a:rPr>
              <a:t> HbA1c </a:t>
            </a:r>
            <a:r>
              <a:rPr lang="pt-BR" i="1" dirty="0" err="1">
                <a:solidFill>
                  <a:schemeClr val="bg2">
                    <a:lumMod val="50000"/>
                  </a:schemeClr>
                </a:solidFill>
                <a:latin typeface="Times" charset="0"/>
                <a:ea typeface="Times" charset="0"/>
                <a:cs typeface="Times" charset="0"/>
              </a:rPr>
              <a:t>level</a:t>
            </a:r>
            <a:r>
              <a:rPr lang="pt-BR" i="1" dirty="0">
                <a:solidFill>
                  <a:schemeClr val="bg2">
                    <a:lumMod val="50000"/>
                  </a:schemeClr>
                </a:solidFill>
                <a:latin typeface="Times" charset="0"/>
                <a:ea typeface="Times" charset="0"/>
                <a:cs typeface="Times" charset="0"/>
              </a:rPr>
              <a:t> in MIT </a:t>
            </a:r>
            <a:r>
              <a:rPr lang="pt-BR" i="1" dirty="0" err="1">
                <a:solidFill>
                  <a:schemeClr val="bg2">
                    <a:lumMod val="50000"/>
                  </a:schemeClr>
                </a:solidFill>
                <a:latin typeface="Times" charset="0"/>
                <a:ea typeface="Times" charset="0"/>
                <a:cs typeface="Times" charset="0"/>
              </a:rPr>
              <a:t>compared</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to</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the</a:t>
            </a:r>
            <a:r>
              <a:rPr lang="pt-BR" i="1" dirty="0">
                <a:solidFill>
                  <a:schemeClr val="bg2">
                    <a:lumMod val="50000"/>
                  </a:schemeClr>
                </a:solidFill>
                <a:latin typeface="Times" charset="0"/>
                <a:ea typeface="Times" charset="0"/>
                <a:cs typeface="Times" charset="0"/>
              </a:rPr>
              <a:t> HAIT </a:t>
            </a:r>
            <a:r>
              <a:rPr lang="pt-BR" i="1" dirty="0" err="1">
                <a:solidFill>
                  <a:schemeClr val="bg2">
                    <a:lumMod val="50000"/>
                  </a:schemeClr>
                </a:solidFill>
                <a:latin typeface="Times" charset="0"/>
                <a:ea typeface="Times" charset="0"/>
                <a:cs typeface="Times" charset="0"/>
              </a:rPr>
              <a:t>group</a:t>
            </a:r>
            <a:r>
              <a:rPr lang="pt-BR" i="1" dirty="0">
                <a:solidFill>
                  <a:schemeClr val="bg2">
                    <a:lumMod val="50000"/>
                  </a:schemeClr>
                </a:solidFill>
                <a:latin typeface="Times" charset="0"/>
                <a:ea typeface="Times" charset="0"/>
                <a:cs typeface="Times" charset="0"/>
              </a:rPr>
              <a:t>. As </a:t>
            </a:r>
            <a:r>
              <a:rPr lang="pt-BR" i="1" dirty="0" err="1">
                <a:solidFill>
                  <a:schemeClr val="bg2">
                    <a:lumMod val="50000"/>
                  </a:schemeClr>
                </a:solidFill>
                <a:latin typeface="Times" charset="0"/>
                <a:ea typeface="Times" charset="0"/>
                <a:cs typeface="Times" charset="0"/>
              </a:rPr>
              <a:t>described</a:t>
            </a:r>
            <a:r>
              <a:rPr lang="pt-BR" i="1" dirty="0">
                <a:solidFill>
                  <a:schemeClr val="bg2">
                    <a:lumMod val="50000"/>
                  </a:schemeClr>
                </a:solidFill>
                <a:latin typeface="Times" charset="0"/>
                <a:ea typeface="Times" charset="0"/>
                <a:cs typeface="Times" charset="0"/>
              </a:rPr>
              <a:t> in </a:t>
            </a:r>
            <a:r>
              <a:rPr lang="pt-BR" i="1" dirty="0" err="1">
                <a:solidFill>
                  <a:schemeClr val="bg2">
                    <a:lumMod val="50000"/>
                  </a:schemeClr>
                </a:solidFill>
                <a:latin typeface="Times" charset="0"/>
                <a:ea typeface="Times" charset="0"/>
                <a:cs typeface="Times" charset="0"/>
              </a:rPr>
              <a:t>the</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article</a:t>
            </a:r>
            <a:r>
              <a:rPr lang="pt-BR" i="1" dirty="0">
                <a:latin typeface="Times" charset="0"/>
                <a:ea typeface="Times" charset="0"/>
                <a:cs typeface="Times" charset="0"/>
              </a:rPr>
              <a:t>, </a:t>
            </a:r>
            <a:r>
              <a:rPr lang="pt-BR" b="1" i="1" dirty="0" err="1">
                <a:latin typeface="Times" charset="0"/>
                <a:ea typeface="Times" charset="0"/>
                <a:cs typeface="Times" charset="0"/>
              </a:rPr>
              <a:t>this</a:t>
            </a:r>
            <a:r>
              <a:rPr lang="pt-BR" b="1" i="1" dirty="0">
                <a:latin typeface="Times" charset="0"/>
                <a:ea typeface="Times" charset="0"/>
                <a:cs typeface="Times" charset="0"/>
              </a:rPr>
              <a:t> </a:t>
            </a:r>
            <a:r>
              <a:rPr lang="pt-BR" b="1" i="1" dirty="0" err="1">
                <a:latin typeface="Times" charset="0"/>
                <a:ea typeface="Times" charset="0"/>
                <a:cs typeface="Times" charset="0"/>
              </a:rPr>
              <a:t>may</a:t>
            </a:r>
            <a:r>
              <a:rPr lang="pt-BR" b="1" i="1" dirty="0">
                <a:latin typeface="Times" charset="0"/>
                <a:ea typeface="Times" charset="0"/>
                <a:cs typeface="Times" charset="0"/>
              </a:rPr>
              <a:t> </a:t>
            </a:r>
            <a:r>
              <a:rPr lang="pt-BR" b="1" i="1" dirty="0" err="1">
                <a:latin typeface="Times" charset="0"/>
                <a:ea typeface="Times" charset="0"/>
                <a:cs typeface="Times" charset="0"/>
              </a:rPr>
              <a:t>have</a:t>
            </a:r>
            <a:r>
              <a:rPr lang="pt-BR" b="1" i="1" dirty="0">
                <a:latin typeface="Times" charset="0"/>
                <a:ea typeface="Times" charset="0"/>
                <a:cs typeface="Times" charset="0"/>
              </a:rPr>
              <a:t> </a:t>
            </a:r>
            <a:r>
              <a:rPr lang="pt-BR" b="1" i="1" dirty="0" err="1">
                <a:latin typeface="Times" charset="0"/>
                <a:ea typeface="Times" charset="0"/>
                <a:cs typeface="Times" charset="0"/>
              </a:rPr>
              <a:t>concealed</a:t>
            </a:r>
            <a:r>
              <a:rPr lang="pt-BR" b="1" i="1" dirty="0">
                <a:latin typeface="Times" charset="0"/>
                <a:ea typeface="Times" charset="0"/>
                <a:cs typeface="Times" charset="0"/>
              </a:rPr>
              <a:t> a </a:t>
            </a:r>
            <a:r>
              <a:rPr lang="pt-BR" b="1" i="1" dirty="0" err="1">
                <a:latin typeface="Times" charset="0"/>
                <a:ea typeface="Times" charset="0"/>
                <a:cs typeface="Times" charset="0"/>
              </a:rPr>
              <a:t>potential</a:t>
            </a:r>
            <a:r>
              <a:rPr lang="pt-BR" b="1" i="1" dirty="0">
                <a:latin typeface="Times" charset="0"/>
                <a:ea typeface="Times" charset="0"/>
                <a:cs typeface="Times" charset="0"/>
              </a:rPr>
              <a:t> </a:t>
            </a:r>
            <a:r>
              <a:rPr lang="pt-BR" b="1" i="1" dirty="0" err="1">
                <a:latin typeface="Times" charset="0"/>
                <a:ea typeface="Times" charset="0"/>
                <a:cs typeface="Times" charset="0"/>
              </a:rPr>
              <a:t>effect</a:t>
            </a:r>
            <a:r>
              <a:rPr lang="pt-BR" b="1" i="1" dirty="0">
                <a:latin typeface="Times" charset="0"/>
                <a:ea typeface="Times" charset="0"/>
                <a:cs typeface="Times" charset="0"/>
              </a:rPr>
              <a:t> </a:t>
            </a:r>
            <a:r>
              <a:rPr lang="pt-BR" b="1" i="1" dirty="0" err="1">
                <a:latin typeface="Times" charset="0"/>
                <a:ea typeface="Times" charset="0"/>
                <a:cs typeface="Times" charset="0"/>
              </a:rPr>
              <a:t>of</a:t>
            </a:r>
            <a:r>
              <a:rPr lang="pt-BR" b="1" i="1" dirty="0">
                <a:latin typeface="Times" charset="0"/>
                <a:ea typeface="Times" charset="0"/>
                <a:cs typeface="Times" charset="0"/>
              </a:rPr>
              <a:t> MIT </a:t>
            </a:r>
            <a:r>
              <a:rPr lang="pt-BR" b="1" i="1" dirty="0" err="1">
                <a:latin typeface="Times" charset="0"/>
                <a:ea typeface="Times" charset="0"/>
                <a:cs typeface="Times" charset="0"/>
              </a:rPr>
              <a:t>on</a:t>
            </a:r>
            <a:r>
              <a:rPr lang="pt-BR" b="1" i="1" dirty="0">
                <a:latin typeface="Times" charset="0"/>
                <a:ea typeface="Times" charset="0"/>
                <a:cs typeface="Times" charset="0"/>
              </a:rPr>
              <a:t> HbA1c </a:t>
            </a:r>
            <a:r>
              <a:rPr lang="pt-BR" b="1" i="1" dirty="0" err="1">
                <a:latin typeface="Times" charset="0"/>
                <a:ea typeface="Times" charset="0"/>
                <a:cs typeface="Times" charset="0"/>
              </a:rPr>
              <a:t>adaptations</a:t>
            </a:r>
            <a:r>
              <a:rPr lang="pt-BR" i="1" dirty="0">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Although</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the</a:t>
            </a:r>
            <a:r>
              <a:rPr lang="pt-BR" i="1" dirty="0">
                <a:solidFill>
                  <a:schemeClr val="bg2">
                    <a:lumMod val="50000"/>
                  </a:schemeClr>
                </a:solidFill>
                <a:latin typeface="Times" charset="0"/>
                <a:ea typeface="Times" charset="0"/>
                <a:cs typeface="Times" charset="0"/>
              </a:rPr>
              <a:t> HAIT </a:t>
            </a:r>
            <a:r>
              <a:rPr lang="pt-BR" i="1" dirty="0" err="1">
                <a:solidFill>
                  <a:schemeClr val="bg2">
                    <a:lumMod val="50000"/>
                  </a:schemeClr>
                </a:solidFill>
                <a:latin typeface="Times" charset="0"/>
                <a:ea typeface="Times" charset="0"/>
                <a:cs typeface="Times" charset="0"/>
              </a:rPr>
              <a:t>results</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were</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corrected</a:t>
            </a:r>
            <a:r>
              <a:rPr lang="pt-BR" i="1" dirty="0">
                <a:solidFill>
                  <a:schemeClr val="bg2">
                    <a:lumMod val="50000"/>
                  </a:schemeClr>
                </a:solidFill>
                <a:latin typeface="Times" charset="0"/>
                <a:ea typeface="Times" charset="0"/>
                <a:cs typeface="Times" charset="0"/>
              </a:rPr>
              <a:t> for </a:t>
            </a:r>
            <a:r>
              <a:rPr lang="pt-BR" i="1" dirty="0" err="1">
                <a:solidFill>
                  <a:schemeClr val="bg2">
                    <a:lumMod val="50000"/>
                  </a:schemeClr>
                </a:solidFill>
                <a:latin typeface="Times" charset="0"/>
                <a:ea typeface="Times" charset="0"/>
                <a:cs typeface="Times" charset="0"/>
              </a:rPr>
              <a:t>skewness</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and</a:t>
            </a:r>
            <a:r>
              <a:rPr lang="pt-BR" i="1" dirty="0">
                <a:solidFill>
                  <a:schemeClr val="bg2">
                    <a:lumMod val="50000"/>
                  </a:schemeClr>
                </a:solidFill>
                <a:latin typeface="Times" charset="0"/>
                <a:ea typeface="Times" charset="0"/>
                <a:cs typeface="Times" charset="0"/>
              </a:rPr>
              <a:t> still </a:t>
            </a:r>
            <a:r>
              <a:rPr lang="pt-BR" i="1" dirty="0" err="1">
                <a:solidFill>
                  <a:schemeClr val="bg2">
                    <a:lumMod val="50000"/>
                  </a:schemeClr>
                </a:solidFill>
                <a:latin typeface="Times" charset="0"/>
                <a:ea typeface="Times" charset="0"/>
                <a:cs typeface="Times" charset="0"/>
              </a:rPr>
              <a:t>were</a:t>
            </a:r>
            <a:r>
              <a:rPr lang="pt-BR" i="1" dirty="0">
                <a:solidFill>
                  <a:schemeClr val="bg2">
                    <a:lumMod val="50000"/>
                  </a:schemeClr>
                </a:solidFill>
                <a:latin typeface="Times" charset="0"/>
                <a:ea typeface="Times" charset="0"/>
                <a:cs typeface="Times" charset="0"/>
              </a:rPr>
              <a:t> more </a:t>
            </a:r>
            <a:r>
              <a:rPr lang="pt-BR" i="1" dirty="0" err="1">
                <a:solidFill>
                  <a:schemeClr val="bg2">
                    <a:lumMod val="50000"/>
                  </a:schemeClr>
                </a:solidFill>
                <a:latin typeface="Times" charset="0"/>
                <a:ea typeface="Times" charset="0"/>
                <a:cs typeface="Times" charset="0"/>
              </a:rPr>
              <a:t>improved</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than</a:t>
            </a:r>
            <a:r>
              <a:rPr lang="pt-BR" i="1" dirty="0">
                <a:solidFill>
                  <a:schemeClr val="bg2">
                    <a:lumMod val="50000"/>
                  </a:schemeClr>
                </a:solidFill>
                <a:latin typeface="Times" charset="0"/>
                <a:ea typeface="Times" charset="0"/>
                <a:cs typeface="Times" charset="0"/>
              </a:rPr>
              <a:t> </a:t>
            </a:r>
            <a:r>
              <a:rPr lang="pt-BR" i="1" dirty="0" err="1">
                <a:solidFill>
                  <a:schemeClr val="bg2">
                    <a:lumMod val="50000"/>
                  </a:schemeClr>
                </a:solidFill>
                <a:latin typeface="Times" charset="0"/>
                <a:ea typeface="Times" charset="0"/>
                <a:cs typeface="Times" charset="0"/>
              </a:rPr>
              <a:t>the</a:t>
            </a:r>
            <a:r>
              <a:rPr lang="pt-BR" i="1" dirty="0">
                <a:solidFill>
                  <a:schemeClr val="bg2">
                    <a:lumMod val="50000"/>
                  </a:schemeClr>
                </a:solidFill>
                <a:latin typeface="Times" charset="0"/>
                <a:ea typeface="Times" charset="0"/>
                <a:cs typeface="Times" charset="0"/>
              </a:rPr>
              <a:t> MIT </a:t>
            </a:r>
            <a:r>
              <a:rPr lang="pt-BR" i="1" dirty="0" err="1">
                <a:solidFill>
                  <a:schemeClr val="bg2">
                    <a:lumMod val="50000"/>
                  </a:schemeClr>
                </a:solidFill>
                <a:latin typeface="Times" charset="0"/>
                <a:ea typeface="Times" charset="0"/>
                <a:cs typeface="Times" charset="0"/>
              </a:rPr>
              <a:t>results</a:t>
            </a:r>
            <a:r>
              <a:rPr lang="pt-BR" i="1" dirty="0">
                <a:latin typeface="Times" charset="0"/>
                <a:ea typeface="Times" charset="0"/>
                <a:cs typeface="Times" charset="0"/>
              </a:rPr>
              <a:t>, </a:t>
            </a:r>
            <a:r>
              <a:rPr lang="pt-BR" b="1" i="1" dirty="0" err="1">
                <a:latin typeface="Times" charset="0"/>
                <a:ea typeface="Times" charset="0"/>
                <a:cs typeface="Times" charset="0"/>
              </a:rPr>
              <a:t>we</a:t>
            </a:r>
            <a:r>
              <a:rPr lang="pt-BR" b="1" i="1" dirty="0">
                <a:latin typeface="Times" charset="0"/>
                <a:ea typeface="Times" charset="0"/>
                <a:cs typeface="Times" charset="0"/>
              </a:rPr>
              <a:t> </a:t>
            </a:r>
            <a:r>
              <a:rPr lang="pt-BR" b="1" i="1" dirty="0" err="1">
                <a:latin typeface="Times" charset="0"/>
                <a:ea typeface="Times" charset="0"/>
                <a:cs typeface="Times" charset="0"/>
              </a:rPr>
              <a:t>can</a:t>
            </a:r>
            <a:r>
              <a:rPr lang="pt-BR" b="1" i="1" dirty="0">
                <a:latin typeface="Times" charset="0"/>
                <a:ea typeface="Times" charset="0"/>
                <a:cs typeface="Times" charset="0"/>
              </a:rPr>
              <a:t> </a:t>
            </a:r>
            <a:r>
              <a:rPr lang="pt-BR" b="1" i="1" dirty="0" err="1">
                <a:latin typeface="Times" charset="0"/>
                <a:ea typeface="Times" charset="0"/>
                <a:cs typeface="Times" charset="0"/>
              </a:rPr>
              <a:t>of</a:t>
            </a:r>
            <a:r>
              <a:rPr lang="pt-BR" b="1" i="1" dirty="0">
                <a:latin typeface="Times" charset="0"/>
                <a:ea typeface="Times" charset="0"/>
                <a:cs typeface="Times" charset="0"/>
              </a:rPr>
              <a:t> </a:t>
            </a:r>
            <a:r>
              <a:rPr lang="pt-BR" b="1" i="1" dirty="0" err="1">
                <a:latin typeface="Times" charset="0"/>
                <a:ea typeface="Times" charset="0"/>
                <a:cs typeface="Times" charset="0"/>
              </a:rPr>
              <a:t>course</a:t>
            </a:r>
            <a:r>
              <a:rPr lang="pt-BR" b="1" i="1" dirty="0">
                <a:latin typeface="Times" charset="0"/>
                <a:ea typeface="Times" charset="0"/>
                <a:cs typeface="Times" charset="0"/>
              </a:rPr>
              <a:t> </a:t>
            </a:r>
            <a:r>
              <a:rPr lang="pt-BR" b="1" i="1" dirty="0" err="1">
                <a:latin typeface="Times" charset="0"/>
                <a:ea typeface="Times" charset="0"/>
                <a:cs typeface="Times" charset="0"/>
              </a:rPr>
              <a:t>not</a:t>
            </a:r>
            <a:r>
              <a:rPr lang="pt-BR" b="1" i="1" dirty="0">
                <a:latin typeface="Times" charset="0"/>
                <a:ea typeface="Times" charset="0"/>
                <a:cs typeface="Times" charset="0"/>
              </a:rPr>
              <a:t> </a:t>
            </a:r>
            <a:r>
              <a:rPr lang="pt-BR" b="1" i="1" dirty="0" err="1">
                <a:latin typeface="Times" charset="0"/>
                <a:ea typeface="Times" charset="0"/>
                <a:cs typeface="Times" charset="0"/>
              </a:rPr>
              <a:t>categorically</a:t>
            </a:r>
            <a:r>
              <a:rPr lang="pt-BR" b="1" i="1" dirty="0">
                <a:latin typeface="Times" charset="0"/>
                <a:ea typeface="Times" charset="0"/>
                <a:cs typeface="Times" charset="0"/>
              </a:rPr>
              <a:t> ignore </a:t>
            </a:r>
            <a:r>
              <a:rPr lang="pt-BR" b="1" i="1" dirty="0" err="1">
                <a:latin typeface="Times" charset="0"/>
                <a:ea typeface="Times" charset="0"/>
                <a:cs typeface="Times" charset="0"/>
              </a:rPr>
              <a:t>the</a:t>
            </a:r>
            <a:r>
              <a:rPr lang="pt-BR" b="1" i="1" dirty="0">
                <a:latin typeface="Times" charset="0"/>
                <a:ea typeface="Times" charset="0"/>
                <a:cs typeface="Times" charset="0"/>
              </a:rPr>
              <a:t> </a:t>
            </a:r>
            <a:r>
              <a:rPr lang="pt-BR" b="1" i="1" dirty="0" err="1">
                <a:latin typeface="Times" charset="0"/>
                <a:ea typeface="Times" charset="0"/>
                <a:cs typeface="Times" charset="0"/>
              </a:rPr>
              <a:t>impact</a:t>
            </a:r>
            <a:r>
              <a:rPr lang="pt-BR" b="1" i="1" dirty="0">
                <a:latin typeface="Times" charset="0"/>
                <a:ea typeface="Times" charset="0"/>
                <a:cs typeface="Times" charset="0"/>
              </a:rPr>
              <a:t> </a:t>
            </a:r>
            <a:r>
              <a:rPr lang="pt-BR" b="1" i="1" dirty="0" err="1">
                <a:latin typeface="Times" charset="0"/>
                <a:ea typeface="Times" charset="0"/>
                <a:cs typeface="Times" charset="0"/>
              </a:rPr>
              <a:t>of</a:t>
            </a:r>
            <a:r>
              <a:rPr lang="pt-BR" b="1" i="1" dirty="0">
                <a:latin typeface="Times" charset="0"/>
                <a:ea typeface="Times" charset="0"/>
                <a:cs typeface="Times" charset="0"/>
              </a:rPr>
              <a:t> </a:t>
            </a:r>
            <a:r>
              <a:rPr lang="pt-BR" b="1" i="1" dirty="0" err="1">
                <a:latin typeface="Times" charset="0"/>
                <a:ea typeface="Times" charset="0"/>
                <a:cs typeface="Times" charset="0"/>
              </a:rPr>
              <a:t>the</a:t>
            </a:r>
            <a:r>
              <a:rPr lang="pt-BR" b="1" i="1" dirty="0">
                <a:latin typeface="Times" charset="0"/>
                <a:ea typeface="Times" charset="0"/>
                <a:cs typeface="Times" charset="0"/>
              </a:rPr>
              <a:t> </a:t>
            </a:r>
            <a:r>
              <a:rPr lang="pt-BR" b="1" i="1" dirty="0" err="1">
                <a:latin typeface="Times" charset="0"/>
                <a:ea typeface="Times" charset="0"/>
                <a:cs typeface="Times" charset="0"/>
              </a:rPr>
              <a:t>lower</a:t>
            </a:r>
            <a:r>
              <a:rPr lang="pt-BR" b="1" i="1" dirty="0">
                <a:latin typeface="Times" charset="0"/>
                <a:ea typeface="Times" charset="0"/>
                <a:cs typeface="Times" charset="0"/>
              </a:rPr>
              <a:t> MIT </a:t>
            </a:r>
            <a:r>
              <a:rPr lang="pt-BR" b="1" i="1" dirty="0" err="1">
                <a:latin typeface="Times" charset="0"/>
                <a:ea typeface="Times" charset="0"/>
                <a:cs typeface="Times" charset="0"/>
              </a:rPr>
              <a:t>baseline</a:t>
            </a:r>
            <a:r>
              <a:rPr lang="pt-BR" b="1" i="1" dirty="0">
                <a:latin typeface="Times" charset="0"/>
                <a:ea typeface="Times" charset="0"/>
                <a:cs typeface="Times" charset="0"/>
              </a:rPr>
              <a:t> </a:t>
            </a:r>
            <a:r>
              <a:rPr lang="pt-BR" b="1" i="1" dirty="0" err="1">
                <a:latin typeface="Times" charset="0"/>
                <a:ea typeface="Times" charset="0"/>
                <a:cs typeface="Times" charset="0"/>
              </a:rPr>
              <a:t>values</a:t>
            </a:r>
            <a:r>
              <a:rPr lang="pt-BR" b="1" i="1" dirty="0">
                <a:latin typeface="Times" charset="0"/>
                <a:ea typeface="Times" charset="0"/>
                <a:cs typeface="Times" charset="0"/>
              </a:rPr>
              <a:t>.</a:t>
            </a:r>
            <a:endParaRPr lang="pt-BR" b="1" i="1" dirty="0">
              <a:latin typeface="Times" charset="0"/>
              <a:ea typeface="Times" charset="0"/>
              <a:cs typeface="Times" charset="0"/>
            </a:endParaRPr>
          </a:p>
        </p:txBody>
      </p:sp>
      <p:pic>
        <p:nvPicPr>
          <p:cNvPr id="4" name="Image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591" y="1412776"/>
            <a:ext cx="7929849" cy="2835316"/>
          </a:xfrm>
          <a:prstGeom prst="rect">
            <a:avLst/>
          </a:prstGeom>
        </p:spPr>
      </p:pic>
      <p:sp>
        <p:nvSpPr>
          <p:cNvPr id="11" name="CaixaDeTexto 4"/>
          <p:cNvSpPr txBox="1">
            <a:spLocks noChangeArrowheads="1"/>
          </p:cNvSpPr>
          <p:nvPr/>
        </p:nvSpPr>
        <p:spPr bwMode="auto">
          <a:xfrm>
            <a:off x="215900" y="179388"/>
            <a:ext cx="8532813" cy="461665"/>
          </a:xfrm>
          <a:prstGeom prst="rect">
            <a:avLst/>
          </a:prstGeom>
          <a:noFill/>
          <a:ln w="9525">
            <a:noFill/>
            <a:miter lim="800000"/>
            <a:headEnd/>
            <a:tailEnd/>
          </a:ln>
        </p:spPr>
        <p:txBody>
          <a:bodyPr>
            <a:spAutoFit/>
          </a:bodyPr>
          <a:lstStyle/>
          <a:p>
            <a:r>
              <a:rPr lang="pt-BR" sz="2400" b="1" dirty="0" smtClean="0"/>
              <a:t>High </a:t>
            </a:r>
            <a:r>
              <a:rPr lang="pt-BR" sz="2400" b="1" dirty="0" err="1" smtClean="0"/>
              <a:t>intensity</a:t>
            </a:r>
            <a:r>
              <a:rPr lang="pt-BR" sz="2400" b="1" dirty="0" smtClean="0"/>
              <a:t> </a:t>
            </a:r>
            <a:r>
              <a:rPr lang="pt-BR" sz="2400" b="1" dirty="0" err="1" smtClean="0"/>
              <a:t>interval</a:t>
            </a:r>
            <a:r>
              <a:rPr lang="pt-BR" sz="2400" b="1" dirty="0" smtClean="0"/>
              <a:t> training </a:t>
            </a:r>
            <a:r>
              <a:rPr lang="pt-BR" sz="2400" b="1" dirty="0" err="1" smtClean="0"/>
              <a:t>and</a:t>
            </a:r>
            <a:r>
              <a:rPr lang="pt-BR" sz="2400" b="1" dirty="0" smtClean="0"/>
              <a:t> A1c</a:t>
            </a:r>
            <a:endParaRPr lang="pt-BR" sz="2400" b="1" dirty="0"/>
          </a:p>
        </p:txBody>
      </p:sp>
      <p:cxnSp>
        <p:nvCxnSpPr>
          <p:cNvPr id="12" name="Conector reto 9"/>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95835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tângulo 35"/>
          <p:cNvSpPr/>
          <p:nvPr/>
        </p:nvSpPr>
        <p:spPr bwMode="auto">
          <a:xfrm>
            <a:off x="323528" y="692696"/>
            <a:ext cx="6912000" cy="36000"/>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12700" cap="flat" cmpd="sng" algn="ctr">
            <a:noFill/>
            <a:prstDash val="solid"/>
            <a:round/>
            <a:headEnd type="none" w="med" len="med"/>
            <a:tailEnd type="triangle" w="lg" len="med"/>
          </a:ln>
          <a:effectLst/>
        </p:spPr>
        <p:txBody>
          <a:bodyPr/>
          <a:lstStyle>
            <a:lvl1pPr>
              <a:defRPr sz="1200" b="1">
                <a:solidFill>
                  <a:schemeClr val="tx1"/>
                </a:solidFill>
                <a:latin typeface="Arial" charset="0"/>
                <a:ea typeface="Arial" charset="0"/>
                <a:cs typeface="Arial" charset="0"/>
              </a:defRPr>
            </a:lvl1pPr>
            <a:lvl2pPr marL="742950" indent="-285750">
              <a:defRPr sz="1200" b="1">
                <a:solidFill>
                  <a:schemeClr val="tx1"/>
                </a:solidFill>
                <a:latin typeface="Arial" charset="0"/>
                <a:ea typeface="Arial" charset="0"/>
                <a:cs typeface="Arial" charset="0"/>
              </a:defRPr>
            </a:lvl2pPr>
            <a:lvl3pPr marL="1143000" indent="-228600">
              <a:defRPr sz="1200" b="1">
                <a:solidFill>
                  <a:schemeClr val="tx1"/>
                </a:solidFill>
                <a:latin typeface="Arial" charset="0"/>
                <a:ea typeface="Arial" charset="0"/>
                <a:cs typeface="Arial" charset="0"/>
              </a:defRPr>
            </a:lvl3pPr>
            <a:lvl4pPr marL="1600200" indent="-228600">
              <a:defRPr sz="1200" b="1">
                <a:solidFill>
                  <a:schemeClr val="tx1"/>
                </a:solidFill>
                <a:latin typeface="Arial" charset="0"/>
                <a:ea typeface="Arial" charset="0"/>
                <a:cs typeface="Arial" charset="0"/>
              </a:defRPr>
            </a:lvl4pPr>
            <a:lvl5pPr marL="2057400" indent="-228600">
              <a:defRPr sz="12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12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12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12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1200" b="1">
                <a:solidFill>
                  <a:schemeClr val="tx1"/>
                </a:solidFill>
                <a:latin typeface="Arial" charset="0"/>
                <a:ea typeface="Arial" charset="0"/>
                <a:cs typeface="Arial" charset="0"/>
              </a:defRPr>
            </a:lvl9pPr>
          </a:lstStyle>
          <a:p>
            <a:pPr algn="ctr" eaLnBrk="1" hangingPunct="1"/>
            <a:endParaRPr lang="pt-BR" altLang="pt-BR"/>
          </a:p>
        </p:txBody>
      </p:sp>
      <p:sp>
        <p:nvSpPr>
          <p:cNvPr id="37" name="CaixaDeTexto 36"/>
          <p:cNvSpPr txBox="1"/>
          <p:nvPr/>
        </p:nvSpPr>
        <p:spPr>
          <a:xfrm>
            <a:off x="229324" y="868650"/>
            <a:ext cx="7727052" cy="400110"/>
          </a:xfrm>
          <a:prstGeom prst="rect">
            <a:avLst/>
          </a:prstGeom>
          <a:noFill/>
        </p:spPr>
        <p:txBody>
          <a:bodyPr wrap="none">
            <a:spAutoFit/>
          </a:bodyPr>
          <a:lstStyle/>
          <a:p>
            <a:pPr eaLnBrk="1" hangingPunct="1">
              <a:defRPr/>
            </a:pPr>
            <a:r>
              <a:rPr lang="pt-BR" sz="2000" i="1" dirty="0" smtClean="0">
                <a:latin typeface="Arial" charset="0"/>
                <a:ea typeface="Arial" charset="0"/>
                <a:cs typeface="Arial" charset="0"/>
              </a:rPr>
              <a:t>The </a:t>
            </a:r>
            <a:r>
              <a:rPr lang="pt-BR" sz="2000" i="1" dirty="0" err="1" smtClean="0">
                <a:latin typeface="Arial" charset="0"/>
                <a:ea typeface="Arial" charset="0"/>
                <a:cs typeface="Arial" charset="0"/>
              </a:rPr>
              <a:t>elderly</a:t>
            </a:r>
            <a:r>
              <a:rPr lang="pt-BR" sz="2000" i="1" dirty="0" smtClean="0">
                <a:latin typeface="Arial" charset="0"/>
                <a:ea typeface="Arial" charset="0"/>
                <a:cs typeface="Arial" charset="0"/>
              </a:rPr>
              <a:t>, </a:t>
            </a:r>
            <a:r>
              <a:rPr lang="pt-BR" sz="2000" i="1" dirty="0" err="1" smtClean="0">
                <a:latin typeface="Arial" charset="0"/>
                <a:ea typeface="Arial" charset="0"/>
                <a:cs typeface="Arial" charset="0"/>
              </a:rPr>
              <a:t>the</a:t>
            </a:r>
            <a:r>
              <a:rPr lang="pt-BR" sz="2000" i="1" dirty="0" smtClean="0">
                <a:latin typeface="Arial" charset="0"/>
                <a:ea typeface="Arial" charset="0"/>
                <a:cs typeface="Arial" charset="0"/>
              </a:rPr>
              <a:t> dose-response </a:t>
            </a:r>
            <a:r>
              <a:rPr lang="pt-BR" sz="2000" i="1" dirty="0" err="1" smtClean="0">
                <a:latin typeface="Arial" charset="0"/>
                <a:ea typeface="Arial" charset="0"/>
                <a:cs typeface="Arial" charset="0"/>
              </a:rPr>
              <a:t>and</a:t>
            </a:r>
            <a:r>
              <a:rPr lang="pt-BR" sz="2000" i="1" dirty="0" smtClean="0">
                <a:latin typeface="Arial" charset="0"/>
                <a:ea typeface="Arial" charset="0"/>
                <a:cs typeface="Arial" charset="0"/>
              </a:rPr>
              <a:t> </a:t>
            </a:r>
            <a:r>
              <a:rPr lang="pt-BR" sz="2000" i="1" dirty="0" err="1" smtClean="0">
                <a:latin typeface="Arial" charset="0"/>
                <a:ea typeface="Arial" charset="0"/>
                <a:cs typeface="Arial" charset="0"/>
              </a:rPr>
              <a:t>the</a:t>
            </a:r>
            <a:r>
              <a:rPr lang="pt-BR" sz="2000" i="1" dirty="0" smtClean="0">
                <a:latin typeface="Arial" charset="0"/>
                <a:ea typeface="Arial" charset="0"/>
                <a:cs typeface="Arial" charset="0"/>
              </a:rPr>
              <a:t> </a:t>
            </a:r>
            <a:r>
              <a:rPr lang="pt-BR" sz="2000" i="1" dirty="0" err="1" smtClean="0">
                <a:latin typeface="Arial" charset="0"/>
                <a:ea typeface="Arial" charset="0"/>
                <a:cs typeface="Arial" charset="0"/>
              </a:rPr>
              <a:t>patient-centered</a:t>
            </a:r>
            <a:r>
              <a:rPr lang="pt-BR" sz="2000" i="1" dirty="0" smtClean="0">
                <a:latin typeface="Arial" charset="0"/>
                <a:ea typeface="Arial" charset="0"/>
                <a:cs typeface="Arial" charset="0"/>
              </a:rPr>
              <a:t> </a:t>
            </a:r>
            <a:r>
              <a:rPr lang="pt-BR" sz="2000" i="1" dirty="0" err="1" smtClean="0">
                <a:latin typeface="Arial" charset="0"/>
                <a:ea typeface="Arial" charset="0"/>
                <a:cs typeface="Arial" charset="0"/>
              </a:rPr>
              <a:t>outcomes</a:t>
            </a:r>
            <a:endParaRPr lang="pt-BR" sz="2000" i="1" dirty="0">
              <a:latin typeface="Arial" charset="0"/>
              <a:ea typeface="Arial" charset="0"/>
              <a:cs typeface="Arial" charset="0"/>
            </a:endParaRPr>
          </a:p>
        </p:txBody>
      </p:sp>
      <p:sp>
        <p:nvSpPr>
          <p:cNvPr id="14" name="CaixaDeTexto 13"/>
          <p:cNvSpPr txBox="1"/>
          <p:nvPr/>
        </p:nvSpPr>
        <p:spPr>
          <a:xfrm>
            <a:off x="361916" y="4962281"/>
            <a:ext cx="8549072" cy="1938992"/>
          </a:xfrm>
          <a:prstGeom prst="rect">
            <a:avLst/>
          </a:prstGeom>
          <a:noFill/>
        </p:spPr>
        <p:txBody>
          <a:bodyPr wrap="square" rtlCol="0">
            <a:spAutoFit/>
          </a:bodyPr>
          <a:lstStyle/>
          <a:p>
            <a:pPr algn="ctr"/>
            <a:r>
              <a:rPr lang="pt-BR" sz="2000" b="1" i="1" dirty="0" smtClean="0">
                <a:latin typeface="Calibri" charset="0"/>
                <a:ea typeface="Calibri" charset="0"/>
                <a:cs typeface="Calibri" charset="0"/>
              </a:rPr>
              <a:t>Manager: </a:t>
            </a:r>
            <a:r>
              <a:rPr lang="pt-BR" sz="2000" b="1" i="1" dirty="0">
                <a:latin typeface="Calibri" charset="0"/>
                <a:ea typeface="Calibri" charset="0"/>
                <a:cs typeface="Calibri" charset="0"/>
              </a:rPr>
              <a:t>Lucas </a:t>
            </a:r>
            <a:r>
              <a:rPr lang="pt-BR" sz="2000" b="1" i="1" dirty="0" smtClean="0">
                <a:latin typeface="Calibri" charset="0"/>
                <a:ea typeface="Calibri" charset="0"/>
                <a:cs typeface="Calibri" charset="0"/>
              </a:rPr>
              <a:t>Helal</a:t>
            </a:r>
            <a:r>
              <a:rPr lang="pt-BR" sz="2000" i="1" dirty="0" smtClean="0">
                <a:latin typeface="Calibri" charset="0"/>
                <a:ea typeface="Calibri" charset="0"/>
                <a:cs typeface="Calibri" charset="0"/>
              </a:rPr>
              <a:t>, </a:t>
            </a:r>
            <a:r>
              <a:rPr lang="pt-BR" sz="2000" i="1" dirty="0" err="1" smtClean="0">
                <a:latin typeface="Calibri" charset="0"/>
                <a:ea typeface="Calibri" charset="0"/>
                <a:cs typeface="Calibri" charset="0"/>
              </a:rPr>
              <a:t>MSc</a:t>
            </a:r>
            <a:r>
              <a:rPr lang="pt-BR" sz="2000" i="1" dirty="0" smtClean="0">
                <a:latin typeface="Calibri" charset="0"/>
                <a:ea typeface="Calibri" charset="0"/>
                <a:cs typeface="Calibri" charset="0"/>
              </a:rPr>
              <a:t>, </a:t>
            </a:r>
            <a:r>
              <a:rPr lang="pt-BR" sz="2000" i="1" dirty="0" smtClean="0">
                <a:latin typeface="Calibri" charset="0"/>
                <a:ea typeface="Calibri" charset="0"/>
                <a:cs typeface="Calibri" charset="0"/>
              </a:rPr>
              <a:t>PhD (</a:t>
            </a:r>
            <a:r>
              <a:rPr lang="pt-BR" sz="2000" i="1" dirty="0" err="1" smtClean="0">
                <a:latin typeface="Calibri" charset="0"/>
                <a:ea typeface="Calibri" charset="0"/>
                <a:cs typeface="Calibri" charset="0"/>
              </a:rPr>
              <a:t>ongoing</a:t>
            </a:r>
            <a:r>
              <a:rPr lang="pt-BR" sz="2000" i="1" dirty="0" smtClean="0">
                <a:latin typeface="Calibri" charset="0"/>
                <a:ea typeface="Calibri" charset="0"/>
                <a:cs typeface="Calibri" charset="0"/>
              </a:rPr>
              <a:t>)</a:t>
            </a:r>
            <a:endParaRPr lang="pt-BR" sz="2000" i="1" dirty="0">
              <a:latin typeface="Calibri" charset="0"/>
              <a:ea typeface="Calibri" charset="0"/>
              <a:cs typeface="Calibri" charset="0"/>
            </a:endParaRPr>
          </a:p>
          <a:p>
            <a:pPr algn="ctr"/>
            <a:r>
              <a:rPr lang="pt-BR" sz="2000" b="1" i="1" dirty="0" smtClean="0">
                <a:latin typeface="Calibri" charset="0"/>
                <a:ea typeface="Calibri" charset="0"/>
                <a:cs typeface="Calibri" charset="0"/>
              </a:rPr>
              <a:t>Principal </a:t>
            </a:r>
            <a:r>
              <a:rPr lang="pt-BR" sz="2000" b="1" i="1" dirty="0" err="1" smtClean="0">
                <a:latin typeface="Calibri" charset="0"/>
                <a:ea typeface="Calibri" charset="0"/>
                <a:cs typeface="Calibri" charset="0"/>
              </a:rPr>
              <a:t>Investigator</a:t>
            </a:r>
            <a:r>
              <a:rPr lang="pt-BR" sz="2000" b="1" i="1" dirty="0" smtClean="0">
                <a:latin typeface="Calibri" charset="0"/>
                <a:ea typeface="Calibri" charset="0"/>
                <a:cs typeface="Calibri" charset="0"/>
              </a:rPr>
              <a:t>: Daniel </a:t>
            </a:r>
            <a:r>
              <a:rPr lang="pt-BR" sz="2000" b="1" i="1" dirty="0" err="1" smtClean="0">
                <a:latin typeface="Calibri" charset="0"/>
                <a:ea typeface="Calibri" charset="0"/>
                <a:cs typeface="Calibri" charset="0"/>
              </a:rPr>
              <a:t>Umpierre</a:t>
            </a:r>
            <a:r>
              <a:rPr lang="pt-BR" sz="2000" b="1" i="1" dirty="0" smtClean="0">
                <a:latin typeface="Calibri" charset="0"/>
                <a:ea typeface="Calibri" charset="0"/>
                <a:cs typeface="Calibri" charset="0"/>
              </a:rPr>
              <a:t> de Moraes</a:t>
            </a:r>
            <a:r>
              <a:rPr lang="pt-BR" sz="2000" i="1" dirty="0" smtClean="0">
                <a:latin typeface="Calibri" charset="0"/>
                <a:ea typeface="Calibri" charset="0"/>
                <a:cs typeface="Calibri" charset="0"/>
              </a:rPr>
              <a:t>, </a:t>
            </a:r>
            <a:r>
              <a:rPr lang="pt-BR" sz="2000" i="1" dirty="0" smtClean="0">
                <a:latin typeface="Calibri" charset="0"/>
                <a:ea typeface="Calibri" charset="0"/>
                <a:cs typeface="Calibri" charset="0"/>
              </a:rPr>
              <a:t>PhD</a:t>
            </a:r>
            <a:endParaRPr lang="pt-BR" sz="2000" i="1" dirty="0">
              <a:latin typeface="Calibri" charset="0"/>
              <a:ea typeface="Calibri" charset="0"/>
              <a:cs typeface="Calibri" charset="0"/>
            </a:endParaRPr>
          </a:p>
          <a:p>
            <a:pPr algn="ctr"/>
            <a:r>
              <a:rPr lang="pt-BR" sz="2000" b="1" i="1" dirty="0" err="1" smtClean="0">
                <a:latin typeface="Calibri" charset="0"/>
                <a:ea typeface="Calibri" charset="0"/>
                <a:cs typeface="Calibri" charset="0"/>
              </a:rPr>
              <a:t>Steering</a:t>
            </a:r>
            <a:r>
              <a:rPr lang="pt-BR" sz="2000" b="1" i="1" dirty="0" smtClean="0">
                <a:latin typeface="Calibri" charset="0"/>
                <a:ea typeface="Calibri" charset="0"/>
                <a:cs typeface="Calibri" charset="0"/>
              </a:rPr>
              <a:t> </a:t>
            </a:r>
            <a:r>
              <a:rPr lang="pt-BR" sz="2000" b="1" i="1" dirty="0" err="1" smtClean="0">
                <a:latin typeface="Calibri" charset="0"/>
                <a:ea typeface="Calibri" charset="0"/>
                <a:cs typeface="Calibri" charset="0"/>
              </a:rPr>
              <a:t>Committee</a:t>
            </a:r>
            <a:r>
              <a:rPr lang="pt-BR" sz="2000" i="1" dirty="0" smtClean="0">
                <a:latin typeface="Calibri" charset="0"/>
                <a:ea typeface="Calibri" charset="0"/>
                <a:cs typeface="Calibri" charset="0"/>
              </a:rPr>
              <a:t>: </a:t>
            </a:r>
            <a:r>
              <a:rPr lang="pt-BR" sz="2000" b="1" i="1" dirty="0">
                <a:latin typeface="Calibri" charset="0"/>
                <a:ea typeface="Calibri" charset="0"/>
                <a:cs typeface="Calibri" charset="0"/>
              </a:rPr>
              <a:t>Lucas Porto </a:t>
            </a:r>
            <a:r>
              <a:rPr lang="pt-BR" sz="2000" b="1" i="1" dirty="0" smtClean="0">
                <a:latin typeface="Calibri" charset="0"/>
                <a:ea typeface="Calibri" charset="0"/>
                <a:cs typeface="Calibri" charset="0"/>
              </a:rPr>
              <a:t>Santos</a:t>
            </a:r>
            <a:r>
              <a:rPr lang="pt-BR" sz="2000" i="1" dirty="0" smtClean="0">
                <a:latin typeface="Calibri" charset="0"/>
                <a:ea typeface="Calibri" charset="0"/>
                <a:cs typeface="Calibri" charset="0"/>
              </a:rPr>
              <a:t>, </a:t>
            </a:r>
            <a:r>
              <a:rPr lang="pt-BR" sz="2000" i="1" dirty="0" err="1" smtClean="0">
                <a:latin typeface="Calibri" charset="0"/>
                <a:ea typeface="Calibri" charset="0"/>
                <a:cs typeface="Calibri" charset="0"/>
              </a:rPr>
              <a:t>MSc</a:t>
            </a:r>
            <a:r>
              <a:rPr lang="pt-BR" sz="2000" i="1" dirty="0" smtClean="0">
                <a:latin typeface="Calibri" charset="0"/>
                <a:ea typeface="Calibri" charset="0"/>
                <a:cs typeface="Calibri" charset="0"/>
              </a:rPr>
              <a:t>, PhD (</a:t>
            </a:r>
            <a:r>
              <a:rPr lang="pt-BR" sz="2000" i="1" dirty="0" err="1" smtClean="0">
                <a:latin typeface="Calibri" charset="0"/>
                <a:ea typeface="Calibri" charset="0"/>
                <a:cs typeface="Calibri" charset="0"/>
              </a:rPr>
              <a:t>ongoing</a:t>
            </a:r>
            <a:r>
              <a:rPr lang="pt-BR" sz="2000" i="1" dirty="0" smtClean="0">
                <a:latin typeface="Calibri" charset="0"/>
                <a:ea typeface="Calibri" charset="0"/>
                <a:cs typeface="Calibri" charset="0"/>
              </a:rPr>
              <a:t>), </a:t>
            </a:r>
            <a:r>
              <a:rPr lang="pt-BR" sz="2000" b="1" i="1" dirty="0">
                <a:latin typeface="Calibri" charset="0"/>
                <a:ea typeface="Calibri" charset="0"/>
                <a:cs typeface="Calibri" charset="0"/>
              </a:rPr>
              <a:t>Cintia </a:t>
            </a:r>
            <a:r>
              <a:rPr lang="pt-BR" sz="2000" b="1" i="1" dirty="0" err="1">
                <a:latin typeface="Calibri" charset="0"/>
                <a:ea typeface="Calibri" charset="0"/>
                <a:cs typeface="Calibri" charset="0"/>
              </a:rPr>
              <a:t>Botton</a:t>
            </a:r>
            <a:r>
              <a:rPr lang="pt-BR" sz="2000" i="1" dirty="0">
                <a:latin typeface="Calibri" charset="0"/>
                <a:ea typeface="Calibri" charset="0"/>
                <a:cs typeface="Calibri" charset="0"/>
              </a:rPr>
              <a:t>, </a:t>
            </a:r>
            <a:r>
              <a:rPr lang="pt-BR" sz="2000" i="1" dirty="0" smtClean="0">
                <a:latin typeface="Calibri" charset="0"/>
                <a:ea typeface="Calibri" charset="0"/>
                <a:cs typeface="Calibri" charset="0"/>
              </a:rPr>
              <a:t>PhD, </a:t>
            </a:r>
            <a:r>
              <a:rPr lang="pt-BR" sz="2000" b="1" i="1" dirty="0" smtClean="0">
                <a:latin typeface="Calibri" charset="0"/>
                <a:ea typeface="Calibri" charset="0"/>
                <a:cs typeface="Calibri" charset="0"/>
              </a:rPr>
              <a:t>Juliano Adolfo</a:t>
            </a:r>
            <a:r>
              <a:rPr lang="pt-BR" sz="2000" i="1" dirty="0" smtClean="0">
                <a:latin typeface="Calibri" charset="0"/>
                <a:ea typeface="Calibri" charset="0"/>
                <a:cs typeface="Calibri" charset="0"/>
              </a:rPr>
              <a:t>, </a:t>
            </a:r>
            <a:r>
              <a:rPr lang="pt-BR" sz="2000" i="1" dirty="0" err="1" smtClean="0">
                <a:latin typeface="Calibri" charset="0"/>
                <a:ea typeface="Calibri" charset="0"/>
                <a:cs typeface="Calibri" charset="0"/>
              </a:rPr>
              <a:t>MSc</a:t>
            </a:r>
            <a:r>
              <a:rPr lang="pt-BR" sz="2000" i="1" dirty="0" smtClean="0">
                <a:latin typeface="Calibri" charset="0"/>
                <a:ea typeface="Calibri" charset="0"/>
                <a:cs typeface="Calibri" charset="0"/>
              </a:rPr>
              <a:t>, </a:t>
            </a:r>
            <a:r>
              <a:rPr lang="pt-BR" sz="2000" b="1" i="1" dirty="0" smtClean="0">
                <a:latin typeface="Calibri" charset="0"/>
                <a:ea typeface="Calibri" charset="0"/>
                <a:cs typeface="Calibri" charset="0"/>
              </a:rPr>
              <a:t>Lucineia </a:t>
            </a:r>
            <a:r>
              <a:rPr lang="pt-BR" sz="2000" b="1" i="1" dirty="0" err="1" smtClean="0">
                <a:latin typeface="Calibri" charset="0"/>
                <a:ea typeface="Calibri" charset="0"/>
                <a:cs typeface="Calibri" charset="0"/>
              </a:rPr>
              <a:t>Pfeifer</a:t>
            </a:r>
            <a:r>
              <a:rPr lang="pt-BR" sz="2000" i="1" dirty="0" smtClean="0">
                <a:latin typeface="Calibri" charset="0"/>
                <a:ea typeface="Calibri" charset="0"/>
                <a:cs typeface="Calibri" charset="0"/>
              </a:rPr>
              <a:t>, </a:t>
            </a:r>
            <a:r>
              <a:rPr lang="pt-BR" sz="2000" i="1" dirty="0" err="1" smtClean="0">
                <a:latin typeface="Calibri" charset="0"/>
                <a:ea typeface="Calibri" charset="0"/>
                <a:cs typeface="Calibri" charset="0"/>
              </a:rPr>
              <a:t>MSc</a:t>
            </a:r>
            <a:r>
              <a:rPr lang="pt-BR" sz="2000" i="1" dirty="0" smtClean="0">
                <a:latin typeface="Calibri" charset="0"/>
                <a:ea typeface="Calibri" charset="0"/>
                <a:cs typeface="Calibri" charset="0"/>
              </a:rPr>
              <a:t>, </a:t>
            </a:r>
            <a:r>
              <a:rPr lang="pt-BR" sz="2000" b="1" i="1" dirty="0" smtClean="0">
                <a:latin typeface="Calibri" charset="0"/>
                <a:ea typeface="Calibri" charset="0"/>
                <a:cs typeface="Calibri" charset="0"/>
              </a:rPr>
              <a:t>Fernando Dourado</a:t>
            </a:r>
            <a:r>
              <a:rPr lang="pt-BR" sz="2000" i="1" dirty="0" smtClean="0">
                <a:latin typeface="Calibri" charset="0"/>
                <a:ea typeface="Calibri" charset="0"/>
                <a:cs typeface="Calibri" charset="0"/>
              </a:rPr>
              <a:t>, </a:t>
            </a:r>
            <a:r>
              <a:rPr lang="pt-BR" sz="2000" i="1" dirty="0" err="1" smtClean="0">
                <a:latin typeface="Calibri" charset="0"/>
                <a:ea typeface="Calibri" charset="0"/>
                <a:cs typeface="Calibri" charset="0"/>
              </a:rPr>
              <a:t>BSc</a:t>
            </a:r>
            <a:r>
              <a:rPr lang="pt-BR" sz="2000" i="1" dirty="0" smtClean="0">
                <a:latin typeface="Calibri" charset="0"/>
                <a:ea typeface="Calibri" charset="0"/>
                <a:cs typeface="Calibri" charset="0"/>
              </a:rPr>
              <a:t>, </a:t>
            </a:r>
            <a:r>
              <a:rPr lang="pt-BR" sz="2000" b="1" i="1" dirty="0" smtClean="0">
                <a:latin typeface="Calibri" charset="0"/>
                <a:ea typeface="Calibri" charset="0"/>
                <a:cs typeface="Calibri" charset="0"/>
              </a:rPr>
              <a:t>Patrícia </a:t>
            </a:r>
            <a:r>
              <a:rPr lang="pt-BR" sz="2000" b="1" i="1" dirty="0" smtClean="0">
                <a:latin typeface="Calibri" charset="0"/>
                <a:ea typeface="Calibri" charset="0"/>
                <a:cs typeface="Calibri" charset="0"/>
              </a:rPr>
              <a:t>Bock</a:t>
            </a:r>
            <a:r>
              <a:rPr lang="pt-BR" sz="2000" i="1" dirty="0" smtClean="0">
                <a:latin typeface="Calibri" charset="0"/>
                <a:ea typeface="Calibri" charset="0"/>
                <a:cs typeface="Calibri" charset="0"/>
              </a:rPr>
              <a:t>, </a:t>
            </a:r>
            <a:r>
              <a:rPr lang="pt-BR" sz="2000" i="1" dirty="0" smtClean="0">
                <a:latin typeface="Calibri" charset="0"/>
                <a:ea typeface="Calibri" charset="0"/>
                <a:cs typeface="Calibri" charset="0"/>
              </a:rPr>
              <a:t>PhD, </a:t>
            </a:r>
            <a:r>
              <a:rPr lang="pt-BR" sz="2000" b="1" i="1" dirty="0" smtClean="0">
                <a:latin typeface="Calibri" charset="0"/>
                <a:ea typeface="Calibri" charset="0"/>
                <a:cs typeface="Calibri" charset="0"/>
              </a:rPr>
              <a:t>Gabriela </a:t>
            </a:r>
            <a:r>
              <a:rPr lang="pt-BR" sz="2000" b="1" i="1" dirty="0" smtClean="0">
                <a:latin typeface="Calibri" charset="0"/>
                <a:ea typeface="Calibri" charset="0"/>
                <a:cs typeface="Calibri" charset="0"/>
              </a:rPr>
              <a:t>Telo</a:t>
            </a:r>
            <a:r>
              <a:rPr lang="pt-BR" sz="2000" i="1" dirty="0" smtClean="0">
                <a:latin typeface="Calibri" charset="0"/>
                <a:ea typeface="Calibri" charset="0"/>
                <a:cs typeface="Calibri" charset="0"/>
              </a:rPr>
              <a:t>, </a:t>
            </a:r>
            <a:r>
              <a:rPr lang="pt-BR" sz="2000" i="1" dirty="0" smtClean="0">
                <a:latin typeface="Calibri" charset="0"/>
                <a:ea typeface="Calibri" charset="0"/>
                <a:cs typeface="Calibri" charset="0"/>
              </a:rPr>
              <a:t>MD, </a:t>
            </a:r>
            <a:r>
              <a:rPr lang="pt-BR" sz="2000" i="1" dirty="0" smtClean="0">
                <a:latin typeface="Calibri" charset="0"/>
                <a:ea typeface="Calibri" charset="0"/>
                <a:cs typeface="Calibri" charset="0"/>
              </a:rPr>
              <a:t>PhD, </a:t>
            </a:r>
            <a:r>
              <a:rPr lang="pt-BR" sz="2000" b="1" i="1" dirty="0" smtClean="0">
                <a:latin typeface="Calibri" charset="0"/>
                <a:ea typeface="Calibri" charset="0"/>
                <a:cs typeface="Calibri" charset="0"/>
              </a:rPr>
              <a:t>Ruy Moraes</a:t>
            </a:r>
            <a:r>
              <a:rPr lang="pt-BR" sz="2000" i="1" dirty="0" smtClean="0">
                <a:latin typeface="Calibri" charset="0"/>
                <a:ea typeface="Calibri" charset="0"/>
                <a:cs typeface="Calibri" charset="0"/>
              </a:rPr>
              <a:t>, MD, </a:t>
            </a:r>
            <a:r>
              <a:rPr lang="pt-BR" sz="2000" i="1" dirty="0" smtClean="0">
                <a:latin typeface="Calibri" charset="0"/>
                <a:ea typeface="Calibri" charset="0"/>
                <a:cs typeface="Calibri" charset="0"/>
              </a:rPr>
              <a:t>PhD, </a:t>
            </a:r>
            <a:r>
              <a:rPr lang="pt-BR" sz="2000" b="1" i="1" dirty="0" err="1" smtClean="0">
                <a:latin typeface="Calibri" charset="0"/>
                <a:ea typeface="Calibri" charset="0"/>
                <a:cs typeface="Calibri" charset="0"/>
              </a:rPr>
              <a:t>Ronei</a:t>
            </a:r>
            <a:r>
              <a:rPr lang="pt-BR" sz="2000" b="1" i="1" dirty="0" smtClean="0">
                <a:latin typeface="Calibri" charset="0"/>
                <a:ea typeface="Calibri" charset="0"/>
                <a:cs typeface="Calibri" charset="0"/>
              </a:rPr>
              <a:t> </a:t>
            </a:r>
            <a:r>
              <a:rPr lang="pt-BR" sz="2000" b="1" i="1" dirty="0" smtClean="0">
                <a:latin typeface="Calibri" charset="0"/>
                <a:ea typeface="Calibri" charset="0"/>
                <a:cs typeface="Calibri" charset="0"/>
              </a:rPr>
              <a:t>Pinto</a:t>
            </a:r>
            <a:r>
              <a:rPr lang="pt-BR" sz="2000" i="1" dirty="0" smtClean="0">
                <a:latin typeface="Calibri" charset="0"/>
                <a:ea typeface="Calibri" charset="0"/>
                <a:cs typeface="Calibri" charset="0"/>
              </a:rPr>
              <a:t>, </a:t>
            </a:r>
            <a:r>
              <a:rPr lang="pt-BR" sz="2000" i="1" dirty="0" smtClean="0">
                <a:latin typeface="Calibri" charset="0"/>
                <a:ea typeface="Calibri" charset="0"/>
                <a:cs typeface="Calibri" charset="0"/>
              </a:rPr>
              <a:t>PhD, </a:t>
            </a:r>
            <a:r>
              <a:rPr lang="pt-BR" sz="2000" b="1" i="1" dirty="0" smtClean="0">
                <a:latin typeface="Calibri" charset="0"/>
                <a:ea typeface="Calibri" charset="0"/>
                <a:cs typeface="Calibri" charset="0"/>
              </a:rPr>
              <a:t>Beatriz </a:t>
            </a:r>
            <a:r>
              <a:rPr lang="pt-BR" sz="2000" b="1" i="1" dirty="0">
                <a:latin typeface="Calibri" charset="0"/>
                <a:ea typeface="Calibri" charset="0"/>
                <a:cs typeface="Calibri" charset="0"/>
              </a:rPr>
              <a:t>D’</a:t>
            </a:r>
            <a:r>
              <a:rPr lang="pt-BR" sz="2000" b="1" i="1" dirty="0" err="1">
                <a:latin typeface="Calibri" charset="0"/>
                <a:ea typeface="Calibri" charset="0"/>
                <a:cs typeface="Calibri" charset="0"/>
              </a:rPr>
              <a:t>Agord</a:t>
            </a:r>
            <a:r>
              <a:rPr lang="pt-BR" sz="2000" b="1" i="1" dirty="0">
                <a:latin typeface="Calibri" charset="0"/>
                <a:ea typeface="Calibri" charset="0"/>
                <a:cs typeface="Calibri" charset="0"/>
              </a:rPr>
              <a:t> </a:t>
            </a:r>
            <a:r>
              <a:rPr lang="pt-BR" sz="2000" b="1" i="1" dirty="0" err="1" smtClean="0">
                <a:latin typeface="Calibri" charset="0"/>
                <a:ea typeface="Calibri" charset="0"/>
                <a:cs typeface="Calibri" charset="0"/>
              </a:rPr>
              <a:t>Schaan</a:t>
            </a:r>
            <a:r>
              <a:rPr lang="pt-BR" sz="2000" i="1" dirty="0" smtClean="0">
                <a:latin typeface="Calibri" charset="0"/>
                <a:ea typeface="Calibri" charset="0"/>
                <a:cs typeface="Calibri" charset="0"/>
              </a:rPr>
              <a:t>, </a:t>
            </a:r>
            <a:r>
              <a:rPr lang="pt-BR" sz="2000" i="1" dirty="0" smtClean="0">
                <a:latin typeface="Calibri" charset="0"/>
                <a:ea typeface="Calibri" charset="0"/>
                <a:cs typeface="Calibri" charset="0"/>
              </a:rPr>
              <a:t>MD, PhD</a:t>
            </a:r>
            <a:endParaRPr lang="pt-BR" sz="2000" i="1" dirty="0">
              <a:latin typeface="Calibri" charset="0"/>
              <a:ea typeface="Calibri" charset="0"/>
              <a:cs typeface="Calibri" charset="0"/>
            </a:endParaRPr>
          </a:p>
        </p:txBody>
      </p:sp>
      <p:grpSp>
        <p:nvGrpSpPr>
          <p:cNvPr id="2" name="Grupo 1"/>
          <p:cNvGrpSpPr/>
          <p:nvPr/>
        </p:nvGrpSpPr>
        <p:grpSpPr>
          <a:xfrm>
            <a:off x="-1260648" y="1906685"/>
            <a:ext cx="11423625" cy="1045250"/>
            <a:chOff x="-909084" y="3127686"/>
            <a:chExt cx="10423920" cy="830997"/>
          </a:xfrm>
        </p:grpSpPr>
        <p:sp>
          <p:nvSpPr>
            <p:cNvPr id="12" name="Retângulo Arredondado 11"/>
            <p:cNvSpPr/>
            <p:nvPr/>
          </p:nvSpPr>
          <p:spPr>
            <a:xfrm>
              <a:off x="134911" y="3147934"/>
              <a:ext cx="8964119" cy="684793"/>
            </a:xfrm>
            <a:prstGeom prst="roundRect">
              <a:avLst/>
            </a:prstGeom>
            <a:solidFill>
              <a:srgbClr val="FF0000"/>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sz="1600"/>
            </a:p>
          </p:txBody>
        </p:sp>
        <p:sp>
          <p:nvSpPr>
            <p:cNvPr id="13" name="CaixaDeTexto 12"/>
            <p:cNvSpPr txBox="1"/>
            <p:nvPr/>
          </p:nvSpPr>
          <p:spPr>
            <a:xfrm>
              <a:off x="-353517" y="3127686"/>
              <a:ext cx="9868353" cy="830997"/>
            </a:xfrm>
            <a:prstGeom prst="rect">
              <a:avLst/>
            </a:prstGeom>
            <a:noFill/>
            <a:effectLst>
              <a:outerShdw blurRad="50800" dist="50800" dir="5400000" sx="1000" sy="1000" algn="ctr" rotWithShape="0">
                <a:schemeClr val="bg1">
                  <a:lumMod val="85000"/>
                </a:schemeClr>
              </a:outerShdw>
              <a:reflection blurRad="6350" stA="50000" endA="275" endPos="0" dist="101600" dir="5400000" sy="-100000" algn="bl" rotWithShape="0"/>
            </a:effectLst>
          </p:spPr>
          <p:txBody>
            <a:bodyPr wrap="square" rtlCol="0">
              <a:spAutoFit/>
            </a:bodyPr>
            <a:lstStyle/>
            <a:p>
              <a:pPr algn="ctr"/>
              <a:r>
                <a:rPr lang="pt-BR" sz="2400" b="1" dirty="0" err="1" smtClean="0">
                  <a:solidFill>
                    <a:schemeClr val="bg1"/>
                  </a:solidFill>
                </a:rPr>
                <a:t>E</a:t>
              </a:r>
              <a:r>
                <a:rPr lang="pt-BR" sz="2400" dirty="0" err="1" smtClean="0">
                  <a:solidFill>
                    <a:schemeClr val="bg1"/>
                  </a:solidFill>
                </a:rPr>
                <a:t>xercise</a:t>
              </a:r>
              <a:r>
                <a:rPr lang="pt-BR" sz="2400" dirty="0" smtClean="0">
                  <a:solidFill>
                    <a:schemeClr val="bg1"/>
                  </a:solidFill>
                </a:rPr>
                <a:t> </a:t>
              </a:r>
              <a:r>
                <a:rPr lang="pt-BR" sz="2400" b="1" dirty="0" smtClean="0">
                  <a:solidFill>
                    <a:schemeClr val="bg1"/>
                  </a:solidFill>
                </a:rPr>
                <a:t>D</a:t>
              </a:r>
              <a:r>
                <a:rPr lang="pt-BR" sz="2400" dirty="0" smtClean="0">
                  <a:solidFill>
                    <a:schemeClr val="bg1"/>
                  </a:solidFill>
                </a:rPr>
                <a:t>ose-response for </a:t>
              </a:r>
              <a:r>
                <a:rPr lang="pt-BR" sz="2400" b="1" dirty="0" smtClean="0">
                  <a:solidFill>
                    <a:schemeClr val="bg1"/>
                  </a:solidFill>
                </a:rPr>
                <a:t>Di</a:t>
              </a:r>
              <a:r>
                <a:rPr lang="pt-BR" sz="2400" dirty="0" smtClean="0">
                  <a:solidFill>
                    <a:schemeClr val="bg1"/>
                  </a:solidFill>
                </a:rPr>
                <a:t>abetes in </a:t>
              </a:r>
              <a:r>
                <a:rPr lang="pt-BR" sz="2400" dirty="0" err="1" smtClean="0">
                  <a:solidFill>
                    <a:schemeClr val="bg1"/>
                  </a:solidFill>
                </a:rPr>
                <a:t>the</a:t>
              </a:r>
              <a:r>
                <a:rPr lang="pt-BR" sz="2400" dirty="0" smtClean="0">
                  <a:solidFill>
                    <a:schemeClr val="bg1"/>
                  </a:solidFill>
                </a:rPr>
                <a:t> </a:t>
              </a:r>
              <a:r>
                <a:rPr lang="pt-BR" sz="2400" b="1" dirty="0" err="1" smtClean="0">
                  <a:solidFill>
                    <a:schemeClr val="bg1"/>
                  </a:solidFill>
                </a:rPr>
                <a:t>E</a:t>
              </a:r>
              <a:r>
                <a:rPr lang="pt-BR" sz="2400" dirty="0" err="1" smtClean="0">
                  <a:solidFill>
                    <a:schemeClr val="bg1"/>
                  </a:solidFill>
                </a:rPr>
                <a:t>lderly</a:t>
              </a:r>
              <a:r>
                <a:rPr lang="pt-BR" sz="2400" dirty="0" smtClean="0">
                  <a:solidFill>
                    <a:schemeClr val="bg1"/>
                  </a:solidFill>
                </a:rPr>
                <a:t> </a:t>
              </a:r>
              <a:r>
                <a:rPr lang="pt-BR" sz="2400" dirty="0" err="1" smtClean="0">
                  <a:solidFill>
                    <a:schemeClr val="bg1"/>
                  </a:solidFill>
                </a:rPr>
                <a:t>Study</a:t>
              </a:r>
              <a:r>
                <a:rPr lang="pt-BR" sz="2400" dirty="0" smtClean="0">
                  <a:solidFill>
                    <a:schemeClr val="bg1"/>
                  </a:solidFill>
                </a:rPr>
                <a:t> </a:t>
              </a:r>
              <a:r>
                <a:rPr lang="mr-IN" sz="2400" dirty="0" smtClean="0">
                  <a:solidFill>
                    <a:schemeClr val="bg1"/>
                  </a:solidFill>
                </a:rPr>
                <a:t>–</a:t>
              </a:r>
              <a:endParaRPr lang="pt-BR" sz="2400" dirty="0" smtClean="0">
                <a:solidFill>
                  <a:schemeClr val="bg1"/>
                </a:solidFill>
              </a:endParaRPr>
            </a:p>
            <a:p>
              <a:pPr algn="ctr"/>
              <a:r>
                <a:rPr lang="pt-BR" sz="2400" dirty="0" smtClean="0">
                  <a:solidFill>
                    <a:schemeClr val="bg1"/>
                  </a:solidFill>
                </a:rPr>
                <a:t> </a:t>
              </a:r>
              <a:r>
                <a:rPr lang="pt-BR" sz="2400" b="1" dirty="0" smtClean="0">
                  <a:solidFill>
                    <a:schemeClr val="bg1">
                      <a:lumMod val="85000"/>
                    </a:schemeClr>
                  </a:solidFill>
                </a:rPr>
                <a:t>EDDIE </a:t>
              </a:r>
              <a:r>
                <a:rPr lang="pt-BR" sz="2400" b="1" dirty="0" err="1" smtClean="0">
                  <a:solidFill>
                    <a:schemeClr val="bg1">
                      <a:lumMod val="85000"/>
                    </a:schemeClr>
                  </a:solidFill>
                </a:rPr>
                <a:t>Study</a:t>
              </a:r>
              <a:endParaRPr lang="pt-BR" sz="2400" dirty="0" smtClean="0">
                <a:solidFill>
                  <a:schemeClr val="bg1">
                    <a:lumMod val="85000"/>
                  </a:schemeClr>
                </a:solidFill>
              </a:endParaRPr>
            </a:p>
          </p:txBody>
        </p:sp>
        <p:sp>
          <p:nvSpPr>
            <p:cNvPr id="19" name="CaixaDeTexto 18"/>
            <p:cNvSpPr txBox="1"/>
            <p:nvPr/>
          </p:nvSpPr>
          <p:spPr>
            <a:xfrm>
              <a:off x="-909084" y="3632347"/>
              <a:ext cx="184731" cy="276999"/>
            </a:xfrm>
            <a:prstGeom prst="rect">
              <a:avLst/>
            </a:prstGeom>
            <a:noFill/>
          </p:spPr>
          <p:txBody>
            <a:bodyPr wrap="none" rtlCol="0">
              <a:spAutoFit/>
            </a:bodyPr>
            <a:lstStyle/>
            <a:p>
              <a:endParaRPr lang="pt-BR" sz="1200"/>
            </a:p>
          </p:txBody>
        </p:sp>
      </p:grpSp>
      <p:sp>
        <p:nvSpPr>
          <p:cNvPr id="4" name="CaixaDeTexto 3"/>
          <p:cNvSpPr txBox="1"/>
          <p:nvPr/>
        </p:nvSpPr>
        <p:spPr>
          <a:xfrm>
            <a:off x="233243" y="2889877"/>
            <a:ext cx="6745757" cy="1938992"/>
          </a:xfrm>
          <a:prstGeom prst="rect">
            <a:avLst/>
          </a:prstGeom>
          <a:noFill/>
        </p:spPr>
        <p:txBody>
          <a:bodyPr wrap="none" rtlCol="0">
            <a:spAutoFit/>
          </a:bodyPr>
          <a:lstStyle/>
          <a:p>
            <a:pPr marL="285750" indent="-285750">
              <a:buFont typeface="Wingdings" charset="2"/>
              <a:buChar char="à"/>
            </a:pPr>
            <a:r>
              <a:rPr lang="pt-BR" sz="2000" dirty="0" err="1" smtClean="0">
                <a:sym typeface="Wingdings"/>
              </a:rPr>
              <a:t>Randomized</a:t>
            </a:r>
            <a:r>
              <a:rPr lang="pt-BR" sz="2000" dirty="0" smtClean="0">
                <a:sym typeface="Wingdings"/>
              </a:rPr>
              <a:t> </a:t>
            </a:r>
            <a:r>
              <a:rPr lang="pt-BR" sz="2000" dirty="0" err="1" smtClean="0">
                <a:sym typeface="Wingdings"/>
              </a:rPr>
              <a:t>clinical</a:t>
            </a:r>
            <a:r>
              <a:rPr lang="pt-BR" sz="2000" dirty="0" smtClean="0">
                <a:sym typeface="Wingdings"/>
              </a:rPr>
              <a:t> </a:t>
            </a:r>
            <a:r>
              <a:rPr lang="pt-BR" sz="2000" dirty="0" err="1" smtClean="0">
                <a:sym typeface="Wingdings"/>
              </a:rPr>
              <a:t>trial</a:t>
            </a:r>
            <a:r>
              <a:rPr lang="pt-BR" sz="2000" dirty="0" smtClean="0">
                <a:sym typeface="Wingdings"/>
              </a:rPr>
              <a:t>, </a:t>
            </a:r>
            <a:r>
              <a:rPr lang="pt-BR" sz="2000" dirty="0" err="1" smtClean="0">
                <a:sym typeface="Wingdings"/>
              </a:rPr>
              <a:t>controlled</a:t>
            </a:r>
            <a:r>
              <a:rPr lang="pt-BR" sz="2000" dirty="0" smtClean="0">
                <a:sym typeface="Wingdings"/>
              </a:rPr>
              <a:t> </a:t>
            </a:r>
            <a:r>
              <a:rPr lang="pt-BR" sz="2000" dirty="0" err="1" smtClean="0">
                <a:sym typeface="Wingdings"/>
              </a:rPr>
              <a:t>by</a:t>
            </a:r>
            <a:r>
              <a:rPr lang="pt-BR" sz="2000" dirty="0" smtClean="0">
                <a:sym typeface="Wingdings"/>
              </a:rPr>
              <a:t> non-</a:t>
            </a:r>
            <a:r>
              <a:rPr lang="pt-BR" sz="2000" dirty="0" err="1" smtClean="0">
                <a:sym typeface="Wingdings"/>
              </a:rPr>
              <a:t>intervention</a:t>
            </a:r>
            <a:endParaRPr lang="pt-BR" sz="2000" dirty="0" smtClean="0">
              <a:sym typeface="Wingdings"/>
            </a:endParaRPr>
          </a:p>
          <a:p>
            <a:pPr marL="285750" indent="-285750">
              <a:buFont typeface="Wingdings" charset="2"/>
              <a:buChar char="à"/>
            </a:pPr>
            <a:r>
              <a:rPr lang="pt-BR" sz="2000" dirty="0" err="1" smtClean="0">
                <a:sym typeface="Wingdings"/>
              </a:rPr>
              <a:t>Blinded</a:t>
            </a:r>
            <a:r>
              <a:rPr lang="pt-BR" sz="2000" dirty="0" smtClean="0">
                <a:sym typeface="Wingdings"/>
              </a:rPr>
              <a:t> for </a:t>
            </a:r>
            <a:r>
              <a:rPr lang="pt-BR" sz="2000" dirty="0" err="1" smtClean="0">
                <a:sym typeface="Wingdings"/>
              </a:rPr>
              <a:t>assessors</a:t>
            </a:r>
            <a:endParaRPr lang="pt-BR" sz="2000" dirty="0" smtClean="0">
              <a:sym typeface="Wingdings"/>
            </a:endParaRPr>
          </a:p>
          <a:p>
            <a:pPr marL="285750" indent="-285750">
              <a:buFont typeface="Wingdings" charset="2"/>
              <a:buChar char="à"/>
            </a:pPr>
            <a:r>
              <a:rPr lang="pt-BR" sz="2000" dirty="0" err="1" smtClean="0">
                <a:sym typeface="Wingdings"/>
              </a:rPr>
              <a:t>Randomization</a:t>
            </a:r>
            <a:r>
              <a:rPr lang="pt-BR" sz="2000" dirty="0" smtClean="0">
                <a:sym typeface="Wingdings"/>
              </a:rPr>
              <a:t> </a:t>
            </a:r>
            <a:r>
              <a:rPr lang="pt-BR" sz="2000" dirty="0" err="1" smtClean="0">
                <a:sym typeface="Wingdings"/>
              </a:rPr>
              <a:t>by</a:t>
            </a:r>
            <a:r>
              <a:rPr lang="pt-BR" sz="2000" dirty="0" smtClean="0">
                <a:sym typeface="Wingdings"/>
              </a:rPr>
              <a:t> </a:t>
            </a:r>
            <a:r>
              <a:rPr lang="pt-BR" sz="2000" dirty="0" err="1" smtClean="0">
                <a:sym typeface="Wingdings"/>
              </a:rPr>
              <a:t>unrelated</a:t>
            </a:r>
            <a:r>
              <a:rPr lang="pt-BR" sz="2000" dirty="0" smtClean="0">
                <a:sym typeface="Wingdings"/>
              </a:rPr>
              <a:t> </a:t>
            </a:r>
            <a:r>
              <a:rPr lang="pt-BR" sz="2000" dirty="0" err="1" smtClean="0">
                <a:sym typeface="Wingdings"/>
              </a:rPr>
              <a:t>personell</a:t>
            </a:r>
            <a:endParaRPr lang="pt-BR" sz="2000" dirty="0" smtClean="0">
              <a:sym typeface="Wingdings"/>
            </a:endParaRPr>
          </a:p>
          <a:p>
            <a:pPr marL="285750" indent="-285750">
              <a:buFont typeface="Wingdings" charset="2"/>
              <a:buChar char="à"/>
            </a:pPr>
            <a:r>
              <a:rPr lang="pt-BR" sz="2000" dirty="0" err="1" smtClean="0">
                <a:sym typeface="Wingdings"/>
              </a:rPr>
              <a:t>External</a:t>
            </a:r>
            <a:r>
              <a:rPr lang="pt-BR" sz="2000" dirty="0" smtClean="0">
                <a:sym typeface="Wingdings"/>
              </a:rPr>
              <a:t> </a:t>
            </a:r>
            <a:r>
              <a:rPr lang="pt-BR" sz="2000" dirty="0" err="1" smtClean="0">
                <a:sym typeface="Wingdings"/>
              </a:rPr>
              <a:t>recruitment</a:t>
            </a:r>
            <a:endParaRPr lang="pt-BR" sz="2000" dirty="0" smtClean="0">
              <a:sym typeface="Wingdings"/>
            </a:endParaRPr>
          </a:p>
          <a:p>
            <a:pPr marL="285750" indent="-285750">
              <a:buFont typeface="Wingdings" charset="2"/>
              <a:buChar char="à"/>
            </a:pPr>
            <a:r>
              <a:rPr lang="pt-BR" sz="2000" dirty="0" err="1" smtClean="0">
                <a:sym typeface="Wingdings"/>
              </a:rPr>
              <a:t>Only</a:t>
            </a:r>
            <a:r>
              <a:rPr lang="pt-BR" sz="2000" dirty="0" smtClean="0">
                <a:sym typeface="Wingdings"/>
              </a:rPr>
              <a:t> </a:t>
            </a:r>
            <a:r>
              <a:rPr lang="pt-BR" sz="2000" dirty="0" err="1" smtClean="0">
                <a:sym typeface="Wingdings"/>
              </a:rPr>
              <a:t>well</a:t>
            </a:r>
            <a:r>
              <a:rPr lang="pt-BR" sz="2000" dirty="0" smtClean="0">
                <a:sym typeface="Wingdings"/>
              </a:rPr>
              <a:t> </a:t>
            </a:r>
            <a:r>
              <a:rPr lang="pt-BR" sz="2000" dirty="0" err="1" smtClean="0">
                <a:sym typeface="Wingdings"/>
              </a:rPr>
              <a:t>established</a:t>
            </a:r>
            <a:r>
              <a:rPr lang="pt-BR" sz="2000" dirty="0" smtClean="0">
                <a:sym typeface="Wingdings"/>
              </a:rPr>
              <a:t> </a:t>
            </a:r>
            <a:r>
              <a:rPr lang="pt-BR" sz="2000" dirty="0" err="1" smtClean="0">
                <a:sym typeface="Wingdings"/>
              </a:rPr>
              <a:t>clinical</a:t>
            </a:r>
            <a:r>
              <a:rPr lang="pt-BR" sz="2000" dirty="0" smtClean="0">
                <a:sym typeface="Wingdings"/>
              </a:rPr>
              <a:t> </a:t>
            </a:r>
            <a:r>
              <a:rPr lang="pt-BR" sz="2000" dirty="0" err="1" smtClean="0">
                <a:sym typeface="Wingdings"/>
              </a:rPr>
              <a:t>outcomes</a:t>
            </a:r>
            <a:endParaRPr lang="pt-BR" sz="2000" dirty="0" smtClean="0">
              <a:sym typeface="Wingdings"/>
            </a:endParaRPr>
          </a:p>
          <a:p>
            <a:pPr marL="285750" indent="-285750">
              <a:buFont typeface="Wingdings" charset="2"/>
              <a:buChar char="à"/>
            </a:pPr>
            <a:r>
              <a:rPr lang="pt-BR" sz="2000" dirty="0" smtClean="0">
                <a:sym typeface="Wingdings"/>
              </a:rPr>
              <a:t>N=132</a:t>
            </a:r>
            <a:endParaRPr lang="pt-BR" sz="2000" dirty="0" smtClean="0">
              <a:sym typeface="Wingdings"/>
            </a:endParaRPr>
          </a:p>
        </p:txBody>
      </p:sp>
      <p:sp>
        <p:nvSpPr>
          <p:cNvPr id="16" name="CaixaDeTexto 4"/>
          <p:cNvSpPr txBox="1">
            <a:spLocks noChangeArrowheads="1"/>
          </p:cNvSpPr>
          <p:nvPr/>
        </p:nvSpPr>
        <p:spPr bwMode="auto">
          <a:xfrm>
            <a:off x="215900" y="179388"/>
            <a:ext cx="8532813" cy="461665"/>
          </a:xfrm>
          <a:prstGeom prst="rect">
            <a:avLst/>
          </a:prstGeom>
          <a:noFill/>
          <a:ln w="9525">
            <a:noFill/>
            <a:miter lim="800000"/>
            <a:headEnd/>
            <a:tailEnd/>
          </a:ln>
        </p:spPr>
        <p:txBody>
          <a:bodyPr>
            <a:spAutoFit/>
          </a:bodyPr>
          <a:lstStyle/>
          <a:p>
            <a:r>
              <a:rPr lang="pt-BR" sz="2400" b="1" dirty="0" smtClean="0"/>
              <a:t>Future </a:t>
            </a:r>
            <a:r>
              <a:rPr lang="pt-BR" sz="2400" b="1" dirty="0" err="1" smtClean="0"/>
              <a:t>directions</a:t>
            </a:r>
            <a:endParaRPr lang="pt-BR" sz="2400" b="1" dirty="0"/>
          </a:p>
        </p:txBody>
      </p:sp>
      <p:cxnSp>
        <p:nvCxnSpPr>
          <p:cNvPr id="17" name="Conector reto 9"/>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43017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tângulo 35"/>
          <p:cNvSpPr/>
          <p:nvPr/>
        </p:nvSpPr>
        <p:spPr bwMode="auto">
          <a:xfrm>
            <a:off x="323528" y="692696"/>
            <a:ext cx="6912000" cy="36000"/>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12700" cap="flat" cmpd="sng" algn="ctr">
            <a:noFill/>
            <a:prstDash val="solid"/>
            <a:round/>
            <a:headEnd type="none" w="med" len="med"/>
            <a:tailEnd type="triangle" w="lg" len="med"/>
          </a:ln>
          <a:effectLst/>
        </p:spPr>
        <p:txBody>
          <a:bodyPr/>
          <a:lstStyle>
            <a:lvl1pPr>
              <a:defRPr sz="1200" b="1">
                <a:solidFill>
                  <a:schemeClr val="tx1"/>
                </a:solidFill>
                <a:latin typeface="Arial" charset="0"/>
                <a:ea typeface="Arial" charset="0"/>
                <a:cs typeface="Arial" charset="0"/>
              </a:defRPr>
            </a:lvl1pPr>
            <a:lvl2pPr marL="742950" indent="-285750">
              <a:defRPr sz="1200" b="1">
                <a:solidFill>
                  <a:schemeClr val="tx1"/>
                </a:solidFill>
                <a:latin typeface="Arial" charset="0"/>
                <a:ea typeface="Arial" charset="0"/>
                <a:cs typeface="Arial" charset="0"/>
              </a:defRPr>
            </a:lvl2pPr>
            <a:lvl3pPr marL="1143000" indent="-228600">
              <a:defRPr sz="1200" b="1">
                <a:solidFill>
                  <a:schemeClr val="tx1"/>
                </a:solidFill>
                <a:latin typeface="Arial" charset="0"/>
                <a:ea typeface="Arial" charset="0"/>
                <a:cs typeface="Arial" charset="0"/>
              </a:defRPr>
            </a:lvl3pPr>
            <a:lvl4pPr marL="1600200" indent="-228600">
              <a:defRPr sz="1200" b="1">
                <a:solidFill>
                  <a:schemeClr val="tx1"/>
                </a:solidFill>
                <a:latin typeface="Arial" charset="0"/>
                <a:ea typeface="Arial" charset="0"/>
                <a:cs typeface="Arial" charset="0"/>
              </a:defRPr>
            </a:lvl4pPr>
            <a:lvl5pPr marL="2057400" indent="-228600">
              <a:defRPr sz="12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12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12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12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1200" b="1">
                <a:solidFill>
                  <a:schemeClr val="tx1"/>
                </a:solidFill>
                <a:latin typeface="Arial" charset="0"/>
                <a:ea typeface="Arial" charset="0"/>
                <a:cs typeface="Arial" charset="0"/>
              </a:defRPr>
            </a:lvl9pPr>
          </a:lstStyle>
          <a:p>
            <a:pPr algn="ctr" eaLnBrk="1" hangingPunct="1"/>
            <a:endParaRPr lang="pt-BR" altLang="pt-BR"/>
          </a:p>
        </p:txBody>
      </p:sp>
      <p:graphicFrame>
        <p:nvGraphicFramePr>
          <p:cNvPr id="10" name="Espaço Reservado para Conteúdo 4"/>
          <p:cNvGraphicFramePr>
            <a:graphicFrameLocks/>
          </p:cNvGraphicFramePr>
          <p:nvPr>
            <p:extLst>
              <p:ext uri="{D42A27DB-BD31-4B8C-83A1-F6EECF244321}">
                <p14:modId xmlns:p14="http://schemas.microsoft.com/office/powerpoint/2010/main" val="151155116"/>
              </p:ext>
            </p:extLst>
          </p:nvPr>
        </p:nvGraphicFramePr>
        <p:xfrm>
          <a:off x="498143" y="270112"/>
          <a:ext cx="8229600" cy="4688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le 1"/>
          <p:cNvSpPr txBox="1">
            <a:spLocks/>
          </p:cNvSpPr>
          <p:nvPr/>
        </p:nvSpPr>
        <p:spPr>
          <a:xfrm>
            <a:off x="457200" y="0"/>
            <a:ext cx="8229600" cy="1143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dirty="0"/>
          </a:p>
        </p:txBody>
      </p:sp>
      <p:sp>
        <p:nvSpPr>
          <p:cNvPr id="15" name="Oval 14"/>
          <p:cNvSpPr/>
          <p:nvPr/>
        </p:nvSpPr>
        <p:spPr>
          <a:xfrm>
            <a:off x="0" y="2044700"/>
            <a:ext cx="2463800" cy="2463800"/>
          </a:xfrm>
          <a:prstGeom prst="ellipse">
            <a:avLst/>
          </a:prstGeom>
          <a:solidFill>
            <a:srgbClr val="FF0000">
              <a:alpha val="20000"/>
            </a:srgbClr>
          </a:solidFill>
          <a:ln>
            <a:noFill/>
          </a:ln>
          <a:effectLst>
            <a:outerShdw blurRad="40000" dist="23000" dir="5400000" sx="1000" sy="1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pt-BR">
              <a:solidFill>
                <a:schemeClr val="tx1"/>
              </a:solidFill>
            </a:endParaRPr>
          </a:p>
        </p:txBody>
      </p:sp>
      <p:sp>
        <p:nvSpPr>
          <p:cNvPr id="16" name="CaixaDeTexto 15"/>
          <p:cNvSpPr txBox="1"/>
          <p:nvPr/>
        </p:nvSpPr>
        <p:spPr>
          <a:xfrm>
            <a:off x="241300" y="4736433"/>
            <a:ext cx="5048177" cy="2246769"/>
          </a:xfrm>
          <a:prstGeom prst="rect">
            <a:avLst/>
          </a:prstGeom>
          <a:noFill/>
        </p:spPr>
        <p:txBody>
          <a:bodyPr wrap="none" rtlCol="0">
            <a:spAutoFit/>
          </a:bodyPr>
          <a:lstStyle/>
          <a:p>
            <a:pPr marL="285750" indent="-285750">
              <a:buFont typeface="Wingdings" charset="2"/>
              <a:buChar char="à"/>
            </a:pPr>
            <a:r>
              <a:rPr lang="pt-BR" sz="2000" dirty="0" err="1" smtClean="0">
                <a:sym typeface="Wingdings"/>
              </a:rPr>
              <a:t>Register</a:t>
            </a:r>
            <a:r>
              <a:rPr lang="pt-BR" sz="2000" dirty="0" smtClean="0">
                <a:sym typeface="Wingdings"/>
              </a:rPr>
              <a:t>: </a:t>
            </a:r>
            <a:r>
              <a:rPr lang="pt-BR" sz="2000" dirty="0" smtClean="0">
                <a:sym typeface="Wingdings"/>
                <a:hlinkClick r:id="rId8"/>
              </a:rPr>
              <a:t>www.clinicaltrials.gov</a:t>
            </a:r>
            <a:endParaRPr lang="pt-BR" sz="2000" dirty="0" smtClean="0">
              <a:sym typeface="Wingdings"/>
            </a:endParaRPr>
          </a:p>
          <a:p>
            <a:pPr marL="285750" indent="-285750">
              <a:buFont typeface="Wingdings" charset="2"/>
              <a:buChar char="à"/>
            </a:pPr>
            <a:r>
              <a:rPr lang="pt-BR" sz="2000" dirty="0" smtClean="0">
                <a:sym typeface="Wingdings"/>
              </a:rPr>
              <a:t>CONSORT </a:t>
            </a:r>
            <a:r>
              <a:rPr lang="pt-BR" sz="2000" dirty="0" err="1" smtClean="0">
                <a:sym typeface="Wingdings"/>
              </a:rPr>
              <a:t>based</a:t>
            </a:r>
            <a:endParaRPr lang="pt-BR" sz="2000" dirty="0" smtClean="0">
              <a:sym typeface="Wingdings"/>
            </a:endParaRPr>
          </a:p>
          <a:p>
            <a:pPr marL="285750" indent="-285750">
              <a:buFont typeface="Wingdings" charset="2"/>
              <a:buChar char="à"/>
            </a:pPr>
            <a:r>
              <a:rPr lang="pt-BR" sz="2000" dirty="0" smtClean="0">
                <a:sym typeface="Wingdings"/>
              </a:rPr>
              <a:t>NIH </a:t>
            </a:r>
            <a:r>
              <a:rPr lang="pt-BR" sz="2000" dirty="0" err="1" smtClean="0">
                <a:sym typeface="Wingdings"/>
              </a:rPr>
              <a:t>Good</a:t>
            </a:r>
            <a:r>
              <a:rPr lang="pt-BR" sz="2000" dirty="0" smtClean="0">
                <a:sym typeface="Wingdings"/>
              </a:rPr>
              <a:t> </a:t>
            </a:r>
            <a:r>
              <a:rPr lang="pt-BR" sz="2000" dirty="0" err="1" smtClean="0">
                <a:sym typeface="Wingdings"/>
              </a:rPr>
              <a:t>Clinical</a:t>
            </a:r>
            <a:r>
              <a:rPr lang="pt-BR" sz="2000" dirty="0" smtClean="0">
                <a:sym typeface="Wingdings"/>
              </a:rPr>
              <a:t> </a:t>
            </a:r>
            <a:r>
              <a:rPr lang="pt-BR" sz="2000" dirty="0" err="1" smtClean="0">
                <a:sym typeface="Wingdings"/>
              </a:rPr>
              <a:t>Practice</a:t>
            </a:r>
            <a:r>
              <a:rPr lang="pt-BR" sz="2000" dirty="0" smtClean="0">
                <a:sym typeface="Wingdings"/>
              </a:rPr>
              <a:t> for </a:t>
            </a:r>
            <a:r>
              <a:rPr lang="pt-BR" sz="2000" dirty="0" err="1" smtClean="0">
                <a:sym typeface="Wingdings"/>
              </a:rPr>
              <a:t>Research</a:t>
            </a:r>
            <a:endParaRPr lang="pt-BR" sz="2000" dirty="0" smtClean="0">
              <a:sym typeface="Wingdings"/>
            </a:endParaRPr>
          </a:p>
          <a:p>
            <a:pPr marL="285750" indent="-285750">
              <a:buFont typeface="Wingdings" charset="2"/>
              <a:buChar char="à"/>
            </a:pPr>
            <a:r>
              <a:rPr lang="pt-BR" sz="2000" i="1" dirty="0" err="1" smtClean="0">
                <a:sym typeface="Wingdings"/>
              </a:rPr>
              <a:t>Protocol</a:t>
            </a:r>
            <a:r>
              <a:rPr lang="pt-BR" sz="2000" i="1" dirty="0" smtClean="0">
                <a:sym typeface="Wingdings"/>
              </a:rPr>
              <a:t> </a:t>
            </a:r>
            <a:r>
              <a:rPr lang="pt-BR" sz="2000" i="1" dirty="0" err="1" smtClean="0">
                <a:sym typeface="Wingdings"/>
              </a:rPr>
              <a:t>paper</a:t>
            </a:r>
            <a:endParaRPr lang="pt-BR" sz="2000" dirty="0" smtClean="0">
              <a:sym typeface="Wingdings"/>
            </a:endParaRPr>
          </a:p>
          <a:p>
            <a:pPr marL="285750" indent="-285750">
              <a:buFont typeface="Wingdings" charset="2"/>
              <a:buChar char="à"/>
            </a:pPr>
            <a:r>
              <a:rPr lang="pt-BR" sz="2000" i="1" dirty="0" err="1" smtClean="0">
                <a:sym typeface="Wingdings"/>
              </a:rPr>
              <a:t>Free-access</a:t>
            </a:r>
            <a:r>
              <a:rPr lang="pt-BR" sz="2000" dirty="0" smtClean="0">
                <a:sym typeface="Wingdings"/>
              </a:rPr>
              <a:t> </a:t>
            </a:r>
          </a:p>
          <a:p>
            <a:pPr marL="285750" indent="-285750">
              <a:buFont typeface="Wingdings" charset="2"/>
              <a:buChar char="à"/>
            </a:pPr>
            <a:r>
              <a:rPr lang="pt-BR" sz="2000" dirty="0" smtClean="0">
                <a:sym typeface="Wingdings"/>
              </a:rPr>
              <a:t>Individual </a:t>
            </a:r>
            <a:r>
              <a:rPr lang="pt-BR" sz="2000" dirty="0" err="1" smtClean="0">
                <a:sym typeface="Wingdings"/>
              </a:rPr>
              <a:t>participant</a:t>
            </a:r>
            <a:r>
              <a:rPr lang="pt-BR" sz="2000" dirty="0" smtClean="0">
                <a:sym typeface="Wingdings"/>
              </a:rPr>
              <a:t> data </a:t>
            </a:r>
            <a:r>
              <a:rPr lang="pt-BR" sz="2000" dirty="0" err="1" smtClean="0">
                <a:sym typeface="Wingdings"/>
              </a:rPr>
              <a:t>sharing</a:t>
            </a:r>
            <a:r>
              <a:rPr lang="pt-BR" sz="2000" dirty="0" smtClean="0">
                <a:sym typeface="Wingdings"/>
              </a:rPr>
              <a:t> </a:t>
            </a:r>
            <a:r>
              <a:rPr lang="pt-BR" sz="2000" dirty="0" err="1" smtClean="0">
                <a:sym typeface="Wingdings"/>
              </a:rPr>
              <a:t>policy</a:t>
            </a:r>
            <a:endParaRPr lang="pt-BR" sz="2000" dirty="0" smtClean="0">
              <a:sym typeface="Wingdings"/>
            </a:endParaRPr>
          </a:p>
          <a:p>
            <a:pPr marL="285750" indent="-285750">
              <a:buFont typeface="Wingdings" charset="2"/>
              <a:buChar char="à"/>
            </a:pPr>
            <a:endParaRPr lang="pt-BR" sz="2000" dirty="0"/>
          </a:p>
        </p:txBody>
      </p:sp>
      <p:sp>
        <p:nvSpPr>
          <p:cNvPr id="14" name="CaixaDeTexto 13"/>
          <p:cNvSpPr txBox="1"/>
          <p:nvPr/>
        </p:nvSpPr>
        <p:spPr>
          <a:xfrm>
            <a:off x="229324" y="868650"/>
            <a:ext cx="7727052" cy="400110"/>
          </a:xfrm>
          <a:prstGeom prst="rect">
            <a:avLst/>
          </a:prstGeom>
          <a:noFill/>
        </p:spPr>
        <p:txBody>
          <a:bodyPr wrap="none">
            <a:spAutoFit/>
          </a:bodyPr>
          <a:lstStyle/>
          <a:p>
            <a:pPr eaLnBrk="1" hangingPunct="1">
              <a:defRPr/>
            </a:pPr>
            <a:r>
              <a:rPr lang="pt-BR" sz="2000" i="1" dirty="0" smtClean="0">
                <a:latin typeface="Arial" charset="0"/>
                <a:ea typeface="Arial" charset="0"/>
                <a:cs typeface="Arial" charset="0"/>
              </a:rPr>
              <a:t>The </a:t>
            </a:r>
            <a:r>
              <a:rPr lang="pt-BR" sz="2000" i="1" dirty="0" err="1" smtClean="0">
                <a:latin typeface="Arial" charset="0"/>
                <a:ea typeface="Arial" charset="0"/>
                <a:cs typeface="Arial" charset="0"/>
              </a:rPr>
              <a:t>elderly</a:t>
            </a:r>
            <a:r>
              <a:rPr lang="pt-BR" sz="2000" i="1" dirty="0" smtClean="0">
                <a:latin typeface="Arial" charset="0"/>
                <a:ea typeface="Arial" charset="0"/>
                <a:cs typeface="Arial" charset="0"/>
              </a:rPr>
              <a:t>, </a:t>
            </a:r>
            <a:r>
              <a:rPr lang="pt-BR" sz="2000" i="1" dirty="0" err="1" smtClean="0">
                <a:latin typeface="Arial" charset="0"/>
                <a:ea typeface="Arial" charset="0"/>
                <a:cs typeface="Arial" charset="0"/>
              </a:rPr>
              <a:t>the</a:t>
            </a:r>
            <a:r>
              <a:rPr lang="pt-BR" sz="2000" i="1" dirty="0" smtClean="0">
                <a:latin typeface="Arial" charset="0"/>
                <a:ea typeface="Arial" charset="0"/>
                <a:cs typeface="Arial" charset="0"/>
              </a:rPr>
              <a:t> dose-response </a:t>
            </a:r>
            <a:r>
              <a:rPr lang="pt-BR" sz="2000" i="1" dirty="0" err="1" smtClean="0">
                <a:latin typeface="Arial" charset="0"/>
                <a:ea typeface="Arial" charset="0"/>
                <a:cs typeface="Arial" charset="0"/>
              </a:rPr>
              <a:t>and</a:t>
            </a:r>
            <a:r>
              <a:rPr lang="pt-BR" sz="2000" i="1" dirty="0" smtClean="0">
                <a:latin typeface="Arial" charset="0"/>
                <a:ea typeface="Arial" charset="0"/>
                <a:cs typeface="Arial" charset="0"/>
              </a:rPr>
              <a:t> </a:t>
            </a:r>
            <a:r>
              <a:rPr lang="pt-BR" sz="2000" i="1" dirty="0" err="1" smtClean="0">
                <a:latin typeface="Arial" charset="0"/>
                <a:ea typeface="Arial" charset="0"/>
                <a:cs typeface="Arial" charset="0"/>
              </a:rPr>
              <a:t>the</a:t>
            </a:r>
            <a:r>
              <a:rPr lang="pt-BR" sz="2000" i="1" dirty="0" smtClean="0">
                <a:latin typeface="Arial" charset="0"/>
                <a:ea typeface="Arial" charset="0"/>
                <a:cs typeface="Arial" charset="0"/>
              </a:rPr>
              <a:t> </a:t>
            </a:r>
            <a:r>
              <a:rPr lang="pt-BR" sz="2000" i="1" dirty="0" err="1" smtClean="0">
                <a:latin typeface="Arial" charset="0"/>
                <a:ea typeface="Arial" charset="0"/>
                <a:cs typeface="Arial" charset="0"/>
              </a:rPr>
              <a:t>patient-centered</a:t>
            </a:r>
            <a:r>
              <a:rPr lang="pt-BR" sz="2000" i="1" dirty="0" smtClean="0">
                <a:latin typeface="Arial" charset="0"/>
                <a:ea typeface="Arial" charset="0"/>
                <a:cs typeface="Arial" charset="0"/>
              </a:rPr>
              <a:t> </a:t>
            </a:r>
            <a:r>
              <a:rPr lang="pt-BR" sz="2000" i="1" dirty="0" err="1" smtClean="0">
                <a:latin typeface="Arial" charset="0"/>
                <a:ea typeface="Arial" charset="0"/>
                <a:cs typeface="Arial" charset="0"/>
              </a:rPr>
              <a:t>outcomes</a:t>
            </a:r>
            <a:endParaRPr lang="pt-BR" sz="2000" i="1" dirty="0">
              <a:latin typeface="Arial" charset="0"/>
              <a:ea typeface="Arial" charset="0"/>
              <a:cs typeface="Arial" charset="0"/>
            </a:endParaRPr>
          </a:p>
        </p:txBody>
      </p:sp>
      <p:sp>
        <p:nvSpPr>
          <p:cNvPr id="17" name="CaixaDeTexto 4"/>
          <p:cNvSpPr txBox="1">
            <a:spLocks noChangeArrowheads="1"/>
          </p:cNvSpPr>
          <p:nvPr/>
        </p:nvSpPr>
        <p:spPr bwMode="auto">
          <a:xfrm>
            <a:off x="215900" y="179388"/>
            <a:ext cx="8532813" cy="461665"/>
          </a:xfrm>
          <a:prstGeom prst="rect">
            <a:avLst/>
          </a:prstGeom>
          <a:noFill/>
          <a:ln w="9525">
            <a:noFill/>
            <a:miter lim="800000"/>
            <a:headEnd/>
            <a:tailEnd/>
          </a:ln>
        </p:spPr>
        <p:txBody>
          <a:bodyPr>
            <a:spAutoFit/>
          </a:bodyPr>
          <a:lstStyle/>
          <a:p>
            <a:r>
              <a:rPr lang="pt-BR" sz="2400" b="1" dirty="0" smtClean="0"/>
              <a:t>Future </a:t>
            </a:r>
            <a:r>
              <a:rPr lang="pt-BR" sz="2400" b="1" dirty="0" err="1" smtClean="0"/>
              <a:t>directions</a:t>
            </a:r>
            <a:endParaRPr lang="pt-BR" sz="2400" b="1" dirty="0"/>
          </a:p>
        </p:txBody>
      </p:sp>
      <p:cxnSp>
        <p:nvCxnSpPr>
          <p:cNvPr id="18" name="Conector reto 9"/>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388000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tângulo 35"/>
          <p:cNvSpPr/>
          <p:nvPr/>
        </p:nvSpPr>
        <p:spPr bwMode="auto">
          <a:xfrm>
            <a:off x="323528" y="692696"/>
            <a:ext cx="6912000" cy="36000"/>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12700" cap="flat" cmpd="sng" algn="ctr">
            <a:noFill/>
            <a:prstDash val="solid"/>
            <a:round/>
            <a:headEnd type="none" w="med" len="med"/>
            <a:tailEnd type="triangle" w="lg" len="med"/>
          </a:ln>
          <a:effectLst/>
        </p:spPr>
        <p:txBody>
          <a:bodyPr/>
          <a:lstStyle>
            <a:lvl1pPr>
              <a:defRPr sz="1200" b="1">
                <a:solidFill>
                  <a:schemeClr val="tx1"/>
                </a:solidFill>
                <a:latin typeface="Arial" charset="0"/>
                <a:ea typeface="Arial" charset="0"/>
                <a:cs typeface="Arial" charset="0"/>
              </a:defRPr>
            </a:lvl1pPr>
            <a:lvl2pPr marL="742950" indent="-285750">
              <a:defRPr sz="1200" b="1">
                <a:solidFill>
                  <a:schemeClr val="tx1"/>
                </a:solidFill>
                <a:latin typeface="Arial" charset="0"/>
                <a:ea typeface="Arial" charset="0"/>
                <a:cs typeface="Arial" charset="0"/>
              </a:defRPr>
            </a:lvl2pPr>
            <a:lvl3pPr marL="1143000" indent="-228600">
              <a:defRPr sz="1200" b="1">
                <a:solidFill>
                  <a:schemeClr val="tx1"/>
                </a:solidFill>
                <a:latin typeface="Arial" charset="0"/>
                <a:ea typeface="Arial" charset="0"/>
                <a:cs typeface="Arial" charset="0"/>
              </a:defRPr>
            </a:lvl3pPr>
            <a:lvl4pPr marL="1600200" indent="-228600">
              <a:defRPr sz="1200" b="1">
                <a:solidFill>
                  <a:schemeClr val="tx1"/>
                </a:solidFill>
                <a:latin typeface="Arial" charset="0"/>
                <a:ea typeface="Arial" charset="0"/>
                <a:cs typeface="Arial" charset="0"/>
              </a:defRPr>
            </a:lvl4pPr>
            <a:lvl5pPr marL="2057400" indent="-228600">
              <a:defRPr sz="12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12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12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12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1200" b="1">
                <a:solidFill>
                  <a:schemeClr val="tx1"/>
                </a:solidFill>
                <a:latin typeface="Arial" charset="0"/>
                <a:ea typeface="Arial" charset="0"/>
                <a:cs typeface="Arial" charset="0"/>
              </a:defRPr>
            </a:lvl9pPr>
          </a:lstStyle>
          <a:p>
            <a:pPr algn="ctr" eaLnBrk="1" hangingPunct="1"/>
            <a:endParaRPr lang="pt-BR" altLang="pt-BR">
              <a:solidFill>
                <a:srgbClr val="000000"/>
              </a:solidFill>
            </a:endParaRPr>
          </a:p>
        </p:txBody>
      </p:sp>
      <p:graphicFrame>
        <p:nvGraphicFramePr>
          <p:cNvPr id="10" name="Espaço Reservado para Conteúdo 4"/>
          <p:cNvGraphicFramePr>
            <a:graphicFrameLocks/>
          </p:cNvGraphicFramePr>
          <p:nvPr>
            <p:extLst>
              <p:ext uri="{D42A27DB-BD31-4B8C-83A1-F6EECF244321}">
                <p14:modId xmlns:p14="http://schemas.microsoft.com/office/powerpoint/2010/main" val="746638443"/>
              </p:ext>
            </p:extLst>
          </p:nvPr>
        </p:nvGraphicFramePr>
        <p:xfrm>
          <a:off x="583307" y="1453453"/>
          <a:ext cx="8229600" cy="4688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itle 1"/>
          <p:cNvSpPr txBox="1">
            <a:spLocks/>
          </p:cNvSpPr>
          <p:nvPr/>
        </p:nvSpPr>
        <p:spPr>
          <a:xfrm>
            <a:off x="457200" y="0"/>
            <a:ext cx="8229600" cy="11430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dirty="0">
              <a:solidFill>
                <a:schemeClr val="tx2">
                  <a:lumMod val="75000"/>
                </a:schemeClr>
              </a:solidFill>
            </a:endParaRPr>
          </a:p>
        </p:txBody>
      </p:sp>
      <p:sp>
        <p:nvSpPr>
          <p:cNvPr id="2" name="CaixaDeTexto 1"/>
          <p:cNvSpPr txBox="1"/>
          <p:nvPr/>
        </p:nvSpPr>
        <p:spPr>
          <a:xfrm>
            <a:off x="1941802" y="3559153"/>
            <a:ext cx="779381" cy="523220"/>
          </a:xfrm>
          <a:prstGeom prst="rect">
            <a:avLst/>
          </a:prstGeom>
          <a:noFill/>
        </p:spPr>
        <p:txBody>
          <a:bodyPr wrap="none" rtlCol="0">
            <a:spAutoFit/>
          </a:bodyPr>
          <a:lstStyle/>
          <a:p>
            <a:r>
              <a:rPr lang="pt-BR" sz="2800" smtClean="0">
                <a:solidFill>
                  <a:schemeClr val="bg1"/>
                </a:solidFill>
              </a:rPr>
              <a:t>N=8</a:t>
            </a:r>
            <a:endParaRPr lang="pt-BR" sz="2800">
              <a:solidFill>
                <a:schemeClr val="bg1"/>
              </a:solidFill>
            </a:endParaRPr>
          </a:p>
        </p:txBody>
      </p:sp>
      <p:sp>
        <p:nvSpPr>
          <p:cNvPr id="12" name="CaixaDeTexto 11"/>
          <p:cNvSpPr txBox="1"/>
          <p:nvPr/>
        </p:nvSpPr>
        <p:spPr>
          <a:xfrm>
            <a:off x="7487221" y="3535846"/>
            <a:ext cx="779381" cy="523220"/>
          </a:xfrm>
          <a:prstGeom prst="rect">
            <a:avLst/>
          </a:prstGeom>
          <a:noFill/>
        </p:spPr>
        <p:txBody>
          <a:bodyPr wrap="none" rtlCol="0">
            <a:spAutoFit/>
          </a:bodyPr>
          <a:lstStyle/>
          <a:p>
            <a:r>
              <a:rPr lang="pt-BR" sz="2800" dirty="0" smtClean="0">
                <a:solidFill>
                  <a:schemeClr val="bg1"/>
                </a:solidFill>
              </a:rPr>
              <a:t>N=4</a:t>
            </a:r>
            <a:endParaRPr lang="pt-BR" sz="2800" dirty="0">
              <a:solidFill>
                <a:schemeClr val="bg1"/>
              </a:solidFill>
            </a:endParaRPr>
          </a:p>
        </p:txBody>
      </p:sp>
      <p:sp>
        <p:nvSpPr>
          <p:cNvPr id="13" name="CaixaDeTexto 12"/>
          <p:cNvSpPr txBox="1"/>
          <p:nvPr/>
        </p:nvSpPr>
        <p:spPr>
          <a:xfrm>
            <a:off x="1501571" y="6141459"/>
            <a:ext cx="779381" cy="523220"/>
          </a:xfrm>
          <a:prstGeom prst="rect">
            <a:avLst/>
          </a:prstGeom>
          <a:noFill/>
        </p:spPr>
        <p:txBody>
          <a:bodyPr wrap="none" rtlCol="0">
            <a:spAutoFit/>
          </a:bodyPr>
          <a:lstStyle/>
          <a:p>
            <a:r>
              <a:rPr lang="pt-BR" sz="2800" smtClean="0">
                <a:solidFill>
                  <a:schemeClr val="bg1"/>
                </a:solidFill>
              </a:rPr>
              <a:t>N=6</a:t>
            </a:r>
            <a:endParaRPr lang="pt-BR" sz="2800">
              <a:solidFill>
                <a:schemeClr val="bg1"/>
              </a:solidFill>
            </a:endParaRPr>
          </a:p>
        </p:txBody>
      </p:sp>
      <p:sp>
        <p:nvSpPr>
          <p:cNvPr id="14" name="CaixaDeTexto 13"/>
          <p:cNvSpPr txBox="1"/>
          <p:nvPr/>
        </p:nvSpPr>
        <p:spPr>
          <a:xfrm>
            <a:off x="3698816" y="6141459"/>
            <a:ext cx="962123" cy="523220"/>
          </a:xfrm>
          <a:prstGeom prst="rect">
            <a:avLst/>
          </a:prstGeom>
          <a:noFill/>
        </p:spPr>
        <p:txBody>
          <a:bodyPr wrap="none" rtlCol="0">
            <a:spAutoFit/>
          </a:bodyPr>
          <a:lstStyle/>
          <a:p>
            <a:r>
              <a:rPr lang="pt-BR" sz="2800" smtClean="0">
                <a:solidFill>
                  <a:schemeClr val="bg1"/>
                </a:solidFill>
              </a:rPr>
              <a:t>N=12</a:t>
            </a:r>
            <a:endParaRPr lang="pt-BR" sz="2800">
              <a:solidFill>
                <a:schemeClr val="bg1"/>
              </a:solidFill>
            </a:endParaRPr>
          </a:p>
        </p:txBody>
      </p:sp>
      <p:sp>
        <p:nvSpPr>
          <p:cNvPr id="17" name="CaixaDeTexto 16"/>
          <p:cNvSpPr txBox="1"/>
          <p:nvPr/>
        </p:nvSpPr>
        <p:spPr>
          <a:xfrm>
            <a:off x="5827934" y="6141459"/>
            <a:ext cx="779381" cy="523220"/>
          </a:xfrm>
          <a:prstGeom prst="rect">
            <a:avLst/>
          </a:prstGeom>
          <a:noFill/>
        </p:spPr>
        <p:txBody>
          <a:bodyPr wrap="none" rtlCol="0">
            <a:spAutoFit/>
          </a:bodyPr>
          <a:lstStyle/>
          <a:p>
            <a:r>
              <a:rPr lang="pt-BR" sz="2800" dirty="0" smtClean="0">
                <a:solidFill>
                  <a:schemeClr val="bg1"/>
                </a:solidFill>
              </a:rPr>
              <a:t>N=8</a:t>
            </a:r>
            <a:endParaRPr lang="pt-BR" sz="2800" dirty="0">
              <a:solidFill>
                <a:schemeClr val="bg1"/>
              </a:solidFill>
            </a:endParaRPr>
          </a:p>
        </p:txBody>
      </p:sp>
      <p:sp>
        <p:nvSpPr>
          <p:cNvPr id="19" name="CaixaDeTexto 18"/>
          <p:cNvSpPr txBox="1"/>
          <p:nvPr/>
        </p:nvSpPr>
        <p:spPr>
          <a:xfrm>
            <a:off x="229324" y="868650"/>
            <a:ext cx="7727052" cy="400110"/>
          </a:xfrm>
          <a:prstGeom prst="rect">
            <a:avLst/>
          </a:prstGeom>
          <a:noFill/>
        </p:spPr>
        <p:txBody>
          <a:bodyPr wrap="none">
            <a:spAutoFit/>
          </a:bodyPr>
          <a:lstStyle/>
          <a:p>
            <a:pPr eaLnBrk="1" hangingPunct="1">
              <a:defRPr/>
            </a:pPr>
            <a:r>
              <a:rPr lang="pt-BR" sz="2000" i="1" dirty="0" smtClean="0">
                <a:latin typeface="Arial" charset="0"/>
                <a:ea typeface="Arial" charset="0"/>
                <a:cs typeface="Arial" charset="0"/>
              </a:rPr>
              <a:t>The </a:t>
            </a:r>
            <a:r>
              <a:rPr lang="pt-BR" sz="2000" i="1" dirty="0" err="1" smtClean="0">
                <a:latin typeface="Arial" charset="0"/>
                <a:ea typeface="Arial" charset="0"/>
                <a:cs typeface="Arial" charset="0"/>
              </a:rPr>
              <a:t>elderly</a:t>
            </a:r>
            <a:r>
              <a:rPr lang="pt-BR" sz="2000" i="1" dirty="0" smtClean="0">
                <a:latin typeface="Arial" charset="0"/>
                <a:ea typeface="Arial" charset="0"/>
                <a:cs typeface="Arial" charset="0"/>
              </a:rPr>
              <a:t>, </a:t>
            </a:r>
            <a:r>
              <a:rPr lang="pt-BR" sz="2000" i="1" dirty="0" err="1" smtClean="0">
                <a:latin typeface="Arial" charset="0"/>
                <a:ea typeface="Arial" charset="0"/>
                <a:cs typeface="Arial" charset="0"/>
              </a:rPr>
              <a:t>the</a:t>
            </a:r>
            <a:r>
              <a:rPr lang="pt-BR" sz="2000" i="1" dirty="0" smtClean="0">
                <a:latin typeface="Arial" charset="0"/>
                <a:ea typeface="Arial" charset="0"/>
                <a:cs typeface="Arial" charset="0"/>
              </a:rPr>
              <a:t> dose-response </a:t>
            </a:r>
            <a:r>
              <a:rPr lang="pt-BR" sz="2000" i="1" dirty="0" err="1" smtClean="0">
                <a:latin typeface="Arial" charset="0"/>
                <a:ea typeface="Arial" charset="0"/>
                <a:cs typeface="Arial" charset="0"/>
              </a:rPr>
              <a:t>and</a:t>
            </a:r>
            <a:r>
              <a:rPr lang="pt-BR" sz="2000" i="1" dirty="0" smtClean="0">
                <a:latin typeface="Arial" charset="0"/>
                <a:ea typeface="Arial" charset="0"/>
                <a:cs typeface="Arial" charset="0"/>
              </a:rPr>
              <a:t> </a:t>
            </a:r>
            <a:r>
              <a:rPr lang="pt-BR" sz="2000" i="1" dirty="0" err="1" smtClean="0">
                <a:latin typeface="Arial" charset="0"/>
                <a:ea typeface="Arial" charset="0"/>
                <a:cs typeface="Arial" charset="0"/>
              </a:rPr>
              <a:t>the</a:t>
            </a:r>
            <a:r>
              <a:rPr lang="pt-BR" sz="2000" i="1" dirty="0" smtClean="0">
                <a:latin typeface="Arial" charset="0"/>
                <a:ea typeface="Arial" charset="0"/>
                <a:cs typeface="Arial" charset="0"/>
              </a:rPr>
              <a:t> </a:t>
            </a:r>
            <a:r>
              <a:rPr lang="pt-BR" sz="2000" i="1" dirty="0" err="1" smtClean="0">
                <a:latin typeface="Arial" charset="0"/>
                <a:ea typeface="Arial" charset="0"/>
                <a:cs typeface="Arial" charset="0"/>
              </a:rPr>
              <a:t>patient-centered</a:t>
            </a:r>
            <a:r>
              <a:rPr lang="pt-BR" sz="2000" i="1" dirty="0" smtClean="0">
                <a:latin typeface="Arial" charset="0"/>
                <a:ea typeface="Arial" charset="0"/>
                <a:cs typeface="Arial" charset="0"/>
              </a:rPr>
              <a:t> </a:t>
            </a:r>
            <a:r>
              <a:rPr lang="pt-BR" sz="2000" i="1" dirty="0" err="1" smtClean="0">
                <a:latin typeface="Arial" charset="0"/>
                <a:ea typeface="Arial" charset="0"/>
                <a:cs typeface="Arial" charset="0"/>
              </a:rPr>
              <a:t>outcomes</a:t>
            </a:r>
            <a:endParaRPr lang="pt-BR" sz="2000" i="1" dirty="0">
              <a:latin typeface="Arial" charset="0"/>
              <a:ea typeface="Arial" charset="0"/>
              <a:cs typeface="Arial" charset="0"/>
            </a:endParaRPr>
          </a:p>
        </p:txBody>
      </p:sp>
      <p:sp>
        <p:nvSpPr>
          <p:cNvPr id="20" name="CaixaDeTexto 4"/>
          <p:cNvSpPr txBox="1">
            <a:spLocks noChangeArrowheads="1"/>
          </p:cNvSpPr>
          <p:nvPr/>
        </p:nvSpPr>
        <p:spPr bwMode="auto">
          <a:xfrm>
            <a:off x="215900" y="179388"/>
            <a:ext cx="8532813" cy="461665"/>
          </a:xfrm>
          <a:prstGeom prst="rect">
            <a:avLst/>
          </a:prstGeom>
          <a:noFill/>
          <a:ln w="9525">
            <a:noFill/>
            <a:miter lim="800000"/>
            <a:headEnd/>
            <a:tailEnd/>
          </a:ln>
        </p:spPr>
        <p:txBody>
          <a:bodyPr>
            <a:spAutoFit/>
          </a:bodyPr>
          <a:lstStyle/>
          <a:p>
            <a:r>
              <a:rPr lang="pt-BR" sz="2400" b="1" dirty="0" smtClean="0"/>
              <a:t>Future </a:t>
            </a:r>
            <a:r>
              <a:rPr lang="pt-BR" sz="2400" b="1" dirty="0" err="1" smtClean="0"/>
              <a:t>directions</a:t>
            </a:r>
            <a:endParaRPr lang="pt-BR" sz="2400" b="1" dirty="0"/>
          </a:p>
        </p:txBody>
      </p:sp>
      <p:cxnSp>
        <p:nvCxnSpPr>
          <p:cNvPr id="21" name="Conector reto 9"/>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48455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aixaDeTexto 4"/>
          <p:cNvSpPr txBox="1">
            <a:spLocks noChangeArrowheads="1"/>
          </p:cNvSpPr>
          <p:nvPr/>
        </p:nvSpPr>
        <p:spPr bwMode="auto">
          <a:xfrm>
            <a:off x="241052" y="188640"/>
            <a:ext cx="8532813" cy="554037"/>
          </a:xfrm>
          <a:prstGeom prst="rect">
            <a:avLst/>
          </a:prstGeom>
          <a:noFill/>
          <a:ln w="9525">
            <a:noFill/>
            <a:miter lim="800000"/>
            <a:headEnd/>
            <a:tailEnd/>
          </a:ln>
        </p:spPr>
        <p:txBody>
          <a:bodyPr>
            <a:spAutoFit/>
          </a:bodyPr>
          <a:lstStyle/>
          <a:p>
            <a:pPr algn="ctr"/>
            <a:r>
              <a:rPr lang="en-US" sz="3000" b="1" dirty="0" smtClean="0"/>
              <a:t>Summary</a:t>
            </a:r>
            <a:endParaRPr lang="pt-BR" sz="3000" b="1" dirty="0"/>
          </a:p>
        </p:txBody>
      </p:sp>
      <p:cxnSp>
        <p:nvCxnSpPr>
          <p:cNvPr id="22" name="Conector reto 21"/>
          <p:cNvCxnSpPr/>
          <p:nvPr/>
        </p:nvCxnSpPr>
        <p:spPr>
          <a:xfrm>
            <a:off x="250825" y="908720"/>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CaixaDeTexto 19"/>
          <p:cNvSpPr txBox="1">
            <a:spLocks noChangeArrowheads="1"/>
          </p:cNvSpPr>
          <p:nvPr/>
        </p:nvSpPr>
        <p:spPr bwMode="auto">
          <a:xfrm>
            <a:off x="539552" y="1484784"/>
            <a:ext cx="8352928" cy="6040115"/>
          </a:xfrm>
          <a:prstGeom prst="rect">
            <a:avLst/>
          </a:prstGeom>
          <a:noFill/>
          <a:ln w="9525">
            <a:noFill/>
            <a:miter lim="800000"/>
            <a:headEnd/>
            <a:tailEnd/>
          </a:ln>
        </p:spPr>
        <p:txBody>
          <a:bodyPr wrap="square">
            <a:spAutoFit/>
          </a:bodyPr>
          <a:lstStyle/>
          <a:p>
            <a:pPr>
              <a:lnSpc>
                <a:spcPct val="150000"/>
              </a:lnSpc>
              <a:buFont typeface="Arial" pitchFamily="34" charset="0"/>
              <a:buChar char="•"/>
              <a:defRPr/>
            </a:pPr>
            <a:r>
              <a:rPr lang="pt-BR" sz="2100" dirty="0" smtClean="0">
                <a:solidFill>
                  <a:schemeClr val="tx1">
                    <a:lumMod val="75000"/>
                    <a:lumOff val="25000"/>
                  </a:schemeClr>
                </a:solidFill>
                <a:latin typeface="Arial" charset="0"/>
                <a:ea typeface="ＭＳ Ｐゴシック" pitchFamily="34" charset="-128"/>
                <a:cs typeface="Arial" charset="0"/>
              </a:rPr>
              <a:t> Physical </a:t>
            </a:r>
            <a:r>
              <a:rPr lang="pt-BR" sz="2100" dirty="0" err="1" smtClean="0">
                <a:solidFill>
                  <a:schemeClr val="tx1">
                    <a:lumMod val="75000"/>
                    <a:lumOff val="25000"/>
                  </a:schemeClr>
                </a:solidFill>
                <a:latin typeface="Arial" charset="0"/>
                <a:ea typeface="ＭＳ Ｐゴシック" pitchFamily="34" charset="-128"/>
                <a:cs typeface="Arial" charset="0"/>
              </a:rPr>
              <a:t>inactivity</a:t>
            </a:r>
            <a:r>
              <a:rPr lang="pt-BR" sz="2100" dirty="0" smtClean="0">
                <a:solidFill>
                  <a:schemeClr val="tx1">
                    <a:lumMod val="75000"/>
                    <a:lumOff val="25000"/>
                  </a:schemeClr>
                </a:solidFill>
                <a:latin typeface="Arial" charset="0"/>
                <a:ea typeface="ＭＳ Ｐゴシック" pitchFamily="34" charset="-128"/>
                <a:cs typeface="Arial" charset="0"/>
              </a:rPr>
              <a:t> is </a:t>
            </a:r>
            <a:r>
              <a:rPr lang="pt-BR" sz="2100" dirty="0" err="1" smtClean="0">
                <a:solidFill>
                  <a:schemeClr val="tx1">
                    <a:lumMod val="75000"/>
                    <a:lumOff val="25000"/>
                  </a:schemeClr>
                </a:solidFill>
                <a:latin typeface="Arial" charset="0"/>
                <a:ea typeface="ＭＳ Ｐゴシック" pitchFamily="34" charset="-128"/>
                <a:cs typeface="Arial" charset="0"/>
              </a:rPr>
              <a:t>strongly</a:t>
            </a:r>
            <a:r>
              <a:rPr lang="pt-BR" sz="2100" dirty="0" smtClean="0">
                <a:solidFill>
                  <a:schemeClr val="tx1">
                    <a:lumMod val="75000"/>
                    <a:lumOff val="25000"/>
                  </a:schemeClr>
                </a:solidFill>
                <a:latin typeface="Arial" charset="0"/>
                <a:ea typeface="ＭＳ Ｐゴシック" pitchFamily="34" charset="-128"/>
                <a:cs typeface="Arial" charset="0"/>
              </a:rPr>
              <a:t> </a:t>
            </a:r>
            <a:r>
              <a:rPr lang="pt-BR" sz="2100" dirty="0" err="1" smtClean="0">
                <a:solidFill>
                  <a:schemeClr val="tx1">
                    <a:lumMod val="75000"/>
                    <a:lumOff val="25000"/>
                  </a:schemeClr>
                </a:solidFill>
                <a:latin typeface="Arial" charset="0"/>
                <a:ea typeface="ＭＳ Ｐゴシック" pitchFamily="34" charset="-128"/>
                <a:cs typeface="Arial" charset="0"/>
              </a:rPr>
              <a:t>associated</a:t>
            </a:r>
            <a:r>
              <a:rPr lang="pt-BR" sz="2100" dirty="0" smtClean="0">
                <a:solidFill>
                  <a:schemeClr val="tx1">
                    <a:lumMod val="75000"/>
                    <a:lumOff val="25000"/>
                  </a:schemeClr>
                </a:solidFill>
                <a:latin typeface="Arial" charset="0"/>
                <a:ea typeface="ＭＳ Ｐゴシック" pitchFamily="34" charset="-128"/>
                <a:cs typeface="Arial" charset="0"/>
              </a:rPr>
              <a:t> </a:t>
            </a:r>
            <a:r>
              <a:rPr lang="pt-BR" sz="2100" dirty="0" err="1" smtClean="0">
                <a:solidFill>
                  <a:schemeClr val="tx1">
                    <a:lumMod val="75000"/>
                    <a:lumOff val="25000"/>
                  </a:schemeClr>
                </a:solidFill>
                <a:latin typeface="Arial" charset="0"/>
                <a:ea typeface="ＭＳ Ｐゴシック" pitchFamily="34" charset="-128"/>
                <a:cs typeface="Arial" charset="0"/>
              </a:rPr>
              <a:t>with</a:t>
            </a:r>
            <a:r>
              <a:rPr lang="pt-BR" sz="2100" dirty="0" smtClean="0">
                <a:solidFill>
                  <a:schemeClr val="tx1">
                    <a:lumMod val="75000"/>
                    <a:lumOff val="25000"/>
                  </a:schemeClr>
                </a:solidFill>
                <a:latin typeface="Arial" charset="0"/>
                <a:ea typeface="ＭＳ Ｐゴシック" pitchFamily="34" charset="-128"/>
                <a:cs typeface="Arial" charset="0"/>
              </a:rPr>
              <a:t> T2DM </a:t>
            </a:r>
            <a:r>
              <a:rPr lang="pt-BR" sz="2100" dirty="0" err="1" smtClean="0">
                <a:solidFill>
                  <a:schemeClr val="tx1">
                    <a:lumMod val="75000"/>
                    <a:lumOff val="25000"/>
                  </a:schemeClr>
                </a:solidFill>
                <a:latin typeface="Arial" charset="0"/>
                <a:ea typeface="ＭＳ Ｐゴシック" pitchFamily="34" charset="-128"/>
                <a:cs typeface="Arial" charset="0"/>
              </a:rPr>
              <a:t>incidence</a:t>
            </a:r>
            <a:r>
              <a:rPr lang="pt-BR" sz="2100" dirty="0" smtClean="0">
                <a:solidFill>
                  <a:schemeClr val="tx1">
                    <a:lumMod val="75000"/>
                    <a:lumOff val="25000"/>
                  </a:schemeClr>
                </a:solidFill>
                <a:latin typeface="Arial" charset="0"/>
                <a:ea typeface="ＭＳ Ｐゴシック" pitchFamily="34" charset="-128"/>
                <a:cs typeface="Arial" charset="0"/>
              </a:rPr>
              <a:t>;</a:t>
            </a:r>
          </a:p>
          <a:p>
            <a:pPr>
              <a:lnSpc>
                <a:spcPct val="150000"/>
              </a:lnSpc>
              <a:buFont typeface="Arial" pitchFamily="34" charset="0"/>
              <a:buChar char="•"/>
              <a:defRPr/>
            </a:pPr>
            <a:endParaRPr lang="en-US" sz="1000" dirty="0" smtClean="0">
              <a:solidFill>
                <a:schemeClr val="tx1">
                  <a:lumMod val="75000"/>
                  <a:lumOff val="25000"/>
                </a:schemeClr>
              </a:solidFill>
              <a:latin typeface="Arial" charset="0"/>
              <a:ea typeface="ＭＳ Ｐゴシック" pitchFamily="34" charset="-128"/>
              <a:cs typeface="Arial" charset="0"/>
            </a:endParaRPr>
          </a:p>
          <a:p>
            <a:pPr>
              <a:lnSpc>
                <a:spcPct val="150000"/>
              </a:lnSpc>
              <a:buFont typeface="Arial" pitchFamily="34" charset="0"/>
              <a:buChar char="•"/>
              <a:defRPr/>
            </a:pPr>
            <a:r>
              <a:rPr lang="en-US" sz="2100" dirty="0" smtClean="0">
                <a:solidFill>
                  <a:schemeClr val="tx1">
                    <a:lumMod val="75000"/>
                    <a:lumOff val="25000"/>
                  </a:schemeClr>
                </a:solidFill>
                <a:latin typeface="Arial" charset="0"/>
                <a:ea typeface="ＭＳ Ｐゴシック" pitchFamily="34" charset="-128"/>
                <a:cs typeface="Arial" charset="0"/>
              </a:rPr>
              <a:t> Lifestyle interventions can control risk factors and reduce A1C;</a:t>
            </a:r>
          </a:p>
          <a:p>
            <a:pPr>
              <a:lnSpc>
                <a:spcPct val="150000"/>
              </a:lnSpc>
              <a:buFont typeface="Arial" pitchFamily="34" charset="0"/>
              <a:buChar char="•"/>
              <a:defRPr/>
            </a:pPr>
            <a:endParaRPr lang="en-US" sz="1000" dirty="0" smtClean="0">
              <a:solidFill>
                <a:schemeClr val="tx1">
                  <a:lumMod val="75000"/>
                  <a:lumOff val="25000"/>
                </a:schemeClr>
              </a:solidFill>
              <a:latin typeface="Arial" charset="0"/>
              <a:ea typeface="ＭＳ Ｐゴシック" pitchFamily="34" charset="-128"/>
              <a:cs typeface="Arial" charset="0"/>
            </a:endParaRPr>
          </a:p>
          <a:p>
            <a:pPr>
              <a:lnSpc>
                <a:spcPct val="150000"/>
              </a:lnSpc>
              <a:buFont typeface="Arial" pitchFamily="34" charset="0"/>
              <a:buChar char="•"/>
              <a:defRPr/>
            </a:pPr>
            <a:r>
              <a:rPr lang="en-US" sz="2100" dirty="0" smtClean="0">
                <a:solidFill>
                  <a:schemeClr val="tx1">
                    <a:lumMod val="75000"/>
                    <a:lumOff val="25000"/>
                  </a:schemeClr>
                </a:solidFill>
                <a:latin typeface="Arial" charset="0"/>
                <a:ea typeface="ＭＳ Ｐゴシック" pitchFamily="34" charset="-128"/>
                <a:cs typeface="Arial" charset="0"/>
              </a:rPr>
              <a:t> Diabetics impairs structure and function of skeletal muscles; </a:t>
            </a:r>
          </a:p>
          <a:p>
            <a:pPr>
              <a:lnSpc>
                <a:spcPct val="150000"/>
              </a:lnSpc>
              <a:buFont typeface="Arial" pitchFamily="34" charset="0"/>
              <a:buChar char="•"/>
              <a:defRPr/>
            </a:pPr>
            <a:endParaRPr lang="en-US" sz="1000" dirty="0" smtClean="0">
              <a:solidFill>
                <a:schemeClr val="tx1">
                  <a:lumMod val="75000"/>
                  <a:lumOff val="25000"/>
                </a:schemeClr>
              </a:solidFill>
              <a:latin typeface="Arial" charset="0"/>
              <a:ea typeface="ＭＳ Ｐゴシック" pitchFamily="34" charset="-128"/>
              <a:cs typeface="Arial" charset="0"/>
            </a:endParaRPr>
          </a:p>
          <a:p>
            <a:pPr>
              <a:lnSpc>
                <a:spcPct val="150000"/>
              </a:lnSpc>
              <a:buFont typeface="Arial" pitchFamily="34" charset="0"/>
              <a:buChar char="•"/>
              <a:defRPr/>
            </a:pPr>
            <a:r>
              <a:rPr lang="en-US" sz="2100" dirty="0" smtClean="0">
                <a:solidFill>
                  <a:schemeClr val="tx1">
                    <a:lumMod val="75000"/>
                    <a:lumOff val="25000"/>
                  </a:schemeClr>
                </a:solidFill>
                <a:latin typeface="Arial" charset="0"/>
                <a:ea typeface="ＭＳ Ｐゴシック" pitchFamily="34" charset="-128"/>
                <a:cs typeface="Arial" charset="0"/>
              </a:rPr>
              <a:t> </a:t>
            </a:r>
            <a:r>
              <a:rPr lang="en-US" sz="2100" b="1" dirty="0" smtClean="0">
                <a:solidFill>
                  <a:schemeClr val="tx1">
                    <a:lumMod val="75000"/>
                    <a:lumOff val="25000"/>
                  </a:schemeClr>
                </a:solidFill>
                <a:latin typeface="Arial" charset="0"/>
                <a:ea typeface="ＭＳ Ｐゴシック" pitchFamily="34" charset="-128"/>
                <a:cs typeface="Arial" charset="0"/>
              </a:rPr>
              <a:t>A1C</a:t>
            </a:r>
            <a:r>
              <a:rPr lang="en-US" sz="2100" dirty="0" smtClean="0">
                <a:solidFill>
                  <a:schemeClr val="tx1">
                    <a:lumMod val="75000"/>
                    <a:lumOff val="25000"/>
                  </a:schemeClr>
                </a:solidFill>
                <a:latin typeface="Arial" charset="0"/>
                <a:ea typeface="ＭＳ Ｐゴシック" pitchFamily="34" charset="-128"/>
                <a:cs typeface="Arial" charset="0"/>
              </a:rPr>
              <a:t>: importance of volume in aerobic and combined training;</a:t>
            </a:r>
          </a:p>
          <a:p>
            <a:pPr>
              <a:buFont typeface="Arial" pitchFamily="34" charset="0"/>
              <a:buChar char="•"/>
              <a:defRPr/>
            </a:pPr>
            <a:endParaRPr lang="en-US" sz="1000" dirty="0" smtClean="0">
              <a:solidFill>
                <a:schemeClr val="tx1">
                  <a:lumMod val="75000"/>
                  <a:lumOff val="25000"/>
                </a:schemeClr>
              </a:solidFill>
              <a:latin typeface="Arial" charset="0"/>
              <a:ea typeface="ＭＳ Ｐゴシック" pitchFamily="34" charset="-128"/>
              <a:cs typeface="Arial" charset="0"/>
            </a:endParaRPr>
          </a:p>
          <a:p>
            <a:pPr>
              <a:lnSpc>
                <a:spcPct val="150000"/>
              </a:lnSpc>
              <a:buFont typeface="Arial" pitchFamily="34" charset="0"/>
              <a:buChar char="•"/>
              <a:defRPr/>
            </a:pPr>
            <a:r>
              <a:rPr lang="en-US" sz="2100" dirty="0" smtClean="0">
                <a:solidFill>
                  <a:schemeClr val="tx1">
                    <a:lumMod val="75000"/>
                    <a:lumOff val="25000"/>
                  </a:schemeClr>
                </a:solidFill>
                <a:latin typeface="Arial" charset="0"/>
                <a:ea typeface="ＭＳ Ｐゴシック" pitchFamily="34" charset="-128"/>
                <a:cs typeface="Arial" charset="0"/>
              </a:rPr>
              <a:t> </a:t>
            </a:r>
            <a:r>
              <a:rPr lang="en-US" sz="2100" b="1" dirty="0" smtClean="0">
                <a:solidFill>
                  <a:schemeClr val="tx1">
                    <a:lumMod val="75000"/>
                    <a:lumOff val="25000"/>
                  </a:schemeClr>
                </a:solidFill>
                <a:latin typeface="Arial" charset="0"/>
                <a:ea typeface="ＭＳ Ｐゴシック" pitchFamily="34" charset="-128"/>
                <a:cs typeface="Arial" charset="0"/>
              </a:rPr>
              <a:t>Blood pressure</a:t>
            </a:r>
            <a:r>
              <a:rPr lang="en-US" sz="2100" dirty="0" smtClean="0">
                <a:solidFill>
                  <a:schemeClr val="tx1">
                    <a:lumMod val="75000"/>
                    <a:lumOff val="25000"/>
                  </a:schemeClr>
                </a:solidFill>
                <a:latin typeface="Arial" charset="0"/>
                <a:ea typeface="ＭＳ Ｐゴシック" pitchFamily="34" charset="-128"/>
                <a:cs typeface="Arial" charset="0"/>
              </a:rPr>
              <a:t>: volume influence in aerobic and </a:t>
            </a:r>
            <a:r>
              <a:rPr lang="en-US" sz="2100" dirty="0" smtClean="0">
                <a:solidFill>
                  <a:schemeClr val="tx1">
                    <a:lumMod val="75000"/>
                    <a:lumOff val="25000"/>
                  </a:schemeClr>
                </a:solidFill>
                <a:latin typeface="Arial" charset="0"/>
                <a:ea typeface="ＭＳ Ｐゴシック" pitchFamily="34" charset="-128"/>
                <a:cs typeface="Arial" charset="0"/>
              </a:rPr>
              <a:t>combined;</a:t>
            </a:r>
            <a:endParaRPr lang="en-US" sz="2100" dirty="0" smtClean="0">
              <a:solidFill>
                <a:schemeClr val="tx1">
                  <a:lumMod val="75000"/>
                  <a:lumOff val="25000"/>
                </a:schemeClr>
              </a:solidFill>
              <a:latin typeface="Arial" charset="0"/>
              <a:ea typeface="ＭＳ Ｐゴシック" pitchFamily="34" charset="-128"/>
              <a:cs typeface="Arial" charset="0"/>
            </a:endParaRPr>
          </a:p>
          <a:p>
            <a:pPr>
              <a:lnSpc>
                <a:spcPct val="150000"/>
              </a:lnSpc>
              <a:defRPr/>
            </a:pPr>
            <a:r>
              <a:rPr lang="en-US" sz="2100" dirty="0" smtClean="0">
                <a:solidFill>
                  <a:schemeClr val="tx1">
                    <a:lumMod val="75000"/>
                    <a:lumOff val="25000"/>
                  </a:schemeClr>
                </a:solidFill>
                <a:latin typeface="Arial" charset="0"/>
                <a:ea typeface="ＭＳ Ｐゴシック" pitchFamily="34" charset="-128"/>
                <a:cs typeface="Arial" charset="0"/>
              </a:rPr>
              <a:t>                             low intensity matters in aerobic </a:t>
            </a:r>
            <a:r>
              <a:rPr lang="en-US" sz="2100" dirty="0" smtClean="0">
                <a:solidFill>
                  <a:schemeClr val="tx1">
                    <a:lumMod val="75000"/>
                    <a:lumOff val="25000"/>
                  </a:schemeClr>
                </a:solidFill>
                <a:latin typeface="Arial" charset="0"/>
                <a:ea typeface="ＭＳ Ｐゴシック" pitchFamily="34" charset="-128"/>
                <a:cs typeface="Arial" charset="0"/>
              </a:rPr>
              <a:t>programs;</a:t>
            </a:r>
          </a:p>
          <a:p>
            <a:pPr marL="185738" indent="-185738">
              <a:lnSpc>
                <a:spcPct val="150000"/>
              </a:lnSpc>
              <a:buFont typeface="Arial" charset="0"/>
              <a:buChar char="•"/>
              <a:defRPr/>
            </a:pPr>
            <a:r>
              <a:rPr lang="en-US" sz="2100" b="1" dirty="0" smtClean="0">
                <a:solidFill>
                  <a:schemeClr val="tx1">
                    <a:lumMod val="75000"/>
                    <a:lumOff val="25000"/>
                  </a:schemeClr>
                </a:solidFill>
                <a:latin typeface="Arial" charset="0"/>
                <a:ea typeface="ＭＳ Ｐゴシック" pitchFamily="34" charset="-128"/>
                <a:cs typeface="Arial" charset="0"/>
              </a:rPr>
              <a:t>HIIE</a:t>
            </a:r>
            <a:r>
              <a:rPr lang="en-US" sz="2100" dirty="0" smtClean="0">
                <a:solidFill>
                  <a:schemeClr val="tx1">
                    <a:lumMod val="75000"/>
                    <a:lumOff val="25000"/>
                  </a:schemeClr>
                </a:solidFill>
                <a:latin typeface="Arial" charset="0"/>
                <a:ea typeface="ＭＳ Ｐゴシック" pitchFamily="34" charset="-128"/>
                <a:cs typeface="Arial" charset="0"/>
              </a:rPr>
              <a:t>: weak evidence, at least for A1c control;</a:t>
            </a:r>
          </a:p>
          <a:p>
            <a:pPr marL="185738" indent="-185738">
              <a:lnSpc>
                <a:spcPct val="150000"/>
              </a:lnSpc>
              <a:buFont typeface="Arial" charset="0"/>
              <a:buChar char="•"/>
              <a:defRPr/>
            </a:pPr>
            <a:r>
              <a:rPr lang="en-US" sz="2100" b="1" dirty="0" smtClean="0">
                <a:solidFill>
                  <a:schemeClr val="tx1">
                    <a:lumMod val="75000"/>
                    <a:lumOff val="25000"/>
                  </a:schemeClr>
                </a:solidFill>
                <a:latin typeface="Arial" charset="0"/>
                <a:ea typeface="ＭＳ Ｐゴシック" pitchFamily="34" charset="-128"/>
                <a:cs typeface="Arial" charset="0"/>
              </a:rPr>
              <a:t>Future directions</a:t>
            </a:r>
            <a:r>
              <a:rPr lang="en-US" sz="2100" dirty="0" smtClean="0">
                <a:solidFill>
                  <a:schemeClr val="tx1">
                    <a:lumMod val="75000"/>
                    <a:lumOff val="25000"/>
                  </a:schemeClr>
                </a:solidFill>
                <a:latin typeface="Arial" charset="0"/>
                <a:ea typeface="ＭＳ Ｐゴシック" pitchFamily="34" charset="-128"/>
                <a:cs typeface="Arial" charset="0"/>
              </a:rPr>
              <a:t>: evidence to the elderly, solve divergence for CT and clinical outcomes </a:t>
            </a:r>
            <a:endParaRPr lang="en-US" sz="2100" dirty="0" smtClean="0">
              <a:solidFill>
                <a:schemeClr val="tx1">
                  <a:lumMod val="75000"/>
                  <a:lumOff val="25000"/>
                </a:schemeClr>
              </a:solidFill>
              <a:latin typeface="Arial" charset="0"/>
              <a:ea typeface="ＭＳ Ｐゴシック" pitchFamily="34" charset="-128"/>
              <a:cs typeface="Arial" charset="0"/>
            </a:endParaRPr>
          </a:p>
          <a:p>
            <a:pPr>
              <a:buFont typeface="Arial" pitchFamily="34" charset="0"/>
              <a:buChar char="•"/>
              <a:defRPr/>
            </a:pPr>
            <a:endParaRPr lang="en-US" sz="2400" dirty="0" smtClean="0">
              <a:solidFill>
                <a:schemeClr val="tx1">
                  <a:lumMod val="75000"/>
                  <a:lumOff val="25000"/>
                </a:schemeClr>
              </a:solidFill>
              <a:latin typeface="Arial" charset="0"/>
              <a:ea typeface="ＭＳ Ｐゴシック" pitchFamily="34" charset="-128"/>
              <a:cs typeface="Arial" charset="0"/>
            </a:endParaRPr>
          </a:p>
          <a:p>
            <a:pPr>
              <a:defRPr/>
            </a:pPr>
            <a:endParaRPr lang="pt-BR" sz="2400" dirty="0">
              <a:solidFill>
                <a:schemeClr val="tx1">
                  <a:lumMod val="75000"/>
                  <a:lumOff val="25000"/>
                </a:schemeClr>
              </a:solidFill>
              <a:latin typeface="Arial" charset="0"/>
              <a:ea typeface="ＭＳ Ｐゴシック" pitchFamily="34" charset="-128"/>
              <a:cs typeface="Arial" charset="0"/>
            </a:endParaRP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43"/>
          <p:cNvSpPr/>
          <p:nvPr/>
        </p:nvSpPr>
        <p:spPr bwMode="auto">
          <a:xfrm>
            <a:off x="323528" y="692696"/>
            <a:ext cx="6912000" cy="36000"/>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w="12700" cap="flat" cmpd="sng" algn="ctr">
            <a:noFill/>
            <a:prstDash val="solid"/>
            <a:round/>
            <a:headEnd type="none" w="med" len="med"/>
            <a:tailEnd type="triangle" w="lg" len="med"/>
          </a:ln>
          <a:effectLst/>
        </p:spPr>
        <p:txBody>
          <a:bodyPr/>
          <a:lstStyle>
            <a:lvl1pPr>
              <a:defRPr sz="1200" b="1">
                <a:solidFill>
                  <a:schemeClr val="tx1"/>
                </a:solidFill>
                <a:latin typeface="Arial" charset="0"/>
                <a:ea typeface="Arial" charset="0"/>
                <a:cs typeface="Arial" charset="0"/>
              </a:defRPr>
            </a:lvl1pPr>
            <a:lvl2pPr marL="742950" indent="-285750">
              <a:defRPr sz="1200" b="1">
                <a:solidFill>
                  <a:schemeClr val="tx1"/>
                </a:solidFill>
                <a:latin typeface="Arial" charset="0"/>
                <a:ea typeface="Arial" charset="0"/>
                <a:cs typeface="Arial" charset="0"/>
              </a:defRPr>
            </a:lvl2pPr>
            <a:lvl3pPr marL="1143000" indent="-228600">
              <a:defRPr sz="1200" b="1">
                <a:solidFill>
                  <a:schemeClr val="tx1"/>
                </a:solidFill>
                <a:latin typeface="Arial" charset="0"/>
                <a:ea typeface="Arial" charset="0"/>
                <a:cs typeface="Arial" charset="0"/>
              </a:defRPr>
            </a:lvl3pPr>
            <a:lvl4pPr marL="1600200" indent="-228600">
              <a:defRPr sz="1200" b="1">
                <a:solidFill>
                  <a:schemeClr val="tx1"/>
                </a:solidFill>
                <a:latin typeface="Arial" charset="0"/>
                <a:ea typeface="Arial" charset="0"/>
                <a:cs typeface="Arial" charset="0"/>
              </a:defRPr>
            </a:lvl4pPr>
            <a:lvl5pPr marL="2057400" indent="-228600">
              <a:defRPr sz="12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12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12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12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1200" b="1">
                <a:solidFill>
                  <a:schemeClr val="tx1"/>
                </a:solidFill>
                <a:latin typeface="Arial" charset="0"/>
                <a:ea typeface="Arial" charset="0"/>
                <a:cs typeface="Arial" charset="0"/>
              </a:defRPr>
            </a:lvl9pPr>
          </a:lstStyle>
          <a:p>
            <a:pPr algn="ctr" eaLnBrk="1" hangingPunct="1"/>
            <a:endParaRPr lang="pt-BR" altLang="pt-BR">
              <a:solidFill>
                <a:srgbClr val="000000"/>
              </a:solidFill>
            </a:endParaRPr>
          </a:p>
        </p:txBody>
      </p:sp>
      <p:sp>
        <p:nvSpPr>
          <p:cNvPr id="2" name="TextBox 1"/>
          <p:cNvSpPr txBox="1"/>
          <p:nvPr/>
        </p:nvSpPr>
        <p:spPr>
          <a:xfrm>
            <a:off x="159933" y="836272"/>
            <a:ext cx="2755883" cy="5940088"/>
          </a:xfrm>
          <a:prstGeom prst="rect">
            <a:avLst/>
          </a:prstGeom>
          <a:noFill/>
        </p:spPr>
        <p:txBody>
          <a:bodyPr wrap="none" rtlCol="0">
            <a:spAutoFit/>
          </a:bodyPr>
          <a:lstStyle/>
          <a:p>
            <a:r>
              <a:rPr lang="en-US" sz="1900" dirty="0" err="1" smtClean="0"/>
              <a:t>Andressa</a:t>
            </a:r>
            <a:r>
              <a:rPr lang="en-US" sz="1900" dirty="0" smtClean="0"/>
              <a:t> Schein</a:t>
            </a:r>
          </a:p>
          <a:p>
            <a:r>
              <a:rPr lang="en-US" sz="1900" dirty="0" err="1" smtClean="0"/>
              <a:t>Andreia</a:t>
            </a:r>
            <a:r>
              <a:rPr lang="en-US" sz="1900" dirty="0" smtClean="0"/>
              <a:t> </a:t>
            </a:r>
            <a:r>
              <a:rPr lang="en-US" sz="1900" dirty="0" err="1" smtClean="0"/>
              <a:t>Biollo</a:t>
            </a:r>
            <a:endParaRPr lang="en-US" sz="1900" dirty="0" smtClean="0"/>
          </a:p>
          <a:p>
            <a:r>
              <a:rPr lang="en-US" sz="1900" dirty="0" smtClean="0"/>
              <a:t>Beatriz </a:t>
            </a:r>
            <a:r>
              <a:rPr lang="en-US" sz="1900" dirty="0" err="1" smtClean="0"/>
              <a:t>Schaan</a:t>
            </a:r>
            <a:r>
              <a:rPr lang="en-US" sz="1900" dirty="0" smtClean="0"/>
              <a:t> </a:t>
            </a:r>
            <a:endParaRPr lang="en-US" sz="1900" dirty="0" smtClean="0"/>
          </a:p>
          <a:p>
            <a:r>
              <a:rPr lang="en-US" sz="1900" dirty="0" smtClean="0"/>
              <a:t>Bruce Duncan</a:t>
            </a:r>
            <a:endParaRPr lang="en-US" sz="1900" dirty="0" smtClean="0"/>
          </a:p>
          <a:p>
            <a:r>
              <a:rPr lang="en-US" sz="1900" dirty="0" err="1" smtClean="0"/>
              <a:t>Belmiro</a:t>
            </a:r>
            <a:r>
              <a:rPr lang="en-US" sz="1900" dirty="0" smtClean="0"/>
              <a:t> Freitas</a:t>
            </a:r>
          </a:p>
          <a:p>
            <a:r>
              <a:rPr lang="en-US" sz="1900" dirty="0" smtClean="0"/>
              <a:t>Bruno </a:t>
            </a:r>
            <a:r>
              <a:rPr lang="en-US" sz="1900" dirty="0" err="1" smtClean="0"/>
              <a:t>Follmer</a:t>
            </a:r>
            <a:endParaRPr lang="en-US" sz="1900" dirty="0" smtClean="0"/>
          </a:p>
          <a:p>
            <a:r>
              <a:rPr lang="en-US" sz="1900" dirty="0" err="1" smtClean="0"/>
              <a:t>Cintia</a:t>
            </a:r>
            <a:r>
              <a:rPr lang="en-US" sz="1900" dirty="0" smtClean="0"/>
              <a:t> </a:t>
            </a:r>
            <a:r>
              <a:rPr lang="en-US" sz="1900" dirty="0" err="1" smtClean="0"/>
              <a:t>Botton</a:t>
            </a:r>
            <a:endParaRPr lang="en-US" sz="1900" dirty="0" smtClean="0"/>
          </a:p>
          <a:p>
            <a:r>
              <a:rPr lang="en-US" sz="1900" dirty="0" smtClean="0"/>
              <a:t>David Moher</a:t>
            </a:r>
            <a:endParaRPr lang="en-US" sz="1900" dirty="0" smtClean="0"/>
          </a:p>
          <a:p>
            <a:r>
              <a:rPr lang="en-US" sz="1900" dirty="0" smtClean="0"/>
              <a:t>Daniel </a:t>
            </a:r>
            <a:r>
              <a:rPr lang="en-US" sz="1900" dirty="0" err="1" smtClean="0"/>
              <a:t>Umpierre</a:t>
            </a:r>
            <a:endParaRPr lang="en-US" sz="1900" dirty="0" smtClean="0"/>
          </a:p>
          <a:p>
            <a:r>
              <a:rPr lang="en-US" sz="1900" dirty="0" smtClean="0"/>
              <a:t>Douglas </a:t>
            </a:r>
            <a:r>
              <a:rPr lang="en-US" sz="1900" dirty="0" err="1" smtClean="0"/>
              <a:t>Soares</a:t>
            </a:r>
            <a:endParaRPr lang="en-US" sz="1900" dirty="0" smtClean="0"/>
          </a:p>
          <a:p>
            <a:r>
              <a:rPr lang="en-US" sz="1900" dirty="0" err="1" smtClean="0"/>
              <a:t>Elinai</a:t>
            </a:r>
            <a:r>
              <a:rPr lang="en-US" sz="1900" dirty="0" smtClean="0"/>
              <a:t> </a:t>
            </a:r>
            <a:r>
              <a:rPr lang="en-US" sz="1900" dirty="0" smtClean="0"/>
              <a:t>Freitas</a:t>
            </a:r>
          </a:p>
          <a:p>
            <a:r>
              <a:rPr lang="en-US" sz="1900" dirty="0" err="1" smtClean="0"/>
              <a:t>Eurico</a:t>
            </a:r>
            <a:r>
              <a:rPr lang="en-US" sz="1900" dirty="0" smtClean="0"/>
              <a:t> Wilhelm </a:t>
            </a:r>
            <a:r>
              <a:rPr lang="en-US" sz="1900" dirty="0" err="1" smtClean="0"/>
              <a:t>Neto</a:t>
            </a:r>
            <a:endParaRPr lang="en-US" sz="1900" dirty="0" smtClean="0"/>
          </a:p>
          <a:p>
            <a:r>
              <a:rPr lang="en-US" sz="1900" dirty="0" smtClean="0"/>
              <a:t>Felipe </a:t>
            </a:r>
            <a:r>
              <a:rPr lang="en-US" sz="1900" dirty="0" err="1" smtClean="0"/>
              <a:t>Fossati</a:t>
            </a:r>
            <a:r>
              <a:rPr lang="en-US" sz="1900" dirty="0" smtClean="0"/>
              <a:t> Reichert</a:t>
            </a:r>
          </a:p>
          <a:p>
            <a:r>
              <a:rPr lang="en-US" sz="1900" dirty="0" smtClean="0"/>
              <a:t>Felipe </a:t>
            </a:r>
            <a:r>
              <a:rPr lang="en-US" sz="1900" dirty="0" err="1" smtClean="0"/>
              <a:t>Cureau</a:t>
            </a:r>
            <a:endParaRPr lang="en-US" sz="1900" dirty="0" smtClean="0"/>
          </a:p>
          <a:p>
            <a:r>
              <a:rPr lang="en-US" sz="1900" dirty="0" smtClean="0"/>
              <a:t>Fernando </a:t>
            </a:r>
            <a:r>
              <a:rPr lang="en-US" sz="1900" dirty="0" err="1" smtClean="0"/>
              <a:t>Diefenthaeler</a:t>
            </a:r>
            <a:endParaRPr lang="en-US" sz="1900" dirty="0" smtClean="0"/>
          </a:p>
          <a:p>
            <a:r>
              <a:rPr lang="en-US" sz="1900" dirty="0" err="1" smtClean="0"/>
              <a:t>Franciele</a:t>
            </a:r>
            <a:r>
              <a:rPr lang="en-US" sz="1900" dirty="0" smtClean="0"/>
              <a:t> </a:t>
            </a:r>
            <a:r>
              <a:rPr lang="en-US" sz="1900" dirty="0" err="1" smtClean="0"/>
              <a:t>Figueira</a:t>
            </a:r>
            <a:endParaRPr lang="en-US" sz="1900" dirty="0" smtClean="0"/>
          </a:p>
          <a:p>
            <a:r>
              <a:rPr lang="en-US" sz="1900" dirty="0" smtClean="0"/>
              <a:t>Gabriel </a:t>
            </a:r>
            <a:r>
              <a:rPr lang="en-US" sz="1900" dirty="0" err="1" smtClean="0"/>
              <a:t>Trajano</a:t>
            </a:r>
            <a:endParaRPr lang="en-US" sz="1900" dirty="0" smtClean="0"/>
          </a:p>
          <a:p>
            <a:r>
              <a:rPr lang="en-US" sz="1900" dirty="0" smtClean="0"/>
              <a:t>Gabriela </a:t>
            </a:r>
            <a:r>
              <a:rPr lang="en-US" sz="1900" dirty="0" err="1" smtClean="0"/>
              <a:t>Teló</a:t>
            </a:r>
            <a:endParaRPr lang="en-US" sz="1900" dirty="0" smtClean="0"/>
          </a:p>
          <a:p>
            <a:r>
              <a:rPr lang="en-US" sz="1900" dirty="0" smtClean="0"/>
              <a:t>Juliana </a:t>
            </a:r>
            <a:r>
              <a:rPr lang="en-US" sz="1900" dirty="0" err="1" smtClean="0"/>
              <a:t>Beust</a:t>
            </a:r>
            <a:endParaRPr lang="en-US" sz="1900" dirty="0" smtClean="0"/>
          </a:p>
          <a:p>
            <a:r>
              <a:rPr lang="en-US" sz="1900" dirty="0" smtClean="0"/>
              <a:t>Lucas Porto Santos</a:t>
            </a:r>
            <a:endParaRPr lang="en-US" sz="1900" dirty="0" smtClean="0"/>
          </a:p>
        </p:txBody>
      </p:sp>
      <p:sp>
        <p:nvSpPr>
          <p:cNvPr id="4" name="Rectangle 3"/>
          <p:cNvSpPr/>
          <p:nvPr/>
        </p:nvSpPr>
        <p:spPr>
          <a:xfrm>
            <a:off x="4427984" y="832486"/>
            <a:ext cx="4572000" cy="5940088"/>
          </a:xfrm>
          <a:prstGeom prst="rect">
            <a:avLst/>
          </a:prstGeom>
        </p:spPr>
        <p:txBody>
          <a:bodyPr>
            <a:spAutoFit/>
          </a:bodyPr>
          <a:lstStyle/>
          <a:p>
            <a:pPr algn="r"/>
            <a:r>
              <a:rPr lang="en-US" sz="1900" dirty="0" smtClean="0"/>
              <a:t>Luis Fernando Moura da Silva Junior</a:t>
            </a:r>
          </a:p>
          <a:p>
            <a:pPr algn="r"/>
            <a:r>
              <a:rPr lang="en-US" sz="1900" dirty="0" smtClean="0"/>
              <a:t>Luis Fernando </a:t>
            </a:r>
            <a:r>
              <a:rPr lang="en-US" sz="1900" dirty="0" err="1" smtClean="0"/>
              <a:t>Deresz</a:t>
            </a:r>
            <a:endParaRPr lang="en-US" sz="1900" dirty="0" smtClean="0"/>
          </a:p>
          <a:p>
            <a:pPr algn="r"/>
            <a:r>
              <a:rPr lang="en-US" sz="1900" dirty="0" smtClean="0"/>
              <a:t>Mariana </a:t>
            </a:r>
            <a:r>
              <a:rPr lang="en-US" sz="1900" dirty="0"/>
              <a:t>Pinto</a:t>
            </a:r>
          </a:p>
          <a:p>
            <a:pPr algn="r"/>
            <a:r>
              <a:rPr lang="en-US" sz="1900" dirty="0" smtClean="0"/>
              <a:t>Martin </a:t>
            </a:r>
            <a:r>
              <a:rPr lang="en-US" sz="1900" dirty="0" err="1"/>
              <a:t>Gibala</a:t>
            </a:r>
            <a:endParaRPr lang="en-US" sz="1900" dirty="0"/>
          </a:p>
          <a:p>
            <a:pPr algn="r"/>
            <a:r>
              <a:rPr lang="en-US" sz="1900" dirty="0" err="1"/>
              <a:t>Marlos</a:t>
            </a:r>
            <a:r>
              <a:rPr lang="en-US" sz="1900" dirty="0"/>
              <a:t> Rodrigues </a:t>
            </a:r>
            <a:r>
              <a:rPr lang="en-US" sz="1900" dirty="0" err="1"/>
              <a:t>Domingues</a:t>
            </a:r>
            <a:endParaRPr lang="en-US" sz="1900" dirty="0"/>
          </a:p>
          <a:p>
            <a:pPr algn="r"/>
            <a:r>
              <a:rPr lang="en-US" sz="1900" dirty="0" err="1" smtClean="0"/>
              <a:t>Patrícia</a:t>
            </a:r>
            <a:r>
              <a:rPr lang="en-US" sz="1900" dirty="0" smtClean="0"/>
              <a:t> Bock</a:t>
            </a:r>
          </a:p>
          <a:p>
            <a:pPr algn="r"/>
            <a:r>
              <a:rPr lang="en-US" sz="1900" dirty="0" smtClean="0"/>
              <a:t>Paula </a:t>
            </a:r>
            <a:r>
              <a:rPr lang="en-US" sz="1900" dirty="0" err="1" smtClean="0"/>
              <a:t>Figueiredo</a:t>
            </a:r>
            <a:endParaRPr lang="en-US" sz="1900" dirty="0"/>
          </a:p>
          <a:p>
            <a:pPr algn="r"/>
            <a:r>
              <a:rPr lang="en-US" sz="1900" dirty="0" smtClean="0"/>
              <a:t>Paulo </a:t>
            </a:r>
            <a:r>
              <a:rPr lang="en-US" sz="1900" dirty="0" err="1" smtClean="0"/>
              <a:t>Sehl</a:t>
            </a:r>
            <a:endParaRPr lang="en-US" sz="1900" dirty="0" smtClean="0"/>
          </a:p>
          <a:p>
            <a:pPr algn="r"/>
            <a:r>
              <a:rPr lang="en-US" sz="1900" dirty="0" smtClean="0"/>
              <a:t>Ramiro </a:t>
            </a:r>
            <a:r>
              <a:rPr lang="en-US" sz="1900" dirty="0" err="1" smtClean="0"/>
              <a:t>Nunes</a:t>
            </a:r>
            <a:endParaRPr lang="en-US" sz="1900" dirty="0"/>
          </a:p>
          <a:p>
            <a:pPr algn="r"/>
            <a:r>
              <a:rPr lang="en-US" sz="1900" dirty="0" err="1"/>
              <a:t>Raissa</a:t>
            </a:r>
            <a:r>
              <a:rPr lang="en-US" sz="1900" dirty="0"/>
              <a:t> </a:t>
            </a:r>
            <a:r>
              <a:rPr lang="en-US" sz="1900" dirty="0" smtClean="0"/>
              <a:t>Monteiro</a:t>
            </a:r>
          </a:p>
          <a:p>
            <a:pPr algn="r"/>
            <a:r>
              <a:rPr lang="en-US" sz="1900" dirty="0" smtClean="0"/>
              <a:t>Ricardo Stein</a:t>
            </a:r>
          </a:p>
          <a:p>
            <a:pPr algn="r"/>
            <a:r>
              <a:rPr lang="en-US" sz="1900" dirty="0" err="1" smtClean="0"/>
              <a:t>Ruy</a:t>
            </a:r>
            <a:r>
              <a:rPr lang="en-US" sz="1900" dirty="0" smtClean="0"/>
              <a:t> </a:t>
            </a:r>
            <a:r>
              <a:rPr lang="en-US" sz="1900" dirty="0" err="1" smtClean="0"/>
              <a:t>Silveira</a:t>
            </a:r>
            <a:r>
              <a:rPr lang="en-US" sz="1900" dirty="0" smtClean="0"/>
              <a:t> </a:t>
            </a:r>
            <a:r>
              <a:rPr lang="en-US" sz="1900" dirty="0" err="1" smtClean="0"/>
              <a:t>Moraes</a:t>
            </a:r>
            <a:endParaRPr lang="en-US" sz="1900" dirty="0"/>
          </a:p>
          <a:p>
            <a:pPr algn="r"/>
            <a:r>
              <a:rPr lang="en-US" sz="1900" dirty="0"/>
              <a:t>Ricardo </a:t>
            </a:r>
            <a:r>
              <a:rPr lang="en-US" sz="1900" dirty="0" err="1"/>
              <a:t>Dantas</a:t>
            </a:r>
            <a:r>
              <a:rPr lang="en-US" sz="1900" dirty="0"/>
              <a:t> de Lucas</a:t>
            </a:r>
          </a:p>
          <a:p>
            <a:pPr algn="r"/>
            <a:r>
              <a:rPr lang="en-US" sz="1900" dirty="0" smtClean="0"/>
              <a:t>Roberto </a:t>
            </a:r>
            <a:r>
              <a:rPr lang="en-US" sz="1900" dirty="0" err="1" smtClean="0"/>
              <a:t>Lemos</a:t>
            </a:r>
            <a:endParaRPr lang="en-US" sz="1900" dirty="0" smtClean="0"/>
          </a:p>
          <a:p>
            <a:pPr algn="r"/>
            <a:r>
              <a:rPr lang="en-US" sz="1900" dirty="0" err="1" smtClean="0"/>
              <a:t>Ronei</a:t>
            </a:r>
            <a:r>
              <a:rPr lang="en-US" sz="1900" dirty="0" smtClean="0"/>
              <a:t> </a:t>
            </a:r>
            <a:r>
              <a:rPr lang="en-US" sz="1900" dirty="0" smtClean="0"/>
              <a:t>Pinto</a:t>
            </a:r>
          </a:p>
          <a:p>
            <a:pPr algn="r"/>
            <a:r>
              <a:rPr lang="en-US" sz="1900" dirty="0" smtClean="0"/>
              <a:t>Sandra Fuchs</a:t>
            </a:r>
            <a:endParaRPr lang="en-US" sz="1900" dirty="0" smtClean="0"/>
          </a:p>
          <a:p>
            <a:pPr algn="r"/>
            <a:r>
              <a:rPr lang="en-US" sz="1900" dirty="0" smtClean="0"/>
              <a:t>Sheila </a:t>
            </a:r>
            <a:r>
              <a:rPr lang="en-US" sz="1900" dirty="0" err="1" smtClean="0"/>
              <a:t>Piccoli</a:t>
            </a:r>
            <a:r>
              <a:rPr lang="en-US" sz="1900" dirty="0" smtClean="0"/>
              <a:t> Garcia</a:t>
            </a:r>
            <a:endParaRPr lang="en-US" sz="1900" dirty="0"/>
          </a:p>
          <a:p>
            <a:pPr algn="r"/>
            <a:r>
              <a:rPr lang="en-US" sz="1900" dirty="0"/>
              <a:t>Stephanie </a:t>
            </a:r>
            <a:r>
              <a:rPr lang="en-US" sz="1900" dirty="0" smtClean="0"/>
              <a:t>Pinto</a:t>
            </a:r>
          </a:p>
          <a:p>
            <a:pPr algn="r"/>
            <a:r>
              <a:rPr lang="en-US" sz="1900" dirty="0" smtClean="0"/>
              <a:t>Thiago Matta</a:t>
            </a:r>
            <a:br>
              <a:rPr lang="en-US" sz="1900" dirty="0" smtClean="0"/>
            </a:br>
            <a:r>
              <a:rPr lang="en-US" sz="1900" dirty="0" err="1" smtClean="0"/>
              <a:t>Vandré</a:t>
            </a:r>
            <a:r>
              <a:rPr lang="en-US" sz="1900" dirty="0" smtClean="0"/>
              <a:t> </a:t>
            </a:r>
            <a:r>
              <a:rPr lang="en-US" sz="1900" dirty="0" err="1" smtClean="0"/>
              <a:t>Figueiredo</a:t>
            </a:r>
            <a:endParaRPr lang="en-US" sz="1900" dirty="0" smtClean="0"/>
          </a:p>
        </p:txBody>
      </p:sp>
      <p:sp>
        <p:nvSpPr>
          <p:cNvPr id="6" name="CaixaDeTexto 4"/>
          <p:cNvSpPr txBox="1">
            <a:spLocks noChangeArrowheads="1"/>
          </p:cNvSpPr>
          <p:nvPr/>
        </p:nvSpPr>
        <p:spPr bwMode="auto">
          <a:xfrm>
            <a:off x="241697" y="66651"/>
            <a:ext cx="8532813" cy="554037"/>
          </a:xfrm>
          <a:prstGeom prst="rect">
            <a:avLst/>
          </a:prstGeom>
          <a:noFill/>
          <a:ln w="9525">
            <a:noFill/>
            <a:miter lim="800000"/>
            <a:headEnd/>
            <a:tailEnd/>
          </a:ln>
        </p:spPr>
        <p:txBody>
          <a:bodyPr>
            <a:spAutoFit/>
          </a:bodyPr>
          <a:lstStyle/>
          <a:p>
            <a:pPr algn="ctr"/>
            <a:r>
              <a:rPr lang="en-US" sz="3000" b="1" dirty="0" err="1" smtClean="0"/>
              <a:t>Reconhecimento</a:t>
            </a:r>
            <a:endParaRPr lang="pt-BR" sz="3000" b="1" dirty="0"/>
          </a:p>
        </p:txBody>
      </p:sp>
      <p:cxnSp>
        <p:nvCxnSpPr>
          <p:cNvPr id="7" name="Conector reto 21"/>
          <p:cNvCxnSpPr/>
          <p:nvPr/>
        </p:nvCxnSpPr>
        <p:spPr>
          <a:xfrm>
            <a:off x="250825" y="668451"/>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84531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2" name="Rectangle 11"/>
          <p:cNvSpPr>
            <a:spLocks noChangeArrowheads="1"/>
          </p:cNvSpPr>
          <p:nvPr/>
        </p:nvSpPr>
        <p:spPr bwMode="auto">
          <a:xfrm>
            <a:off x="3" y="90102"/>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1200" b="1">
                <a:solidFill>
                  <a:schemeClr val="tx1"/>
                </a:solidFill>
                <a:latin typeface="Arial" charset="0"/>
                <a:ea typeface="Arial" charset="0"/>
                <a:cs typeface="Arial" charset="0"/>
              </a:defRPr>
            </a:lvl1pPr>
            <a:lvl2pPr marL="742950" indent="-285750">
              <a:defRPr sz="1200" b="1">
                <a:solidFill>
                  <a:schemeClr val="tx1"/>
                </a:solidFill>
                <a:latin typeface="Arial" charset="0"/>
                <a:ea typeface="Arial" charset="0"/>
                <a:cs typeface="Arial" charset="0"/>
              </a:defRPr>
            </a:lvl2pPr>
            <a:lvl3pPr marL="1143000" indent="-228600">
              <a:defRPr sz="1200" b="1">
                <a:solidFill>
                  <a:schemeClr val="tx1"/>
                </a:solidFill>
                <a:latin typeface="Arial" charset="0"/>
                <a:ea typeface="Arial" charset="0"/>
                <a:cs typeface="Arial" charset="0"/>
              </a:defRPr>
            </a:lvl3pPr>
            <a:lvl4pPr marL="1600200" indent="-228600">
              <a:defRPr sz="1200" b="1">
                <a:solidFill>
                  <a:schemeClr val="tx1"/>
                </a:solidFill>
                <a:latin typeface="Arial" charset="0"/>
                <a:ea typeface="Arial" charset="0"/>
                <a:cs typeface="Arial" charset="0"/>
              </a:defRPr>
            </a:lvl4pPr>
            <a:lvl5pPr marL="2057400" indent="-228600">
              <a:defRPr sz="12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12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12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12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1200" b="1">
                <a:solidFill>
                  <a:schemeClr val="tx1"/>
                </a:solidFill>
                <a:latin typeface="Arial" charset="0"/>
                <a:ea typeface="Arial" charset="0"/>
                <a:cs typeface="Arial" charset="0"/>
              </a:defRPr>
            </a:lvl9pPr>
          </a:lstStyle>
          <a:p>
            <a:endParaRPr lang="pt-BR" altLang="x-none"/>
          </a:p>
        </p:txBody>
      </p:sp>
      <p:sp>
        <p:nvSpPr>
          <p:cNvPr id="3" name="Rectangle 12"/>
          <p:cNvSpPr>
            <a:spLocks noChangeArrowheads="1"/>
          </p:cNvSpPr>
          <p:nvPr/>
        </p:nvSpPr>
        <p:spPr bwMode="auto">
          <a:xfrm>
            <a:off x="3" y="547302"/>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1200" b="1">
                <a:solidFill>
                  <a:schemeClr val="tx1"/>
                </a:solidFill>
                <a:latin typeface="Arial" charset="0"/>
                <a:ea typeface="Arial" charset="0"/>
                <a:cs typeface="Arial" charset="0"/>
              </a:defRPr>
            </a:lvl1pPr>
            <a:lvl2pPr marL="742950" indent="-285750">
              <a:defRPr sz="1200" b="1">
                <a:solidFill>
                  <a:schemeClr val="tx1"/>
                </a:solidFill>
                <a:latin typeface="Arial" charset="0"/>
                <a:ea typeface="Arial" charset="0"/>
                <a:cs typeface="Arial" charset="0"/>
              </a:defRPr>
            </a:lvl2pPr>
            <a:lvl3pPr marL="1143000" indent="-228600">
              <a:defRPr sz="1200" b="1">
                <a:solidFill>
                  <a:schemeClr val="tx1"/>
                </a:solidFill>
                <a:latin typeface="Arial" charset="0"/>
                <a:ea typeface="Arial" charset="0"/>
                <a:cs typeface="Arial" charset="0"/>
              </a:defRPr>
            </a:lvl3pPr>
            <a:lvl4pPr marL="1600200" indent="-228600">
              <a:defRPr sz="1200" b="1">
                <a:solidFill>
                  <a:schemeClr val="tx1"/>
                </a:solidFill>
                <a:latin typeface="Arial" charset="0"/>
                <a:ea typeface="Arial" charset="0"/>
                <a:cs typeface="Arial" charset="0"/>
              </a:defRPr>
            </a:lvl4pPr>
            <a:lvl5pPr marL="2057400" indent="-228600">
              <a:defRPr sz="12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12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12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12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1200" b="1">
                <a:solidFill>
                  <a:schemeClr val="tx1"/>
                </a:solidFill>
                <a:latin typeface="Arial" charset="0"/>
                <a:ea typeface="Arial" charset="0"/>
                <a:cs typeface="Arial" charset="0"/>
              </a:defRPr>
            </a:lvl9pPr>
          </a:lstStyle>
          <a:p>
            <a:endParaRPr lang="pt-BR" altLang="x-none"/>
          </a:p>
        </p:txBody>
      </p:sp>
      <p:sp>
        <p:nvSpPr>
          <p:cNvPr id="5" name="Rectangle 13"/>
          <p:cNvSpPr>
            <a:spLocks noChangeArrowheads="1"/>
          </p:cNvSpPr>
          <p:nvPr/>
        </p:nvSpPr>
        <p:spPr bwMode="auto">
          <a:xfrm>
            <a:off x="3" y="819838"/>
            <a:ext cx="20313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1200" b="1">
                <a:solidFill>
                  <a:schemeClr val="tx1"/>
                </a:solidFill>
                <a:latin typeface="Arial" charset="0"/>
                <a:ea typeface="Arial" charset="0"/>
                <a:cs typeface="Arial" charset="0"/>
              </a:defRPr>
            </a:lvl1pPr>
            <a:lvl2pPr marL="742950" indent="-285750">
              <a:defRPr sz="1200" b="1">
                <a:solidFill>
                  <a:schemeClr val="tx1"/>
                </a:solidFill>
                <a:latin typeface="Arial" charset="0"/>
                <a:ea typeface="Arial" charset="0"/>
                <a:cs typeface="Arial" charset="0"/>
              </a:defRPr>
            </a:lvl2pPr>
            <a:lvl3pPr marL="1143000" indent="-228600">
              <a:defRPr sz="1200" b="1">
                <a:solidFill>
                  <a:schemeClr val="tx1"/>
                </a:solidFill>
                <a:latin typeface="Arial" charset="0"/>
                <a:ea typeface="Arial" charset="0"/>
                <a:cs typeface="Arial" charset="0"/>
              </a:defRPr>
            </a:lvl3pPr>
            <a:lvl4pPr marL="1600200" indent="-228600">
              <a:defRPr sz="1200" b="1">
                <a:solidFill>
                  <a:schemeClr val="tx1"/>
                </a:solidFill>
                <a:latin typeface="Arial" charset="0"/>
                <a:ea typeface="Arial" charset="0"/>
                <a:cs typeface="Arial" charset="0"/>
              </a:defRPr>
            </a:lvl4pPr>
            <a:lvl5pPr marL="2057400" indent="-228600">
              <a:defRPr sz="12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12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12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12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1200" b="1">
                <a:solidFill>
                  <a:schemeClr val="tx1"/>
                </a:solidFill>
                <a:latin typeface="Arial" charset="0"/>
                <a:ea typeface="Arial" charset="0"/>
                <a:cs typeface="Arial" charset="0"/>
              </a:defRPr>
            </a:lvl9pPr>
          </a:lstStyle>
          <a:p>
            <a:pPr eaLnBrk="1" hangingPunct="1"/>
            <a:r>
              <a:rPr lang="pt-BR" altLang="pt-BR" sz="1800">
                <a:latin typeface="Calibri" charset="0"/>
              </a:rPr>
              <a:t>		</a:t>
            </a:r>
            <a:endParaRPr lang="pt-BR" altLang="pt-BR" sz="1800" b="0">
              <a:latin typeface="Calibri" charset="0"/>
            </a:endParaRPr>
          </a:p>
          <a:p>
            <a:endParaRPr lang="pt-BR" altLang="pt-BR" sz="1800" b="0">
              <a:latin typeface="Calibri" charset="0"/>
            </a:endParaRPr>
          </a:p>
        </p:txBody>
      </p:sp>
      <p:sp>
        <p:nvSpPr>
          <p:cNvPr id="6" name="TextBox 5"/>
          <p:cNvSpPr txBox="1"/>
          <p:nvPr/>
        </p:nvSpPr>
        <p:spPr>
          <a:xfrm>
            <a:off x="3196966" y="4399364"/>
            <a:ext cx="2815194" cy="1261884"/>
          </a:xfrm>
          <a:prstGeom prst="rect">
            <a:avLst/>
          </a:prstGeom>
          <a:noFill/>
        </p:spPr>
        <p:txBody>
          <a:bodyPr wrap="none" rtlCol="0">
            <a:spAutoFit/>
          </a:bodyPr>
          <a:lstStyle/>
          <a:p>
            <a:r>
              <a:rPr lang="en-US" sz="2800" dirty="0" smtClean="0">
                <a:solidFill>
                  <a:srgbClr val="FFFF00"/>
                </a:solidFill>
              </a:rPr>
              <a:t>Lucas </a:t>
            </a:r>
            <a:r>
              <a:rPr lang="en-US" sz="2800" dirty="0" smtClean="0">
                <a:solidFill>
                  <a:srgbClr val="FFFF00"/>
                </a:solidFill>
              </a:rPr>
              <a:t>Helal</a:t>
            </a:r>
          </a:p>
          <a:p>
            <a:r>
              <a:rPr lang="en-US" sz="1200" dirty="0">
                <a:solidFill>
                  <a:schemeClr val="bg1"/>
                </a:solidFill>
              </a:rPr>
              <a:t>Open Science Framework: osf.io/6xzyf</a:t>
            </a:r>
          </a:p>
          <a:p>
            <a:r>
              <a:rPr lang="en-US" sz="1200" dirty="0" smtClean="0">
                <a:solidFill>
                  <a:schemeClr val="bg1"/>
                </a:solidFill>
              </a:rPr>
              <a:t>GitHub:</a:t>
            </a:r>
            <a:r>
              <a:rPr lang="en-US" sz="1200" dirty="0">
                <a:solidFill>
                  <a:schemeClr val="bg1"/>
                </a:solidFill>
              </a:rPr>
              <a:t> https://github.com/lhelal</a:t>
            </a:r>
          </a:p>
          <a:p>
            <a:r>
              <a:rPr lang="en-US" sz="1200" dirty="0">
                <a:solidFill>
                  <a:schemeClr val="bg1"/>
                </a:solidFill>
              </a:rPr>
              <a:t>Twitter: @lucas_helal</a:t>
            </a:r>
            <a:r>
              <a:rPr lang="en-US" sz="1200" dirty="0"/>
              <a:t/>
            </a:r>
            <a:br>
              <a:rPr lang="en-US" sz="1200" dirty="0"/>
            </a:br>
            <a:r>
              <a:rPr lang="en-US" sz="1200" b="1" dirty="0" err="1" smtClean="0">
                <a:solidFill>
                  <a:srgbClr val="E614D1"/>
                </a:solidFill>
              </a:rPr>
              <a:t>lucas.helal@ufrgs.br</a:t>
            </a:r>
            <a:endParaRPr lang="en-US" sz="1200" b="1" dirty="0">
              <a:solidFill>
                <a:srgbClr val="E614D1"/>
              </a:solidFill>
            </a:endParaRPr>
          </a:p>
        </p:txBody>
      </p:sp>
      <p:pic>
        <p:nvPicPr>
          <p:cNvPr id="17" name="Imagem 7"/>
          <p:cNvPicPr>
            <a:picLocks noChangeAspect="1"/>
          </p:cNvPicPr>
          <p:nvPr/>
        </p:nvPicPr>
        <p:blipFill rotWithShape="1">
          <a:blip r:embed="rId2">
            <a:extLst>
              <a:ext uri="{28A0092B-C50C-407E-A947-70E740481C1C}">
                <a14:useLocalDpi xmlns:a14="http://schemas.microsoft.com/office/drawing/2010/main" val="0"/>
              </a:ext>
            </a:extLst>
          </a:blip>
          <a:srcRect l="18623" t="1926" r="15870" b="271"/>
          <a:stretch/>
        </p:blipFill>
        <p:spPr>
          <a:xfrm>
            <a:off x="1489718" y="4364630"/>
            <a:ext cx="1282082" cy="1296618"/>
          </a:xfrm>
          <a:prstGeom prst="ellipse">
            <a:avLst/>
          </a:prstGeom>
          <a:noFill/>
          <a:ln>
            <a:solidFill>
              <a:schemeClr val="bg2">
                <a:lumMod val="50000"/>
              </a:schemeClr>
            </a:solidFill>
          </a:ln>
        </p:spPr>
      </p:pic>
      <p:sp>
        <p:nvSpPr>
          <p:cNvPr id="21" name="CaixaDeTexto 20"/>
          <p:cNvSpPr txBox="1"/>
          <p:nvPr/>
        </p:nvSpPr>
        <p:spPr>
          <a:xfrm>
            <a:off x="-77787" y="127001"/>
            <a:ext cx="9317039" cy="1569660"/>
          </a:xfrm>
          <a:prstGeom prst="rect">
            <a:avLst/>
          </a:prstGeom>
          <a:noFill/>
        </p:spPr>
        <p:txBody>
          <a:bodyPr>
            <a:spAutoFit/>
          </a:bodyPr>
          <a:lstStyle/>
          <a:p>
            <a:pPr algn="ctr">
              <a:defRPr/>
            </a:pPr>
            <a:r>
              <a:rPr lang="pt-BR" sz="2400" b="1" dirty="0" smtClean="0">
                <a:solidFill>
                  <a:schemeClr val="bg2">
                    <a:lumMod val="20000"/>
                    <a:lumOff val="80000"/>
                  </a:schemeClr>
                </a:solidFill>
                <a:ea typeface="Times New Roman" charset="0"/>
                <a:cs typeface="Times New Roman" charset="0"/>
              </a:rPr>
              <a:t>Federal </a:t>
            </a:r>
            <a:r>
              <a:rPr lang="pt-BR" sz="2400" b="1" dirty="0" err="1" smtClean="0">
                <a:solidFill>
                  <a:schemeClr val="bg2">
                    <a:lumMod val="20000"/>
                    <a:lumOff val="80000"/>
                  </a:schemeClr>
                </a:solidFill>
                <a:ea typeface="Times New Roman" charset="0"/>
                <a:cs typeface="Times New Roman" charset="0"/>
              </a:rPr>
              <a:t>University</a:t>
            </a:r>
            <a:r>
              <a:rPr lang="pt-BR" sz="2400" b="1" dirty="0" smtClean="0">
                <a:solidFill>
                  <a:schemeClr val="bg2">
                    <a:lumMod val="20000"/>
                    <a:lumOff val="80000"/>
                  </a:schemeClr>
                </a:solidFill>
                <a:ea typeface="Times New Roman" charset="0"/>
                <a:cs typeface="Times New Roman" charset="0"/>
              </a:rPr>
              <a:t> </a:t>
            </a:r>
            <a:r>
              <a:rPr lang="pt-BR" sz="2400" b="1" dirty="0" err="1" smtClean="0">
                <a:solidFill>
                  <a:schemeClr val="bg2">
                    <a:lumMod val="20000"/>
                    <a:lumOff val="80000"/>
                  </a:schemeClr>
                </a:solidFill>
                <a:ea typeface="Times New Roman" charset="0"/>
                <a:cs typeface="Times New Roman" charset="0"/>
              </a:rPr>
              <a:t>of</a:t>
            </a:r>
            <a:r>
              <a:rPr lang="pt-BR" sz="2400" b="1" dirty="0" smtClean="0">
                <a:solidFill>
                  <a:schemeClr val="bg2">
                    <a:lumMod val="20000"/>
                    <a:lumOff val="80000"/>
                  </a:schemeClr>
                </a:solidFill>
                <a:ea typeface="Times New Roman" charset="0"/>
                <a:cs typeface="Times New Roman" charset="0"/>
              </a:rPr>
              <a:t> Rio Grande do Sul</a:t>
            </a:r>
          </a:p>
          <a:p>
            <a:pPr algn="ctr">
              <a:defRPr/>
            </a:pPr>
            <a:r>
              <a:rPr lang="pt-BR" sz="2400" b="1" dirty="0" err="1" smtClean="0">
                <a:solidFill>
                  <a:schemeClr val="bg2">
                    <a:lumMod val="20000"/>
                    <a:lumOff val="80000"/>
                  </a:schemeClr>
                </a:solidFill>
                <a:ea typeface="Times New Roman" charset="0"/>
                <a:cs typeface="Times New Roman" charset="0"/>
              </a:rPr>
              <a:t>School</a:t>
            </a:r>
            <a:r>
              <a:rPr lang="pt-BR" sz="2400" b="1" dirty="0" smtClean="0">
                <a:solidFill>
                  <a:schemeClr val="bg2">
                    <a:lumMod val="20000"/>
                    <a:lumOff val="80000"/>
                  </a:schemeClr>
                </a:solidFill>
                <a:ea typeface="Times New Roman" charset="0"/>
                <a:cs typeface="Times New Roman" charset="0"/>
              </a:rPr>
              <a:t> </a:t>
            </a:r>
            <a:r>
              <a:rPr lang="pt-BR" sz="2400" b="1" dirty="0" err="1" smtClean="0">
                <a:solidFill>
                  <a:schemeClr val="bg2">
                    <a:lumMod val="20000"/>
                    <a:lumOff val="80000"/>
                  </a:schemeClr>
                </a:solidFill>
                <a:ea typeface="Times New Roman" charset="0"/>
                <a:cs typeface="Times New Roman" charset="0"/>
              </a:rPr>
              <a:t>of</a:t>
            </a:r>
            <a:r>
              <a:rPr lang="pt-BR" sz="2400" b="1" dirty="0" smtClean="0">
                <a:solidFill>
                  <a:schemeClr val="bg2">
                    <a:lumMod val="20000"/>
                    <a:lumOff val="80000"/>
                  </a:schemeClr>
                </a:solidFill>
                <a:ea typeface="Times New Roman" charset="0"/>
                <a:cs typeface="Times New Roman" charset="0"/>
              </a:rPr>
              <a:t> Medicine</a:t>
            </a:r>
            <a:endParaRPr lang="pt-BR" sz="2400" b="1" dirty="0">
              <a:solidFill>
                <a:schemeClr val="bg2">
                  <a:lumMod val="20000"/>
                  <a:lumOff val="80000"/>
                </a:schemeClr>
              </a:solidFill>
              <a:ea typeface="Times New Roman" charset="0"/>
              <a:cs typeface="Times New Roman" charset="0"/>
            </a:endParaRPr>
          </a:p>
          <a:p>
            <a:pPr algn="ctr">
              <a:defRPr/>
            </a:pPr>
            <a:r>
              <a:rPr lang="pt-BR" sz="1600" dirty="0" err="1" smtClean="0">
                <a:solidFill>
                  <a:schemeClr val="bg2">
                    <a:lumMod val="20000"/>
                    <a:lumOff val="80000"/>
                  </a:schemeClr>
                </a:solidFill>
                <a:ea typeface="Times New Roman" charset="0"/>
                <a:cs typeface="Times New Roman" charset="0"/>
              </a:rPr>
              <a:t>Graduation</a:t>
            </a:r>
            <a:r>
              <a:rPr lang="pt-BR" sz="1600" dirty="0" smtClean="0">
                <a:solidFill>
                  <a:schemeClr val="bg2">
                    <a:lumMod val="20000"/>
                    <a:lumOff val="80000"/>
                  </a:schemeClr>
                </a:solidFill>
                <a:ea typeface="Times New Roman" charset="0"/>
                <a:cs typeface="Times New Roman" charset="0"/>
              </a:rPr>
              <a:t> </a:t>
            </a:r>
            <a:r>
              <a:rPr lang="pt-BR" sz="1600" dirty="0" err="1" smtClean="0">
                <a:solidFill>
                  <a:schemeClr val="bg2">
                    <a:lumMod val="20000"/>
                    <a:lumOff val="80000"/>
                  </a:schemeClr>
                </a:solidFill>
                <a:ea typeface="Times New Roman" charset="0"/>
                <a:cs typeface="Times New Roman" charset="0"/>
              </a:rPr>
              <a:t>Program</a:t>
            </a:r>
            <a:r>
              <a:rPr lang="pt-BR" sz="1600" dirty="0" smtClean="0">
                <a:solidFill>
                  <a:schemeClr val="bg2">
                    <a:lumMod val="20000"/>
                    <a:lumOff val="80000"/>
                  </a:schemeClr>
                </a:solidFill>
                <a:ea typeface="Times New Roman" charset="0"/>
                <a:cs typeface="Times New Roman" charset="0"/>
              </a:rPr>
              <a:t> </a:t>
            </a:r>
            <a:r>
              <a:rPr lang="pt-BR" sz="1600" dirty="0" err="1" smtClean="0">
                <a:solidFill>
                  <a:schemeClr val="bg2">
                    <a:lumMod val="20000"/>
                    <a:lumOff val="80000"/>
                  </a:schemeClr>
                </a:solidFill>
                <a:ea typeface="Times New Roman" charset="0"/>
                <a:cs typeface="Times New Roman" charset="0"/>
              </a:rPr>
              <a:t>on</a:t>
            </a:r>
            <a:r>
              <a:rPr lang="pt-BR" sz="1600" dirty="0" smtClean="0">
                <a:solidFill>
                  <a:schemeClr val="bg2">
                    <a:lumMod val="20000"/>
                    <a:lumOff val="80000"/>
                  </a:schemeClr>
                </a:solidFill>
                <a:ea typeface="Times New Roman" charset="0"/>
                <a:cs typeface="Times New Roman" charset="0"/>
              </a:rPr>
              <a:t> </a:t>
            </a:r>
            <a:r>
              <a:rPr lang="pt-BR" sz="1600" dirty="0" err="1" smtClean="0">
                <a:solidFill>
                  <a:schemeClr val="bg2">
                    <a:lumMod val="20000"/>
                    <a:lumOff val="80000"/>
                  </a:schemeClr>
                </a:solidFill>
                <a:ea typeface="Times New Roman" charset="0"/>
                <a:cs typeface="Times New Roman" charset="0"/>
              </a:rPr>
              <a:t>Cardiology</a:t>
            </a:r>
            <a:r>
              <a:rPr lang="pt-BR" sz="1600" dirty="0" smtClean="0">
                <a:solidFill>
                  <a:schemeClr val="bg2">
                    <a:lumMod val="20000"/>
                    <a:lumOff val="80000"/>
                  </a:schemeClr>
                </a:solidFill>
                <a:ea typeface="Times New Roman" charset="0"/>
                <a:cs typeface="Times New Roman" charset="0"/>
              </a:rPr>
              <a:t> </a:t>
            </a:r>
            <a:r>
              <a:rPr lang="pt-BR" sz="1600" dirty="0" err="1" smtClean="0">
                <a:solidFill>
                  <a:schemeClr val="bg2">
                    <a:lumMod val="20000"/>
                    <a:lumOff val="80000"/>
                  </a:schemeClr>
                </a:solidFill>
                <a:ea typeface="Times New Roman" charset="0"/>
                <a:cs typeface="Times New Roman" charset="0"/>
              </a:rPr>
              <a:t>and</a:t>
            </a:r>
            <a:r>
              <a:rPr lang="pt-BR" sz="1600" dirty="0" smtClean="0">
                <a:solidFill>
                  <a:schemeClr val="bg2">
                    <a:lumMod val="20000"/>
                    <a:lumOff val="80000"/>
                  </a:schemeClr>
                </a:solidFill>
                <a:ea typeface="Times New Roman" charset="0"/>
                <a:cs typeface="Times New Roman" charset="0"/>
              </a:rPr>
              <a:t> Cardiovascular </a:t>
            </a:r>
            <a:r>
              <a:rPr lang="pt-BR" sz="1600" dirty="0" err="1" smtClean="0">
                <a:solidFill>
                  <a:schemeClr val="bg2">
                    <a:lumMod val="20000"/>
                    <a:lumOff val="80000"/>
                  </a:schemeClr>
                </a:solidFill>
                <a:ea typeface="Times New Roman" charset="0"/>
                <a:cs typeface="Times New Roman" charset="0"/>
              </a:rPr>
              <a:t>Sciences</a:t>
            </a:r>
            <a:endParaRPr lang="pt-BR" sz="1600" dirty="0">
              <a:solidFill>
                <a:schemeClr val="bg2">
                  <a:lumMod val="20000"/>
                  <a:lumOff val="80000"/>
                </a:schemeClr>
              </a:solidFill>
              <a:ea typeface="Times New Roman" charset="0"/>
              <a:cs typeface="Times New Roman" charset="0"/>
            </a:endParaRPr>
          </a:p>
          <a:p>
            <a:pPr algn="ctr">
              <a:defRPr/>
            </a:pPr>
            <a:r>
              <a:rPr lang="pt-BR" sz="1600" dirty="0">
                <a:solidFill>
                  <a:schemeClr val="bg2">
                    <a:lumMod val="20000"/>
                    <a:lumOff val="80000"/>
                  </a:schemeClr>
                </a:solidFill>
                <a:ea typeface="Times New Roman" charset="0"/>
                <a:cs typeface="Times New Roman" charset="0"/>
              </a:rPr>
              <a:t>Hospital de Clinicas de Porto Alegre</a:t>
            </a:r>
          </a:p>
          <a:p>
            <a:pPr algn="ctr">
              <a:defRPr/>
            </a:pPr>
            <a:r>
              <a:rPr lang="pt-BR" sz="1600" dirty="0" err="1" smtClean="0">
                <a:solidFill>
                  <a:schemeClr val="bg2">
                    <a:lumMod val="20000"/>
                    <a:lumOff val="80000"/>
                  </a:schemeClr>
                </a:solidFill>
                <a:ea typeface="Times New Roman" charset="0"/>
                <a:cs typeface="Times New Roman" charset="0"/>
              </a:rPr>
              <a:t>Exercise</a:t>
            </a:r>
            <a:r>
              <a:rPr lang="pt-BR" sz="1600" dirty="0" smtClean="0">
                <a:solidFill>
                  <a:schemeClr val="bg2">
                    <a:lumMod val="20000"/>
                    <a:lumOff val="80000"/>
                  </a:schemeClr>
                </a:solidFill>
                <a:ea typeface="Times New Roman" charset="0"/>
                <a:cs typeface="Times New Roman" charset="0"/>
              </a:rPr>
              <a:t> </a:t>
            </a:r>
            <a:r>
              <a:rPr lang="pt-BR" sz="1600" dirty="0" err="1" smtClean="0">
                <a:solidFill>
                  <a:schemeClr val="bg2">
                    <a:lumMod val="20000"/>
                    <a:lumOff val="80000"/>
                  </a:schemeClr>
                </a:solidFill>
                <a:ea typeface="Times New Roman" charset="0"/>
                <a:cs typeface="Times New Roman" charset="0"/>
              </a:rPr>
              <a:t>Pathophysiology</a:t>
            </a:r>
            <a:r>
              <a:rPr lang="pt-BR" sz="1600" dirty="0" smtClean="0">
                <a:solidFill>
                  <a:schemeClr val="bg2">
                    <a:lumMod val="20000"/>
                    <a:lumOff val="80000"/>
                  </a:schemeClr>
                </a:solidFill>
                <a:ea typeface="Times New Roman" charset="0"/>
                <a:cs typeface="Times New Roman" charset="0"/>
              </a:rPr>
              <a:t> </a:t>
            </a:r>
            <a:r>
              <a:rPr lang="pt-BR" sz="1600" dirty="0" err="1" smtClean="0">
                <a:solidFill>
                  <a:schemeClr val="bg2">
                    <a:lumMod val="20000"/>
                    <a:lumOff val="80000"/>
                  </a:schemeClr>
                </a:solidFill>
                <a:ea typeface="Times New Roman" charset="0"/>
                <a:cs typeface="Times New Roman" charset="0"/>
              </a:rPr>
              <a:t>Laboratory</a:t>
            </a:r>
            <a:endParaRPr lang="pt-BR" sz="1600" dirty="0">
              <a:solidFill>
                <a:schemeClr val="bg2">
                  <a:lumMod val="20000"/>
                  <a:lumOff val="80000"/>
                </a:schemeClr>
              </a:solidFill>
              <a:ea typeface="Times New Roman" charset="0"/>
              <a:cs typeface="Times New Roman" charset="0"/>
            </a:endParaRPr>
          </a:p>
        </p:txBody>
      </p:sp>
      <p:sp>
        <p:nvSpPr>
          <p:cNvPr id="22" name="Rounded Rectangle 15"/>
          <p:cNvSpPr/>
          <p:nvPr/>
        </p:nvSpPr>
        <p:spPr>
          <a:xfrm>
            <a:off x="-445168" y="6112042"/>
            <a:ext cx="9841831" cy="6617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tângulo 22"/>
          <p:cNvSpPr/>
          <p:nvPr/>
        </p:nvSpPr>
        <p:spPr>
          <a:xfrm flipV="1">
            <a:off x="358774" y="1809131"/>
            <a:ext cx="8443913" cy="46037"/>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200" b="1">
                <a:solidFill>
                  <a:schemeClr val="tx1"/>
                </a:solidFill>
                <a:latin typeface="Arial" charset="0"/>
                <a:ea typeface="Arial" charset="0"/>
                <a:cs typeface="Arial" charset="0"/>
              </a:defRPr>
            </a:lvl1pPr>
            <a:lvl2pPr marL="742950" indent="-285750">
              <a:defRPr sz="1200" b="1">
                <a:solidFill>
                  <a:schemeClr val="tx1"/>
                </a:solidFill>
                <a:latin typeface="Arial" charset="0"/>
                <a:ea typeface="Arial" charset="0"/>
                <a:cs typeface="Arial" charset="0"/>
              </a:defRPr>
            </a:lvl2pPr>
            <a:lvl3pPr marL="1143000" indent="-228600">
              <a:defRPr sz="1200" b="1">
                <a:solidFill>
                  <a:schemeClr val="tx1"/>
                </a:solidFill>
                <a:latin typeface="Arial" charset="0"/>
                <a:ea typeface="Arial" charset="0"/>
                <a:cs typeface="Arial" charset="0"/>
              </a:defRPr>
            </a:lvl3pPr>
            <a:lvl4pPr marL="1600200" indent="-228600">
              <a:defRPr sz="1200" b="1">
                <a:solidFill>
                  <a:schemeClr val="tx1"/>
                </a:solidFill>
                <a:latin typeface="Arial" charset="0"/>
                <a:ea typeface="Arial" charset="0"/>
                <a:cs typeface="Arial" charset="0"/>
              </a:defRPr>
            </a:lvl4pPr>
            <a:lvl5pPr marL="2057400" indent="-228600">
              <a:defRPr sz="12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12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12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12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1200" b="1">
                <a:solidFill>
                  <a:schemeClr val="tx1"/>
                </a:solidFill>
                <a:latin typeface="Arial" charset="0"/>
                <a:ea typeface="Arial" charset="0"/>
                <a:cs typeface="Arial" charset="0"/>
              </a:defRPr>
            </a:lvl9pPr>
          </a:lstStyle>
          <a:p>
            <a:pPr algn="ctr" eaLnBrk="1" hangingPunct="1"/>
            <a:endParaRPr lang="pt-BR" altLang="x-none" sz="1300">
              <a:solidFill>
                <a:srgbClr val="FFFFFF"/>
              </a:solidFill>
            </a:endParaRPr>
          </a:p>
        </p:txBody>
      </p:sp>
      <p:pic>
        <p:nvPicPr>
          <p:cNvPr id="24" name="Imagem 60"/>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419544" y="6160167"/>
            <a:ext cx="592597" cy="55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agem 61"/>
          <p:cNvPicPr>
            <a:picLocks noChangeAspect="1" noChangeArrowheads="1"/>
          </p:cNvPicPr>
          <p:nvPr/>
        </p:nvPicPr>
        <p:blipFill>
          <a:blip r:embed="rId5">
            <a:extLst>
              <a:ext uri="{28A0092B-C50C-407E-A947-70E740481C1C}">
                <a14:useLocalDpi xmlns:a14="http://schemas.microsoft.com/office/drawing/2010/main" val="0"/>
              </a:ext>
            </a:extLst>
          </a:blip>
          <a:srcRect l="9129" t="2522" r="6638" b="3143"/>
          <a:stretch>
            <a:fillRect/>
          </a:stretch>
        </p:blipFill>
        <p:spPr bwMode="auto">
          <a:xfrm>
            <a:off x="6085069" y="6205649"/>
            <a:ext cx="479374" cy="539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Imagem 26"/>
          <p:cNvPicPr>
            <a:picLocks noChangeAspect="1"/>
          </p:cNvPicPr>
          <p:nvPr/>
        </p:nvPicPr>
        <p:blipFill rotWithShape="1">
          <a:blip r:embed="rId6" cstate="print">
            <a:clrChange>
              <a:clrFrom>
                <a:srgbClr val="D8D8D7">
                  <a:alpha val="85098"/>
                </a:srgbClr>
              </a:clrFrom>
              <a:clrTo>
                <a:srgbClr val="D8D8D7">
                  <a:alpha val="0"/>
                </a:srgbClr>
              </a:clrTo>
            </a:clrChange>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rcRect l="5686" t="7932" r="7239" b="6381"/>
          <a:stretch/>
        </p:blipFill>
        <p:spPr>
          <a:xfrm>
            <a:off x="4870894" y="6176256"/>
            <a:ext cx="707390" cy="554123"/>
          </a:xfrm>
          <a:prstGeom prst="rect">
            <a:avLst/>
          </a:prstGeom>
          <a:effectLst/>
        </p:spPr>
      </p:pic>
      <p:pic>
        <p:nvPicPr>
          <p:cNvPr id="4" name="Imagem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73900" y="4429454"/>
            <a:ext cx="1269380" cy="1269380"/>
          </a:xfrm>
          <a:prstGeom prst="rect">
            <a:avLst/>
          </a:prstGeom>
        </p:spPr>
      </p:pic>
      <p:pic>
        <p:nvPicPr>
          <p:cNvPr id="16" name="Imagem 15"/>
          <p:cNvPicPr/>
          <p:nvPr/>
        </p:nvPicPr>
        <p:blipFill rotWithShape="1">
          <a:blip r:embed="rId9">
            <a:alphaModFix/>
            <a:duotone>
              <a:schemeClr val="accent1">
                <a:shade val="45000"/>
                <a:satMod val="135000"/>
              </a:schemeClr>
              <a:prstClr val="white"/>
            </a:duotone>
            <a:extLst>
              <a:ext uri="{BEBA8EAE-BF5A-486C-A8C5-ECC9F3942E4B}">
                <a14:imgProps xmlns:a14="http://schemas.microsoft.com/office/drawing/2010/main">
                  <a14:imgLayer r:embed="rId10">
                    <a14:imgEffect>
                      <a14:sharpenSoften amount="100000"/>
                    </a14:imgEffect>
                    <a14:imgEffect>
                      <a14:colorTemperature colorTemp="1500"/>
                    </a14:imgEffect>
                    <a14:imgEffect>
                      <a14:saturation sat="400000"/>
                    </a14:imgEffect>
                    <a14:imgEffect>
                      <a14:brightnessContrast contrast="68000"/>
                    </a14:imgEffect>
                  </a14:imgLayer>
                </a14:imgProps>
              </a:ext>
              <a:ext uri="{28A0092B-C50C-407E-A947-70E740481C1C}">
                <a14:useLocalDpi xmlns:a14="http://schemas.microsoft.com/office/drawing/2010/main" val="0"/>
              </a:ext>
            </a:extLst>
          </a:blip>
          <a:srcRect l="13199" t="1" r="13522" b="7343"/>
          <a:stretch/>
        </p:blipFill>
        <p:spPr bwMode="auto">
          <a:xfrm>
            <a:off x="3481854" y="6229088"/>
            <a:ext cx="1090146" cy="458492"/>
          </a:xfrm>
          <a:prstGeom prst="rect">
            <a:avLst/>
          </a:prstGeom>
          <a:ln>
            <a:noFill/>
          </a:ln>
          <a:extLst>
            <a:ext uri="{53640926-AAD7-44D8-BBD7-CCE9431645EC}">
              <a14:shadowObscured xmlns:a14="http://schemas.microsoft.com/office/drawing/2010/main"/>
            </a:ext>
          </a:extLst>
        </p:spPr>
      </p:pic>
      <p:sp>
        <p:nvSpPr>
          <p:cNvPr id="18" name="CaixaDeTexto 17"/>
          <p:cNvSpPr txBox="1"/>
          <p:nvPr/>
        </p:nvSpPr>
        <p:spPr>
          <a:xfrm>
            <a:off x="259554" y="2609617"/>
            <a:ext cx="8642351" cy="1200329"/>
          </a:xfrm>
          <a:prstGeom prst="rect">
            <a:avLst/>
          </a:prstGeom>
          <a:noFill/>
        </p:spPr>
        <p:txBody>
          <a:bodyPr>
            <a:spAutoFit/>
          </a:bodyPr>
          <a:lstStyle/>
          <a:p>
            <a:pPr algn="ctr" eaLnBrk="1" hangingPunct="1">
              <a:defRPr/>
            </a:pPr>
            <a:r>
              <a:rPr lang="pt-BR" sz="4400" b="1" dirty="0" err="1" smtClean="0">
                <a:solidFill>
                  <a:srgbClr val="FFFF00"/>
                </a:solidFill>
                <a:latin typeface="Al Nile" charset="-78"/>
                <a:ea typeface="Al Nile" charset="-78"/>
                <a:cs typeface="Al Nile" charset="-78"/>
              </a:rPr>
              <a:t>Physical</a:t>
            </a:r>
            <a:r>
              <a:rPr lang="pt-BR" sz="4400" b="1" dirty="0" smtClean="0">
                <a:solidFill>
                  <a:srgbClr val="FFFF00"/>
                </a:solidFill>
                <a:latin typeface="Al Nile" charset="-78"/>
                <a:ea typeface="Al Nile" charset="-78"/>
                <a:cs typeface="Al Nile" charset="-78"/>
              </a:rPr>
              <a:t> </a:t>
            </a:r>
            <a:r>
              <a:rPr lang="pt-BR" sz="4400" b="1" dirty="0" err="1" smtClean="0">
                <a:solidFill>
                  <a:srgbClr val="FFFF00"/>
                </a:solidFill>
                <a:latin typeface="Al Nile" charset="-78"/>
                <a:ea typeface="Al Nile" charset="-78"/>
                <a:cs typeface="Al Nile" charset="-78"/>
              </a:rPr>
              <a:t>exercise</a:t>
            </a:r>
            <a:r>
              <a:rPr lang="pt-BR" sz="4400" b="1" dirty="0" smtClean="0">
                <a:solidFill>
                  <a:srgbClr val="FFFF00"/>
                </a:solidFill>
                <a:latin typeface="Al Nile" charset="-78"/>
                <a:ea typeface="Al Nile" charset="-78"/>
                <a:cs typeface="Al Nile" charset="-78"/>
              </a:rPr>
              <a:t> </a:t>
            </a:r>
            <a:r>
              <a:rPr lang="pt-BR" sz="4400" b="1" dirty="0" err="1" smtClean="0">
                <a:solidFill>
                  <a:srgbClr val="FFFF00"/>
                </a:solidFill>
                <a:latin typeface="Al Nile" charset="-78"/>
                <a:ea typeface="Al Nile" charset="-78"/>
                <a:cs typeface="Al Nile" charset="-78"/>
              </a:rPr>
              <a:t>and</a:t>
            </a:r>
            <a:r>
              <a:rPr lang="pt-BR" sz="4400" b="1" dirty="0" smtClean="0">
                <a:solidFill>
                  <a:srgbClr val="FFFF00"/>
                </a:solidFill>
                <a:latin typeface="Al Nile" charset="-78"/>
                <a:ea typeface="Al Nile" charset="-78"/>
                <a:cs typeface="Al Nile" charset="-78"/>
              </a:rPr>
              <a:t> </a:t>
            </a:r>
            <a:r>
              <a:rPr lang="pt-BR" sz="4400" b="1" dirty="0" err="1" smtClean="0">
                <a:solidFill>
                  <a:srgbClr val="FFFF00"/>
                </a:solidFill>
                <a:latin typeface="Al Nile" charset="-78"/>
                <a:ea typeface="Al Nile" charset="-78"/>
                <a:cs typeface="Al Nile" charset="-78"/>
              </a:rPr>
              <a:t>type</a:t>
            </a:r>
            <a:r>
              <a:rPr lang="pt-BR" sz="4400" b="1" dirty="0" smtClean="0">
                <a:solidFill>
                  <a:srgbClr val="FFFF00"/>
                </a:solidFill>
                <a:latin typeface="Al Nile" charset="-78"/>
                <a:ea typeface="Al Nile" charset="-78"/>
                <a:cs typeface="Al Nile" charset="-78"/>
              </a:rPr>
              <a:t> 2 diabetes </a:t>
            </a:r>
          </a:p>
          <a:p>
            <a:pPr algn="ctr" eaLnBrk="1" hangingPunct="1">
              <a:defRPr/>
            </a:pPr>
            <a:r>
              <a:rPr lang="pt-BR" sz="2800" i="1" dirty="0" err="1" smtClean="0">
                <a:solidFill>
                  <a:srgbClr val="FFFF00"/>
                </a:solidFill>
                <a:latin typeface="Al Nile" charset="-78"/>
                <a:ea typeface="Al Nile" charset="-78"/>
                <a:cs typeface="Al Nile" charset="-78"/>
              </a:rPr>
              <a:t>C</a:t>
            </a:r>
            <a:r>
              <a:rPr lang="pt-BR" sz="2800" i="1" dirty="0" err="1" smtClean="0">
                <a:solidFill>
                  <a:srgbClr val="FFFF00"/>
                </a:solidFill>
                <a:latin typeface="Al Nile" charset="-78"/>
                <a:ea typeface="Al Nile" charset="-78"/>
                <a:cs typeface="Al Nile" charset="-78"/>
              </a:rPr>
              <a:t>urrent</a:t>
            </a:r>
            <a:r>
              <a:rPr lang="pt-BR" sz="2800" i="1" smtClean="0">
                <a:solidFill>
                  <a:srgbClr val="FFFF00"/>
                </a:solidFill>
                <a:latin typeface="Al Nile" charset="-78"/>
                <a:ea typeface="Al Nile" charset="-78"/>
                <a:cs typeface="Al Nile" charset="-78"/>
              </a:rPr>
              <a:t> evidence</a:t>
            </a:r>
            <a:r>
              <a:rPr lang="pt-BR" sz="2800" i="1" dirty="0" smtClean="0">
                <a:solidFill>
                  <a:srgbClr val="FFFF00"/>
                </a:solidFill>
                <a:latin typeface="Al Nile" charset="-78"/>
                <a:ea typeface="Al Nile" charset="-78"/>
                <a:cs typeface="Al Nile" charset="-78"/>
              </a:rPr>
              <a:t> for </a:t>
            </a:r>
            <a:r>
              <a:rPr lang="pt-BR" sz="2800" i="1" dirty="0" err="1" smtClean="0">
                <a:solidFill>
                  <a:srgbClr val="FFFF00"/>
                </a:solidFill>
                <a:latin typeface="Al Nile" charset="-78"/>
                <a:ea typeface="Al Nile" charset="-78"/>
                <a:cs typeface="Al Nile" charset="-78"/>
              </a:rPr>
              <a:t>the</a:t>
            </a:r>
            <a:r>
              <a:rPr lang="pt-BR" sz="2800" i="1" dirty="0" smtClean="0">
                <a:solidFill>
                  <a:srgbClr val="FFFF00"/>
                </a:solidFill>
                <a:latin typeface="Al Nile" charset="-78"/>
                <a:ea typeface="Al Nile" charset="-78"/>
                <a:cs typeface="Al Nile" charset="-78"/>
              </a:rPr>
              <a:t> non-</a:t>
            </a:r>
            <a:r>
              <a:rPr lang="pt-BR" sz="2800" i="1" dirty="0" err="1" smtClean="0">
                <a:solidFill>
                  <a:srgbClr val="FFFF00"/>
                </a:solidFill>
                <a:latin typeface="Al Nile" charset="-78"/>
                <a:ea typeface="Al Nile" charset="-78"/>
                <a:cs typeface="Al Nile" charset="-78"/>
              </a:rPr>
              <a:t>pharmacological</a:t>
            </a:r>
            <a:r>
              <a:rPr lang="pt-BR" sz="2800" i="1" dirty="0" smtClean="0">
                <a:solidFill>
                  <a:srgbClr val="FFFF00"/>
                </a:solidFill>
                <a:latin typeface="Al Nile" charset="-78"/>
                <a:ea typeface="Al Nile" charset="-78"/>
                <a:cs typeface="Al Nile" charset="-78"/>
              </a:rPr>
              <a:t> </a:t>
            </a:r>
            <a:r>
              <a:rPr lang="pt-BR" sz="2800" i="1" dirty="0" err="1" smtClean="0">
                <a:solidFill>
                  <a:srgbClr val="FFFF00"/>
                </a:solidFill>
                <a:latin typeface="Al Nile" charset="-78"/>
                <a:ea typeface="Al Nile" charset="-78"/>
                <a:cs typeface="Al Nile" charset="-78"/>
              </a:rPr>
              <a:t>treatment</a:t>
            </a:r>
            <a:endParaRPr lang="pt-BR" sz="6600" i="1" dirty="0" smtClean="0">
              <a:solidFill>
                <a:srgbClr val="FFFF00"/>
              </a:solidFill>
              <a:latin typeface="Al Nile" charset="-78"/>
              <a:ea typeface="Al Nile" charset="-78"/>
              <a:cs typeface="Al Nile" charset="-78"/>
            </a:endParaRPr>
          </a:p>
        </p:txBody>
      </p:sp>
      <p:sp>
        <p:nvSpPr>
          <p:cNvPr id="19" name="CaixaDeTexto 18"/>
          <p:cNvSpPr txBox="1"/>
          <p:nvPr/>
        </p:nvSpPr>
        <p:spPr>
          <a:xfrm>
            <a:off x="-36512" y="5805264"/>
            <a:ext cx="3809056" cy="307777"/>
          </a:xfrm>
          <a:prstGeom prst="rect">
            <a:avLst/>
          </a:prstGeom>
          <a:noFill/>
        </p:spPr>
        <p:txBody>
          <a:bodyPr wrap="none" rtlCol="0">
            <a:spAutoFit/>
          </a:bodyPr>
          <a:lstStyle/>
          <a:p>
            <a:r>
              <a:rPr lang="pt-BR" sz="1400" i="1" dirty="0" smtClean="0">
                <a:solidFill>
                  <a:schemeClr val="bg1">
                    <a:lumMod val="95000"/>
                  </a:schemeClr>
                </a:solidFill>
              </a:rPr>
              <a:t>Slides </a:t>
            </a:r>
            <a:r>
              <a:rPr lang="pt-BR" sz="1400" i="1" dirty="0" err="1" smtClean="0">
                <a:solidFill>
                  <a:schemeClr val="bg1">
                    <a:lumMod val="95000"/>
                  </a:schemeClr>
                </a:solidFill>
              </a:rPr>
              <a:t>kindly</a:t>
            </a:r>
            <a:r>
              <a:rPr lang="pt-BR" sz="1400" i="1" dirty="0" smtClean="0">
                <a:solidFill>
                  <a:schemeClr val="bg1">
                    <a:lumMod val="95000"/>
                  </a:schemeClr>
                </a:solidFill>
              </a:rPr>
              <a:t> </a:t>
            </a:r>
            <a:r>
              <a:rPr lang="pt-BR" sz="1400" i="1" dirty="0" err="1" smtClean="0">
                <a:solidFill>
                  <a:schemeClr val="bg1">
                    <a:lumMod val="95000"/>
                  </a:schemeClr>
                </a:solidFill>
              </a:rPr>
              <a:t>shared</a:t>
            </a:r>
            <a:r>
              <a:rPr lang="pt-BR" sz="1400" i="1" dirty="0" smtClean="0">
                <a:solidFill>
                  <a:schemeClr val="bg1">
                    <a:lumMod val="95000"/>
                  </a:schemeClr>
                </a:solidFill>
              </a:rPr>
              <a:t> </a:t>
            </a:r>
            <a:r>
              <a:rPr lang="pt-BR" sz="1400" i="1" dirty="0" err="1" smtClean="0">
                <a:solidFill>
                  <a:schemeClr val="bg1">
                    <a:lumMod val="95000"/>
                  </a:schemeClr>
                </a:solidFill>
              </a:rPr>
              <a:t>by</a:t>
            </a:r>
            <a:r>
              <a:rPr lang="pt-BR" sz="1400" i="1" dirty="0" smtClean="0">
                <a:solidFill>
                  <a:schemeClr val="bg1">
                    <a:lumMod val="95000"/>
                  </a:schemeClr>
                </a:solidFill>
              </a:rPr>
              <a:t> Daniel </a:t>
            </a:r>
            <a:r>
              <a:rPr lang="pt-BR" sz="1400" i="1" dirty="0" err="1" smtClean="0">
                <a:solidFill>
                  <a:schemeClr val="bg1">
                    <a:lumMod val="95000"/>
                  </a:schemeClr>
                </a:solidFill>
              </a:rPr>
              <a:t>Umpierre</a:t>
            </a:r>
            <a:r>
              <a:rPr lang="pt-BR" sz="1400" i="1" dirty="0" smtClean="0">
                <a:solidFill>
                  <a:schemeClr val="bg1">
                    <a:lumMod val="95000"/>
                  </a:schemeClr>
                </a:solidFill>
              </a:rPr>
              <a:t>, PhD</a:t>
            </a:r>
            <a:endParaRPr lang="pt-BR" sz="1400" i="1" dirty="0">
              <a:solidFill>
                <a:schemeClr val="bg1">
                  <a:lumMod val="95000"/>
                </a:schemeClr>
              </a:solidFill>
            </a:endParaRPr>
          </a:p>
        </p:txBody>
      </p:sp>
    </p:spTree>
    <p:extLst>
      <p:ext uri="{BB962C8B-B14F-4D97-AF65-F5344CB8AC3E}">
        <p14:creationId xmlns:p14="http://schemas.microsoft.com/office/powerpoint/2010/main" val="121715581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aixaDeTexto 4"/>
          <p:cNvSpPr txBox="1">
            <a:spLocks noChangeArrowheads="1"/>
          </p:cNvSpPr>
          <p:nvPr/>
        </p:nvSpPr>
        <p:spPr bwMode="auto">
          <a:xfrm>
            <a:off x="215900" y="138113"/>
            <a:ext cx="8532813" cy="554037"/>
          </a:xfrm>
          <a:prstGeom prst="rect">
            <a:avLst/>
          </a:prstGeom>
          <a:noFill/>
          <a:ln w="9525">
            <a:noFill/>
            <a:miter lim="800000"/>
            <a:headEnd/>
            <a:tailEnd/>
          </a:ln>
        </p:spPr>
        <p:txBody>
          <a:bodyPr>
            <a:spAutoFit/>
          </a:bodyPr>
          <a:lstStyle/>
          <a:p>
            <a:pPr algn="ctr"/>
            <a:r>
              <a:rPr lang="pt-BR" sz="3000" b="1"/>
              <a:t>Diabetes in Brazil and Rio Grande do Sul</a:t>
            </a:r>
          </a:p>
        </p:txBody>
      </p:sp>
      <p:cxnSp>
        <p:nvCxnSpPr>
          <p:cNvPr id="22" name="Conector reto 21"/>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5541" name="CaixaDeTexto 19"/>
          <p:cNvSpPr txBox="1">
            <a:spLocks noChangeArrowheads="1"/>
          </p:cNvSpPr>
          <p:nvPr/>
        </p:nvSpPr>
        <p:spPr bwMode="auto">
          <a:xfrm>
            <a:off x="3708400" y="6537325"/>
            <a:ext cx="5040313" cy="276225"/>
          </a:xfrm>
          <a:prstGeom prst="rect">
            <a:avLst/>
          </a:prstGeom>
          <a:noFill/>
          <a:ln w="9525">
            <a:noFill/>
            <a:miter lim="800000"/>
            <a:headEnd/>
            <a:tailEnd/>
          </a:ln>
        </p:spPr>
        <p:txBody>
          <a:bodyPr>
            <a:spAutoFit/>
          </a:bodyPr>
          <a:lstStyle/>
          <a:p>
            <a:pPr algn="r">
              <a:defRPr/>
            </a:pPr>
            <a:r>
              <a:rPr lang="pt-BR" sz="1200" b="1">
                <a:solidFill>
                  <a:schemeClr val="tx1">
                    <a:lumMod val="85000"/>
                    <a:lumOff val="15000"/>
                  </a:schemeClr>
                </a:solidFill>
                <a:ea typeface="ＭＳ Ｐゴシック" pitchFamily="34" charset="-128"/>
              </a:rPr>
              <a:t>Schaan et al. Rev Saúde Pública 2004;38:529-36 </a:t>
            </a:r>
          </a:p>
        </p:txBody>
      </p:sp>
      <p:pic>
        <p:nvPicPr>
          <p:cNvPr id="4102" name="Picture 7"/>
          <p:cNvPicPr>
            <a:picLocks noChangeAspect="1" noChangeArrowheads="1"/>
          </p:cNvPicPr>
          <p:nvPr/>
        </p:nvPicPr>
        <p:blipFill>
          <a:blip r:embed="rId3" cstate="print"/>
          <a:srcRect/>
          <a:stretch>
            <a:fillRect/>
          </a:stretch>
        </p:blipFill>
        <p:spPr bwMode="auto">
          <a:xfrm>
            <a:off x="900113" y="4508500"/>
            <a:ext cx="979487" cy="576263"/>
          </a:xfrm>
          <a:prstGeom prst="rect">
            <a:avLst/>
          </a:prstGeom>
          <a:noFill/>
          <a:ln w="9525">
            <a:noFill/>
            <a:miter lim="800000"/>
            <a:headEnd/>
            <a:tailEnd/>
          </a:ln>
        </p:spPr>
      </p:pic>
      <p:sp>
        <p:nvSpPr>
          <p:cNvPr id="4104" name="CaixaDeTexto 22"/>
          <p:cNvSpPr txBox="1">
            <a:spLocks noChangeArrowheads="1"/>
          </p:cNvSpPr>
          <p:nvPr/>
        </p:nvSpPr>
        <p:spPr bwMode="auto">
          <a:xfrm>
            <a:off x="901575" y="5167932"/>
            <a:ext cx="1079500" cy="493713"/>
          </a:xfrm>
          <a:prstGeom prst="rect">
            <a:avLst/>
          </a:prstGeom>
          <a:noFill/>
          <a:ln w="9525">
            <a:noFill/>
            <a:miter lim="800000"/>
            <a:headEnd/>
            <a:tailEnd/>
          </a:ln>
        </p:spPr>
        <p:txBody>
          <a:bodyPr>
            <a:spAutoFit/>
          </a:bodyPr>
          <a:lstStyle/>
          <a:p>
            <a:pPr algn="ctr">
              <a:defRPr/>
            </a:pPr>
            <a:r>
              <a:rPr lang="pt-BR" sz="2600" strike="sngStrike" dirty="0">
                <a:ea typeface="ＭＳ Ｐゴシック" pitchFamily="34" charset="-128"/>
              </a:rPr>
              <a:t>5,3%</a:t>
            </a:r>
            <a:endParaRPr lang="pt-BR" strike="sngStrike" dirty="0">
              <a:ea typeface="ＭＳ Ｐゴシック" pitchFamily="34" charset="-128"/>
            </a:endParaRPr>
          </a:p>
        </p:txBody>
      </p:sp>
      <p:sp>
        <p:nvSpPr>
          <p:cNvPr id="65545" name="CaixaDeTexto 19"/>
          <p:cNvSpPr txBox="1">
            <a:spLocks noChangeArrowheads="1"/>
          </p:cNvSpPr>
          <p:nvPr/>
        </p:nvSpPr>
        <p:spPr bwMode="auto">
          <a:xfrm>
            <a:off x="144463" y="6535738"/>
            <a:ext cx="4787900" cy="277812"/>
          </a:xfrm>
          <a:prstGeom prst="rect">
            <a:avLst/>
          </a:prstGeom>
          <a:noFill/>
          <a:ln w="9525">
            <a:noFill/>
            <a:miter lim="800000"/>
            <a:headEnd/>
            <a:tailEnd/>
          </a:ln>
        </p:spPr>
        <p:txBody>
          <a:bodyPr>
            <a:spAutoFit/>
          </a:bodyPr>
          <a:lstStyle/>
          <a:p>
            <a:pPr>
              <a:defRPr/>
            </a:pPr>
            <a:r>
              <a:rPr lang="pt-BR" sz="1200" b="1" dirty="0">
                <a:solidFill>
                  <a:schemeClr val="tx1">
                    <a:lumMod val="85000"/>
                    <a:lumOff val="15000"/>
                  </a:schemeClr>
                </a:solidFill>
                <a:ea typeface="ＭＳ Ｐゴシック" pitchFamily="34" charset="-128"/>
              </a:rPr>
              <a:t>Schmidt et al. </a:t>
            </a:r>
            <a:r>
              <a:rPr lang="pt-BR" sz="1200" b="1" dirty="0" err="1">
                <a:solidFill>
                  <a:schemeClr val="tx1">
                    <a:lumMod val="85000"/>
                    <a:lumOff val="15000"/>
                  </a:schemeClr>
                </a:solidFill>
                <a:ea typeface="ＭＳ Ｐゴシック" pitchFamily="34" charset="-128"/>
              </a:rPr>
              <a:t>Rev</a:t>
            </a:r>
            <a:r>
              <a:rPr lang="pt-BR" sz="1200" b="1" dirty="0">
                <a:solidFill>
                  <a:schemeClr val="tx1">
                    <a:lumMod val="85000"/>
                    <a:lumOff val="15000"/>
                  </a:schemeClr>
                </a:solidFill>
                <a:ea typeface="ＭＳ Ｐゴシック" pitchFamily="34" charset="-128"/>
              </a:rPr>
              <a:t> Saúde Pública 2009; 43:74-82 </a:t>
            </a:r>
          </a:p>
        </p:txBody>
      </p:sp>
      <p:grpSp>
        <p:nvGrpSpPr>
          <p:cNvPr id="2" name="Grupo 31"/>
          <p:cNvGrpSpPr>
            <a:grpSpLocks/>
          </p:cNvGrpSpPr>
          <p:nvPr/>
        </p:nvGrpSpPr>
        <p:grpSpPr bwMode="auto">
          <a:xfrm>
            <a:off x="4787900" y="4530725"/>
            <a:ext cx="4103688" cy="1274763"/>
            <a:chOff x="4788024" y="4530551"/>
            <a:chExt cx="4103688" cy="1274762"/>
          </a:xfrm>
        </p:grpSpPr>
        <p:pic>
          <p:nvPicPr>
            <p:cNvPr id="46105" name="Picture 8"/>
            <p:cNvPicPr>
              <a:picLocks noChangeAspect="1" noChangeArrowheads="1"/>
            </p:cNvPicPr>
            <p:nvPr/>
          </p:nvPicPr>
          <p:blipFill>
            <a:blip r:embed="rId4" cstate="print"/>
            <a:srcRect/>
            <a:stretch>
              <a:fillRect/>
            </a:stretch>
          </p:blipFill>
          <p:spPr bwMode="auto">
            <a:xfrm>
              <a:off x="4860800" y="4530551"/>
              <a:ext cx="936625" cy="584200"/>
            </a:xfrm>
            <a:prstGeom prst="rect">
              <a:avLst/>
            </a:prstGeom>
            <a:noFill/>
            <a:ln w="9525">
              <a:noFill/>
              <a:miter lim="800000"/>
              <a:headEnd/>
              <a:tailEnd/>
            </a:ln>
          </p:spPr>
        </p:pic>
        <p:sp>
          <p:nvSpPr>
            <p:cNvPr id="46106" name="CaixaDeTexto 22"/>
            <p:cNvSpPr txBox="1">
              <a:spLocks noChangeArrowheads="1"/>
            </p:cNvSpPr>
            <p:nvPr/>
          </p:nvSpPr>
          <p:spPr bwMode="auto">
            <a:xfrm>
              <a:off x="4788024" y="5251275"/>
              <a:ext cx="4103688" cy="554038"/>
            </a:xfrm>
            <a:prstGeom prst="rect">
              <a:avLst/>
            </a:prstGeom>
            <a:noFill/>
            <a:ln w="9525">
              <a:noFill/>
              <a:miter lim="800000"/>
              <a:headEnd/>
              <a:tailEnd/>
            </a:ln>
          </p:spPr>
          <p:txBody>
            <a:bodyPr>
              <a:spAutoFit/>
            </a:bodyPr>
            <a:lstStyle/>
            <a:p>
              <a:r>
                <a:rPr lang="pt-BR" sz="3000" b="1" dirty="0" smtClean="0">
                  <a:solidFill>
                    <a:srgbClr val="FF0000"/>
                  </a:solidFill>
                </a:rPr>
                <a:t>12.4</a:t>
              </a:r>
              <a:r>
                <a:rPr lang="pt-BR" sz="3000" b="1" dirty="0">
                  <a:solidFill>
                    <a:srgbClr val="FF0000"/>
                  </a:solidFill>
                </a:rPr>
                <a:t>%</a:t>
              </a:r>
              <a:r>
                <a:rPr lang="pt-BR" sz="2400" dirty="0">
                  <a:solidFill>
                    <a:srgbClr val="0070C0"/>
                  </a:solidFill>
                </a:rPr>
                <a:t>  </a:t>
              </a:r>
              <a:r>
                <a:rPr lang="pt-BR" sz="2000" dirty="0">
                  <a:solidFill>
                    <a:srgbClr val="404040"/>
                  </a:solidFill>
                </a:rPr>
                <a:t>(</a:t>
              </a:r>
              <a:r>
                <a:rPr lang="pt-BR" sz="2000" dirty="0">
                  <a:solidFill>
                    <a:srgbClr val="404040"/>
                  </a:solidFill>
                  <a:latin typeface="Century Gothic" pitchFamily="34" charset="0"/>
                </a:rPr>
                <a:t>♂</a:t>
              </a:r>
              <a:r>
                <a:rPr lang="pt-BR" sz="2000" dirty="0">
                  <a:solidFill>
                    <a:srgbClr val="404040"/>
                  </a:solidFill>
                </a:rPr>
                <a:t>12,6%   </a:t>
              </a:r>
              <a:r>
                <a:rPr lang="pt-BR" sz="2000" dirty="0">
                  <a:solidFill>
                    <a:srgbClr val="404040"/>
                  </a:solidFill>
                  <a:latin typeface="Century Gothic" pitchFamily="34" charset="0"/>
                </a:rPr>
                <a:t>♀</a:t>
              </a:r>
              <a:r>
                <a:rPr lang="pt-BR" sz="2000" dirty="0">
                  <a:solidFill>
                    <a:srgbClr val="404040"/>
                  </a:solidFill>
                </a:rPr>
                <a:t>12,3%)</a:t>
              </a:r>
            </a:p>
          </p:txBody>
        </p:sp>
      </p:grpSp>
      <p:grpSp>
        <p:nvGrpSpPr>
          <p:cNvPr id="46089" name="Grupo 16"/>
          <p:cNvGrpSpPr>
            <a:grpSpLocks/>
          </p:cNvGrpSpPr>
          <p:nvPr/>
        </p:nvGrpSpPr>
        <p:grpSpPr bwMode="auto">
          <a:xfrm>
            <a:off x="1563688" y="1341438"/>
            <a:ext cx="5888037" cy="2881312"/>
            <a:chOff x="1563688" y="1053505"/>
            <a:chExt cx="5888037" cy="2881312"/>
          </a:xfrm>
        </p:grpSpPr>
        <p:pic>
          <p:nvPicPr>
            <p:cNvPr id="46099" name="Picture 6"/>
            <p:cNvPicPr>
              <a:picLocks noChangeAspect="1" noChangeArrowheads="1"/>
            </p:cNvPicPr>
            <p:nvPr/>
          </p:nvPicPr>
          <p:blipFill>
            <a:blip r:embed="rId5" cstate="print">
              <a:lum bright="-10000" contrast="30000"/>
            </a:blip>
            <a:srcRect/>
            <a:stretch>
              <a:fillRect/>
            </a:stretch>
          </p:blipFill>
          <p:spPr bwMode="auto">
            <a:xfrm>
              <a:off x="1563688" y="1053505"/>
              <a:ext cx="5888037" cy="2881312"/>
            </a:xfrm>
            <a:prstGeom prst="rect">
              <a:avLst/>
            </a:prstGeom>
            <a:noFill/>
            <a:ln w="3175">
              <a:noFill/>
              <a:miter lim="800000"/>
              <a:headEnd/>
              <a:tailEnd/>
            </a:ln>
          </p:spPr>
        </p:pic>
        <p:sp>
          <p:nvSpPr>
            <p:cNvPr id="12" name="Retângulo 11"/>
            <p:cNvSpPr/>
            <p:nvPr/>
          </p:nvSpPr>
          <p:spPr>
            <a:xfrm>
              <a:off x="2051050" y="3572867"/>
              <a:ext cx="5329238" cy="360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46101" name="CaixaDeTexto 19"/>
            <p:cNvSpPr txBox="1">
              <a:spLocks noChangeArrowheads="1"/>
            </p:cNvSpPr>
            <p:nvPr/>
          </p:nvSpPr>
          <p:spPr bwMode="auto">
            <a:xfrm>
              <a:off x="2051720" y="3537883"/>
              <a:ext cx="1368152" cy="323165"/>
            </a:xfrm>
            <a:prstGeom prst="rect">
              <a:avLst/>
            </a:prstGeom>
            <a:noFill/>
            <a:ln w="9525">
              <a:noFill/>
              <a:miter lim="800000"/>
              <a:headEnd/>
              <a:tailEnd/>
            </a:ln>
          </p:spPr>
          <p:txBody>
            <a:bodyPr>
              <a:spAutoFit/>
            </a:bodyPr>
            <a:lstStyle/>
            <a:p>
              <a:pPr algn="ctr"/>
              <a:r>
                <a:rPr lang="pt-BR" sz="1500" b="1"/>
                <a:t>Low BMI</a:t>
              </a:r>
            </a:p>
          </p:txBody>
        </p:sp>
        <p:sp>
          <p:nvSpPr>
            <p:cNvPr id="46102" name="CaixaDeTexto 19"/>
            <p:cNvSpPr txBox="1">
              <a:spLocks noChangeArrowheads="1"/>
            </p:cNvSpPr>
            <p:nvPr/>
          </p:nvSpPr>
          <p:spPr bwMode="auto">
            <a:xfrm>
              <a:off x="3347864" y="3537883"/>
              <a:ext cx="1584176" cy="323165"/>
            </a:xfrm>
            <a:prstGeom prst="rect">
              <a:avLst/>
            </a:prstGeom>
            <a:noFill/>
            <a:ln w="9525">
              <a:noFill/>
              <a:miter lim="800000"/>
              <a:headEnd/>
              <a:tailEnd/>
            </a:ln>
          </p:spPr>
          <p:txBody>
            <a:bodyPr>
              <a:spAutoFit/>
            </a:bodyPr>
            <a:lstStyle/>
            <a:p>
              <a:pPr algn="ctr"/>
              <a:r>
                <a:rPr lang="pt-BR" sz="1500" b="1"/>
                <a:t>Normal BMI</a:t>
              </a:r>
            </a:p>
          </p:txBody>
        </p:sp>
        <p:sp>
          <p:nvSpPr>
            <p:cNvPr id="46103" name="CaixaDeTexto 19"/>
            <p:cNvSpPr txBox="1">
              <a:spLocks noChangeArrowheads="1"/>
            </p:cNvSpPr>
            <p:nvPr/>
          </p:nvSpPr>
          <p:spPr bwMode="auto">
            <a:xfrm>
              <a:off x="4788024" y="3537883"/>
              <a:ext cx="1296144" cy="323165"/>
            </a:xfrm>
            <a:prstGeom prst="rect">
              <a:avLst/>
            </a:prstGeom>
            <a:noFill/>
            <a:ln w="9525">
              <a:noFill/>
              <a:miter lim="800000"/>
              <a:headEnd/>
              <a:tailEnd/>
            </a:ln>
          </p:spPr>
          <p:txBody>
            <a:bodyPr>
              <a:spAutoFit/>
            </a:bodyPr>
            <a:lstStyle/>
            <a:p>
              <a:pPr algn="ctr"/>
              <a:r>
                <a:rPr lang="pt-BR" sz="1500" b="1"/>
                <a:t>Overweight</a:t>
              </a:r>
            </a:p>
          </p:txBody>
        </p:sp>
        <p:sp>
          <p:nvSpPr>
            <p:cNvPr id="46104" name="CaixaDeTexto 19"/>
            <p:cNvSpPr txBox="1">
              <a:spLocks noChangeArrowheads="1"/>
            </p:cNvSpPr>
            <p:nvPr/>
          </p:nvSpPr>
          <p:spPr bwMode="auto">
            <a:xfrm>
              <a:off x="6084168" y="3537883"/>
              <a:ext cx="1224136" cy="323165"/>
            </a:xfrm>
            <a:prstGeom prst="rect">
              <a:avLst/>
            </a:prstGeom>
            <a:noFill/>
            <a:ln w="9525">
              <a:noFill/>
              <a:miter lim="800000"/>
              <a:headEnd/>
              <a:tailEnd/>
            </a:ln>
          </p:spPr>
          <p:txBody>
            <a:bodyPr>
              <a:spAutoFit/>
            </a:bodyPr>
            <a:lstStyle/>
            <a:p>
              <a:pPr algn="ctr"/>
              <a:r>
                <a:rPr lang="pt-BR" sz="1500" b="1"/>
                <a:t>Obesity</a:t>
              </a:r>
            </a:p>
          </p:txBody>
        </p:sp>
      </p:grpSp>
      <p:sp>
        <p:nvSpPr>
          <p:cNvPr id="18" name="CaixaDeTexto 19"/>
          <p:cNvSpPr txBox="1">
            <a:spLocks noChangeArrowheads="1"/>
          </p:cNvSpPr>
          <p:nvPr/>
        </p:nvSpPr>
        <p:spPr bwMode="auto">
          <a:xfrm>
            <a:off x="2052638" y="981075"/>
            <a:ext cx="6264275" cy="369888"/>
          </a:xfrm>
          <a:prstGeom prst="rect">
            <a:avLst/>
          </a:prstGeom>
          <a:noFill/>
          <a:ln w="9525">
            <a:noFill/>
            <a:miter lim="800000"/>
            <a:headEnd/>
            <a:tailEnd/>
          </a:ln>
        </p:spPr>
        <p:txBody>
          <a:bodyPr>
            <a:spAutoFit/>
          </a:bodyPr>
          <a:lstStyle/>
          <a:p>
            <a:pPr>
              <a:defRPr/>
            </a:pPr>
            <a:r>
              <a:rPr lang="pt-BR" b="1" dirty="0" err="1">
                <a:solidFill>
                  <a:schemeClr val="accent1">
                    <a:lumMod val="25000"/>
                  </a:schemeClr>
                </a:solidFill>
                <a:latin typeface="Arial" charset="0"/>
                <a:ea typeface="ＭＳ Ｐゴシック" pitchFamily="34" charset="-128"/>
                <a:cs typeface="Arial" charset="0"/>
              </a:rPr>
              <a:t>Prevalence</a:t>
            </a:r>
            <a:r>
              <a:rPr lang="pt-BR" b="1" dirty="0">
                <a:solidFill>
                  <a:schemeClr val="accent1">
                    <a:lumMod val="25000"/>
                  </a:schemeClr>
                </a:solidFill>
                <a:latin typeface="Arial" charset="0"/>
                <a:ea typeface="ＭＳ Ｐゴシック" pitchFamily="34" charset="-128"/>
                <a:cs typeface="Arial" charset="0"/>
              </a:rPr>
              <a:t> </a:t>
            </a:r>
            <a:r>
              <a:rPr lang="pt-BR" b="1" dirty="0" err="1">
                <a:solidFill>
                  <a:schemeClr val="accent1">
                    <a:lumMod val="25000"/>
                  </a:schemeClr>
                </a:solidFill>
                <a:latin typeface="Arial" charset="0"/>
                <a:ea typeface="ＭＳ Ｐゴシック" pitchFamily="34" charset="-128"/>
                <a:cs typeface="Arial" charset="0"/>
              </a:rPr>
              <a:t>according</a:t>
            </a:r>
            <a:r>
              <a:rPr lang="pt-BR" b="1" dirty="0">
                <a:solidFill>
                  <a:schemeClr val="accent1">
                    <a:lumMod val="25000"/>
                  </a:schemeClr>
                </a:solidFill>
                <a:latin typeface="Arial" charset="0"/>
                <a:ea typeface="ＭＳ Ｐゴシック" pitchFamily="34" charset="-128"/>
                <a:cs typeface="Arial" charset="0"/>
              </a:rPr>
              <a:t> to BMI</a:t>
            </a:r>
          </a:p>
        </p:txBody>
      </p:sp>
      <p:grpSp>
        <p:nvGrpSpPr>
          <p:cNvPr id="46091" name="Grupo 20"/>
          <p:cNvGrpSpPr>
            <a:grpSpLocks/>
          </p:cNvGrpSpPr>
          <p:nvPr/>
        </p:nvGrpSpPr>
        <p:grpSpPr bwMode="auto">
          <a:xfrm>
            <a:off x="2411413" y="1484313"/>
            <a:ext cx="1296987" cy="581025"/>
            <a:chOff x="971600" y="2276872"/>
            <a:chExt cx="1296144" cy="580420"/>
          </a:xfrm>
        </p:grpSpPr>
        <p:sp>
          <p:nvSpPr>
            <p:cNvPr id="23" name="Retângulo 22"/>
            <p:cNvSpPr/>
            <p:nvPr/>
          </p:nvSpPr>
          <p:spPr>
            <a:xfrm>
              <a:off x="971600" y="2636859"/>
              <a:ext cx="144368" cy="1443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46096" name="CaixaDeTexto 19"/>
            <p:cNvSpPr txBox="1">
              <a:spLocks noChangeArrowheads="1"/>
            </p:cNvSpPr>
            <p:nvPr/>
          </p:nvSpPr>
          <p:spPr bwMode="auto">
            <a:xfrm>
              <a:off x="1123447" y="2564904"/>
              <a:ext cx="1144297" cy="292388"/>
            </a:xfrm>
            <a:prstGeom prst="rect">
              <a:avLst/>
            </a:prstGeom>
            <a:noFill/>
            <a:ln w="9525">
              <a:noFill/>
              <a:miter lim="800000"/>
              <a:headEnd/>
              <a:tailEnd/>
            </a:ln>
          </p:spPr>
          <p:txBody>
            <a:bodyPr>
              <a:spAutoFit/>
            </a:bodyPr>
            <a:lstStyle/>
            <a:p>
              <a:r>
                <a:rPr lang="pt-BR" sz="1300" b="1"/>
                <a:t>Women</a:t>
              </a:r>
            </a:p>
          </p:txBody>
        </p:sp>
        <p:sp>
          <p:nvSpPr>
            <p:cNvPr id="25" name="Retângulo 24"/>
            <p:cNvSpPr/>
            <p:nvPr/>
          </p:nvSpPr>
          <p:spPr>
            <a:xfrm>
              <a:off x="971600" y="2348235"/>
              <a:ext cx="144368" cy="144313"/>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46098" name="CaixaDeTexto 19"/>
            <p:cNvSpPr txBox="1">
              <a:spLocks noChangeArrowheads="1"/>
            </p:cNvSpPr>
            <p:nvPr/>
          </p:nvSpPr>
          <p:spPr bwMode="auto">
            <a:xfrm>
              <a:off x="1123447" y="2276872"/>
              <a:ext cx="1144297" cy="292388"/>
            </a:xfrm>
            <a:prstGeom prst="rect">
              <a:avLst/>
            </a:prstGeom>
            <a:noFill/>
            <a:ln w="9525">
              <a:noFill/>
              <a:miter lim="800000"/>
              <a:headEnd/>
              <a:tailEnd/>
            </a:ln>
          </p:spPr>
          <p:txBody>
            <a:bodyPr>
              <a:spAutoFit/>
            </a:bodyPr>
            <a:lstStyle/>
            <a:p>
              <a:r>
                <a:rPr lang="pt-BR" sz="1300" b="1"/>
                <a:t>Men	</a:t>
              </a:r>
            </a:p>
          </p:txBody>
        </p:sp>
      </p:grpSp>
      <p:sp>
        <p:nvSpPr>
          <p:cNvPr id="27" name="Forma livre 26"/>
          <p:cNvSpPr/>
          <p:nvPr/>
        </p:nvSpPr>
        <p:spPr>
          <a:xfrm>
            <a:off x="2627313" y="2147888"/>
            <a:ext cx="4305300" cy="1281112"/>
          </a:xfrm>
          <a:custGeom>
            <a:avLst/>
            <a:gdLst>
              <a:gd name="connsiteX0" fmla="*/ 0 w 4305300"/>
              <a:gd name="connsiteY0" fmla="*/ 1247775 h 1281112"/>
              <a:gd name="connsiteX1" fmla="*/ 1457325 w 4305300"/>
              <a:gd name="connsiteY1" fmla="*/ 1276350 h 1281112"/>
              <a:gd name="connsiteX2" fmla="*/ 1952625 w 4305300"/>
              <a:gd name="connsiteY2" fmla="*/ 1247775 h 1281112"/>
              <a:gd name="connsiteX3" fmla="*/ 2438400 w 4305300"/>
              <a:gd name="connsiteY3" fmla="*/ 1076325 h 1281112"/>
              <a:gd name="connsiteX4" fmla="*/ 2914650 w 4305300"/>
              <a:gd name="connsiteY4" fmla="*/ 923925 h 1281112"/>
              <a:gd name="connsiteX5" fmla="*/ 3810000 w 4305300"/>
              <a:gd name="connsiteY5" fmla="*/ 695325 h 1281112"/>
              <a:gd name="connsiteX6" fmla="*/ 4305300 w 4305300"/>
              <a:gd name="connsiteY6" fmla="*/ 0 h 128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5300" h="1281112">
                <a:moveTo>
                  <a:pt x="0" y="1247775"/>
                </a:moveTo>
                <a:lnTo>
                  <a:pt x="1457325" y="1276350"/>
                </a:lnTo>
                <a:cubicBezTo>
                  <a:pt x="1782762" y="1276350"/>
                  <a:pt x="1789113" y="1281112"/>
                  <a:pt x="1952625" y="1247775"/>
                </a:cubicBezTo>
                <a:cubicBezTo>
                  <a:pt x="2116137" y="1214438"/>
                  <a:pt x="2278063" y="1130300"/>
                  <a:pt x="2438400" y="1076325"/>
                </a:cubicBezTo>
                <a:cubicBezTo>
                  <a:pt x="2598737" y="1022350"/>
                  <a:pt x="2686050" y="987425"/>
                  <a:pt x="2914650" y="923925"/>
                </a:cubicBezTo>
                <a:cubicBezTo>
                  <a:pt x="3143250" y="860425"/>
                  <a:pt x="3578225" y="849312"/>
                  <a:pt x="3810000" y="695325"/>
                </a:cubicBezTo>
                <a:cubicBezTo>
                  <a:pt x="4041775" y="541338"/>
                  <a:pt x="4173537" y="270669"/>
                  <a:pt x="4305300" y="0"/>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pt-BR"/>
          </a:p>
        </p:txBody>
      </p:sp>
      <p:sp>
        <p:nvSpPr>
          <p:cNvPr id="28" name="CaixaDeTexto 22"/>
          <p:cNvSpPr txBox="1">
            <a:spLocks noChangeArrowheads="1"/>
          </p:cNvSpPr>
          <p:nvPr/>
        </p:nvSpPr>
        <p:spPr bwMode="auto">
          <a:xfrm>
            <a:off x="900113" y="5672138"/>
            <a:ext cx="1079500" cy="493712"/>
          </a:xfrm>
          <a:prstGeom prst="rect">
            <a:avLst/>
          </a:prstGeom>
          <a:noFill/>
          <a:ln w="9525">
            <a:noFill/>
            <a:miter lim="800000"/>
            <a:headEnd/>
            <a:tailEnd/>
          </a:ln>
        </p:spPr>
        <p:txBody>
          <a:bodyPr>
            <a:spAutoFit/>
          </a:bodyPr>
          <a:lstStyle/>
          <a:p>
            <a:pPr algn="ctr"/>
            <a:r>
              <a:rPr lang="pt-BR" sz="2600" b="1" dirty="0" smtClean="0">
                <a:solidFill>
                  <a:srgbClr val="FF0000"/>
                </a:solidFill>
              </a:rPr>
              <a:t>6.9</a:t>
            </a:r>
            <a:r>
              <a:rPr lang="pt-BR" sz="2600" b="1" dirty="0">
                <a:solidFill>
                  <a:srgbClr val="FF0000"/>
                </a:solidFill>
              </a:rPr>
              <a:t>%</a:t>
            </a:r>
            <a:endParaRPr lang="pt-BR" dirty="0">
              <a:solidFill>
                <a:srgbClr val="FF0000"/>
              </a:solidFill>
            </a:endParaRPr>
          </a:p>
        </p:txBody>
      </p:sp>
      <p:sp>
        <p:nvSpPr>
          <p:cNvPr id="31" name="CaixaDeTexto 19"/>
          <p:cNvSpPr txBox="1">
            <a:spLocks noChangeArrowheads="1"/>
          </p:cNvSpPr>
          <p:nvPr/>
        </p:nvSpPr>
        <p:spPr bwMode="auto">
          <a:xfrm>
            <a:off x="1692275" y="5703888"/>
            <a:ext cx="2303463" cy="461962"/>
          </a:xfrm>
          <a:prstGeom prst="rect">
            <a:avLst/>
          </a:prstGeom>
          <a:noFill/>
          <a:ln w="9525">
            <a:noFill/>
            <a:miter lim="800000"/>
            <a:headEnd/>
            <a:tailEnd/>
          </a:ln>
        </p:spPr>
        <p:txBody>
          <a:bodyPr>
            <a:spAutoFit/>
          </a:bodyPr>
          <a:lstStyle/>
          <a:p>
            <a:pPr algn="r">
              <a:defRPr/>
            </a:pPr>
            <a:r>
              <a:rPr lang="pt-BR" sz="1200" b="1" dirty="0">
                <a:solidFill>
                  <a:schemeClr val="tx1">
                    <a:lumMod val="75000"/>
                    <a:lumOff val="25000"/>
                  </a:schemeClr>
                </a:solidFill>
                <a:ea typeface="ＭＳ Ｐゴシック" pitchFamily="34" charset="-128"/>
              </a:rPr>
              <a:t>Ministério da Saúde, 2014</a:t>
            </a:r>
          </a:p>
          <a:p>
            <a:pPr algn="r">
              <a:defRPr/>
            </a:pPr>
            <a:r>
              <a:rPr lang="pt-BR" sz="1200" b="1" dirty="0">
                <a:solidFill>
                  <a:schemeClr val="tx1">
                    <a:lumMod val="75000"/>
                    <a:lumOff val="25000"/>
                  </a:schemeClr>
                </a:solidFill>
                <a:ea typeface="ＭＳ Ｐゴシック" pitchFamily="34" charset="-128"/>
              </a:rPr>
              <a:t>(VIGITEL)</a:t>
            </a: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10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10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aixaDeTexto 4"/>
          <p:cNvSpPr txBox="1">
            <a:spLocks noChangeArrowheads="1"/>
          </p:cNvSpPr>
          <p:nvPr/>
        </p:nvSpPr>
        <p:spPr bwMode="auto">
          <a:xfrm>
            <a:off x="215900" y="138113"/>
            <a:ext cx="8532813" cy="554037"/>
          </a:xfrm>
          <a:prstGeom prst="rect">
            <a:avLst/>
          </a:prstGeom>
          <a:noFill/>
          <a:ln w="9525">
            <a:noFill/>
            <a:miter lim="800000"/>
            <a:headEnd/>
            <a:tailEnd/>
          </a:ln>
        </p:spPr>
        <p:txBody>
          <a:bodyPr>
            <a:spAutoFit/>
          </a:bodyPr>
          <a:lstStyle/>
          <a:p>
            <a:pPr algn="ctr"/>
            <a:r>
              <a:rPr lang="pt-BR" sz="3000" b="1"/>
              <a:t>Association Between Obesity and Diabetes </a:t>
            </a:r>
          </a:p>
        </p:txBody>
      </p:sp>
      <p:cxnSp>
        <p:nvCxnSpPr>
          <p:cNvPr id="22" name="Conector reto 21"/>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196" name="CaixaDeTexto 22"/>
          <p:cNvSpPr txBox="1">
            <a:spLocks noChangeArrowheads="1"/>
          </p:cNvSpPr>
          <p:nvPr/>
        </p:nvSpPr>
        <p:spPr bwMode="auto">
          <a:xfrm>
            <a:off x="6156325" y="3355975"/>
            <a:ext cx="2987675" cy="2062163"/>
          </a:xfrm>
          <a:prstGeom prst="rect">
            <a:avLst/>
          </a:prstGeom>
          <a:noFill/>
          <a:ln w="9525">
            <a:noFill/>
            <a:miter lim="800000"/>
            <a:headEnd/>
            <a:tailEnd/>
          </a:ln>
        </p:spPr>
        <p:txBody>
          <a:bodyPr>
            <a:spAutoFit/>
          </a:bodyPr>
          <a:lstStyle/>
          <a:p>
            <a:pPr>
              <a:defRPr/>
            </a:pPr>
            <a:r>
              <a:rPr lang="pt-BR" sz="2100" dirty="0" err="1">
                <a:solidFill>
                  <a:schemeClr val="tx1">
                    <a:lumMod val="85000"/>
                    <a:lumOff val="15000"/>
                  </a:schemeClr>
                </a:solidFill>
                <a:ea typeface="ＭＳ Ｐゴシック" pitchFamily="34" charset="-128"/>
              </a:rPr>
              <a:t>Morbidity</a:t>
            </a:r>
            <a:r>
              <a:rPr lang="pt-BR" sz="2100" dirty="0">
                <a:solidFill>
                  <a:schemeClr val="tx1">
                    <a:lumMod val="85000"/>
                    <a:lumOff val="15000"/>
                  </a:schemeClr>
                </a:solidFill>
                <a:ea typeface="ＭＳ Ｐゴシック" pitchFamily="34" charset="-128"/>
              </a:rPr>
              <a:t> and </a:t>
            </a:r>
            <a:r>
              <a:rPr lang="pt-BR" sz="2100" dirty="0" err="1">
                <a:solidFill>
                  <a:schemeClr val="tx1">
                    <a:lumMod val="85000"/>
                    <a:lumOff val="15000"/>
                  </a:schemeClr>
                </a:solidFill>
                <a:ea typeface="ＭＳ Ｐゴシック" pitchFamily="34" charset="-128"/>
              </a:rPr>
              <a:t>Mortality</a:t>
            </a:r>
            <a:endParaRPr lang="pt-BR" sz="2100" dirty="0">
              <a:solidFill>
                <a:schemeClr val="tx1">
                  <a:lumMod val="85000"/>
                  <a:lumOff val="15000"/>
                </a:schemeClr>
              </a:solidFill>
              <a:ea typeface="ＭＳ Ｐゴシック" pitchFamily="34" charset="-128"/>
            </a:endParaRPr>
          </a:p>
          <a:p>
            <a:pPr>
              <a:defRPr/>
            </a:pPr>
            <a:endParaRPr lang="pt-BR" sz="5000" dirty="0">
              <a:solidFill>
                <a:schemeClr val="tx1">
                  <a:lumMod val="85000"/>
                  <a:lumOff val="15000"/>
                </a:schemeClr>
              </a:solidFill>
              <a:ea typeface="ＭＳ Ｐゴシック" pitchFamily="34" charset="-128"/>
            </a:endParaRPr>
          </a:p>
          <a:p>
            <a:pPr>
              <a:defRPr/>
            </a:pPr>
            <a:r>
              <a:rPr lang="pt-BR" sz="2100" dirty="0" err="1">
                <a:solidFill>
                  <a:schemeClr val="tx1">
                    <a:lumMod val="85000"/>
                    <a:lumOff val="15000"/>
                  </a:schemeClr>
                </a:solidFill>
                <a:ea typeface="ＭＳ Ｐゴシック" pitchFamily="34" charset="-128"/>
              </a:rPr>
              <a:t>Economic</a:t>
            </a:r>
            <a:r>
              <a:rPr lang="pt-BR" sz="2100" dirty="0">
                <a:solidFill>
                  <a:schemeClr val="tx1">
                    <a:lumMod val="85000"/>
                    <a:lumOff val="15000"/>
                  </a:schemeClr>
                </a:solidFill>
                <a:ea typeface="ＭＳ Ｐゴシック" pitchFamily="34" charset="-128"/>
              </a:rPr>
              <a:t> </a:t>
            </a:r>
            <a:r>
              <a:rPr lang="pt-BR" sz="2100" dirty="0" err="1">
                <a:solidFill>
                  <a:schemeClr val="tx1">
                    <a:lumMod val="85000"/>
                    <a:lumOff val="15000"/>
                  </a:schemeClr>
                </a:solidFill>
                <a:ea typeface="ＭＳ Ｐゴシック" pitchFamily="34" charset="-128"/>
              </a:rPr>
              <a:t>cost</a:t>
            </a:r>
            <a:endParaRPr lang="pt-BR" sz="2100" dirty="0">
              <a:solidFill>
                <a:schemeClr val="tx1">
                  <a:lumMod val="85000"/>
                  <a:lumOff val="15000"/>
                </a:schemeClr>
              </a:solidFill>
              <a:ea typeface="ＭＳ Ｐゴシック" pitchFamily="34" charset="-128"/>
            </a:endParaRPr>
          </a:p>
          <a:p>
            <a:pPr>
              <a:defRPr/>
            </a:pPr>
            <a:endParaRPr lang="pt-BR" sz="3600" dirty="0">
              <a:solidFill>
                <a:schemeClr val="tx1">
                  <a:lumMod val="85000"/>
                  <a:lumOff val="15000"/>
                </a:schemeClr>
              </a:solidFill>
              <a:ea typeface="ＭＳ Ｐゴシック" pitchFamily="34" charset="-128"/>
            </a:endParaRPr>
          </a:p>
        </p:txBody>
      </p:sp>
      <p:sp>
        <p:nvSpPr>
          <p:cNvPr id="8197" name="CaixaDeTexto 19"/>
          <p:cNvSpPr txBox="1">
            <a:spLocks noChangeArrowheads="1"/>
          </p:cNvSpPr>
          <p:nvPr/>
        </p:nvSpPr>
        <p:spPr bwMode="auto">
          <a:xfrm>
            <a:off x="3779838" y="6524625"/>
            <a:ext cx="5111750" cy="307975"/>
          </a:xfrm>
          <a:prstGeom prst="rect">
            <a:avLst/>
          </a:prstGeom>
          <a:noFill/>
          <a:ln w="9525">
            <a:noFill/>
            <a:miter lim="800000"/>
            <a:headEnd/>
            <a:tailEnd/>
          </a:ln>
        </p:spPr>
        <p:txBody>
          <a:bodyPr>
            <a:spAutoFit/>
          </a:bodyPr>
          <a:lstStyle/>
          <a:p>
            <a:pPr algn="r">
              <a:defRPr/>
            </a:pPr>
            <a:r>
              <a:rPr lang="pt-BR" sz="1400" b="1" dirty="0">
                <a:solidFill>
                  <a:schemeClr val="tx1">
                    <a:lumMod val="85000"/>
                    <a:lumOff val="15000"/>
                  </a:schemeClr>
                </a:solidFill>
                <a:ea typeface="ＭＳ Ｐゴシック" pitchFamily="34" charset="-128"/>
              </a:rPr>
              <a:t>Schmidt et al. Lancet,  2011.</a:t>
            </a:r>
          </a:p>
        </p:txBody>
      </p:sp>
      <p:cxnSp>
        <p:nvCxnSpPr>
          <p:cNvPr id="10" name="Conector reto 9"/>
          <p:cNvCxnSpPr/>
          <p:nvPr/>
        </p:nvCxnSpPr>
        <p:spPr>
          <a:xfrm rot="16200000" flipH="1">
            <a:off x="3690144" y="4058444"/>
            <a:ext cx="3636962"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eta para cima 10"/>
          <p:cNvSpPr/>
          <p:nvPr/>
        </p:nvSpPr>
        <p:spPr>
          <a:xfrm>
            <a:off x="5724525" y="3284538"/>
            <a:ext cx="360363" cy="433387"/>
          </a:xfrm>
          <a:prstGeom prst="upArrow">
            <a:avLst>
              <a:gd name="adj1" fmla="val 20465"/>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 name="Seta para cima 11"/>
          <p:cNvSpPr/>
          <p:nvPr/>
        </p:nvSpPr>
        <p:spPr>
          <a:xfrm>
            <a:off x="5724525" y="4365625"/>
            <a:ext cx="360363" cy="431800"/>
          </a:xfrm>
          <a:prstGeom prst="upArrow">
            <a:avLst>
              <a:gd name="adj1" fmla="val 20465"/>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64522" name="CaixaDeTexto 19"/>
          <p:cNvSpPr txBox="1">
            <a:spLocks noChangeArrowheads="1"/>
          </p:cNvSpPr>
          <p:nvPr/>
        </p:nvSpPr>
        <p:spPr bwMode="auto">
          <a:xfrm>
            <a:off x="612775" y="6505575"/>
            <a:ext cx="5111750" cy="307975"/>
          </a:xfrm>
          <a:prstGeom prst="rect">
            <a:avLst/>
          </a:prstGeom>
          <a:noFill/>
          <a:ln w="9525">
            <a:noFill/>
            <a:miter lim="800000"/>
            <a:headEnd/>
            <a:tailEnd/>
          </a:ln>
        </p:spPr>
        <p:txBody>
          <a:bodyPr>
            <a:spAutoFit/>
          </a:bodyPr>
          <a:lstStyle/>
          <a:p>
            <a:pPr>
              <a:defRPr/>
            </a:pPr>
            <a:r>
              <a:rPr lang="pt-BR" sz="1400" b="1" dirty="0">
                <a:solidFill>
                  <a:schemeClr val="tx1">
                    <a:lumMod val="85000"/>
                    <a:lumOff val="15000"/>
                  </a:schemeClr>
                </a:solidFill>
                <a:ea typeface="ＭＳ Ｐゴシック" pitchFamily="34" charset="-128"/>
              </a:rPr>
              <a:t>Schmidt et al. </a:t>
            </a:r>
            <a:r>
              <a:rPr lang="pt-BR" sz="1400" b="1" dirty="0" err="1">
                <a:solidFill>
                  <a:schemeClr val="tx1">
                    <a:lumMod val="85000"/>
                    <a:lumOff val="15000"/>
                  </a:schemeClr>
                </a:solidFill>
                <a:ea typeface="ＭＳ Ｐゴシック" pitchFamily="34" charset="-128"/>
              </a:rPr>
              <a:t>Rev</a:t>
            </a:r>
            <a:r>
              <a:rPr lang="pt-BR" sz="1400" b="1" dirty="0">
                <a:solidFill>
                  <a:schemeClr val="tx1">
                    <a:lumMod val="85000"/>
                    <a:lumOff val="15000"/>
                  </a:schemeClr>
                </a:solidFill>
                <a:ea typeface="ＭＳ Ｐゴシック" pitchFamily="34" charset="-128"/>
              </a:rPr>
              <a:t> Saúde Pública, 2009</a:t>
            </a:r>
          </a:p>
        </p:txBody>
      </p:sp>
      <p:grpSp>
        <p:nvGrpSpPr>
          <p:cNvPr id="47114" name="Grupo 20"/>
          <p:cNvGrpSpPr>
            <a:grpSpLocks/>
          </p:cNvGrpSpPr>
          <p:nvPr/>
        </p:nvGrpSpPr>
        <p:grpSpPr bwMode="auto">
          <a:xfrm>
            <a:off x="71438" y="2517775"/>
            <a:ext cx="5364162" cy="3070225"/>
            <a:chOff x="72008" y="2230454"/>
            <a:chExt cx="5364088" cy="3070811"/>
          </a:xfrm>
        </p:grpSpPr>
        <p:pic>
          <p:nvPicPr>
            <p:cNvPr id="47121" name="Picture 13"/>
            <p:cNvPicPr>
              <a:picLocks noChangeAspect="1" noChangeArrowheads="1"/>
            </p:cNvPicPr>
            <p:nvPr/>
          </p:nvPicPr>
          <p:blipFill>
            <a:blip r:embed="rId3" cstate="print">
              <a:lum contrast="30000"/>
            </a:blip>
            <a:srcRect/>
            <a:stretch>
              <a:fillRect/>
            </a:stretch>
          </p:blipFill>
          <p:spPr bwMode="auto">
            <a:xfrm>
              <a:off x="72008" y="2230454"/>
              <a:ext cx="5364088" cy="3010973"/>
            </a:xfrm>
            <a:prstGeom prst="rect">
              <a:avLst/>
            </a:prstGeom>
            <a:noFill/>
            <a:ln w="9525">
              <a:noFill/>
              <a:miter lim="800000"/>
              <a:headEnd/>
              <a:tailEnd/>
            </a:ln>
          </p:spPr>
        </p:pic>
        <p:sp>
          <p:nvSpPr>
            <p:cNvPr id="47122" name="CaixaDeTexto 19"/>
            <p:cNvSpPr txBox="1">
              <a:spLocks noChangeArrowheads="1"/>
            </p:cNvSpPr>
            <p:nvPr/>
          </p:nvSpPr>
          <p:spPr bwMode="auto">
            <a:xfrm>
              <a:off x="611560" y="4581128"/>
              <a:ext cx="864096" cy="323221"/>
            </a:xfrm>
            <a:prstGeom prst="rect">
              <a:avLst/>
            </a:prstGeom>
            <a:solidFill>
              <a:schemeClr val="bg1"/>
            </a:solidFill>
            <a:ln w="9525">
              <a:noFill/>
              <a:miter lim="800000"/>
              <a:headEnd/>
              <a:tailEnd/>
            </a:ln>
          </p:spPr>
          <p:txBody>
            <a:bodyPr>
              <a:spAutoFit/>
            </a:bodyPr>
            <a:lstStyle/>
            <a:p>
              <a:pPr algn="ctr"/>
              <a:r>
                <a:rPr lang="pt-BR" sz="1500" b="1"/>
                <a:t>18 </a:t>
              </a:r>
              <a:r>
                <a:rPr lang="pt-BR" sz="1200" b="1"/>
                <a:t>to</a:t>
              </a:r>
              <a:r>
                <a:rPr lang="pt-BR" sz="1500" b="1"/>
                <a:t> 24</a:t>
              </a:r>
            </a:p>
          </p:txBody>
        </p:sp>
        <p:sp>
          <p:nvSpPr>
            <p:cNvPr id="47123" name="CaixaDeTexto 19"/>
            <p:cNvSpPr txBox="1">
              <a:spLocks noChangeArrowheads="1"/>
            </p:cNvSpPr>
            <p:nvPr/>
          </p:nvSpPr>
          <p:spPr bwMode="auto">
            <a:xfrm>
              <a:off x="1331640" y="4978044"/>
              <a:ext cx="864096" cy="323221"/>
            </a:xfrm>
            <a:prstGeom prst="rect">
              <a:avLst/>
            </a:prstGeom>
            <a:solidFill>
              <a:schemeClr val="bg1"/>
            </a:solidFill>
            <a:ln w="9525">
              <a:noFill/>
              <a:miter lim="800000"/>
              <a:headEnd/>
              <a:tailEnd/>
            </a:ln>
          </p:spPr>
          <p:txBody>
            <a:bodyPr>
              <a:spAutoFit/>
            </a:bodyPr>
            <a:lstStyle/>
            <a:p>
              <a:pPr algn="ctr"/>
              <a:r>
                <a:rPr lang="pt-BR" sz="1500" b="1"/>
                <a:t>25 </a:t>
              </a:r>
              <a:r>
                <a:rPr lang="pt-BR" sz="1200" b="1"/>
                <a:t>to</a:t>
              </a:r>
              <a:r>
                <a:rPr lang="pt-BR" sz="1500" b="1"/>
                <a:t> 34</a:t>
              </a:r>
            </a:p>
          </p:txBody>
        </p:sp>
        <p:sp>
          <p:nvSpPr>
            <p:cNvPr id="47124" name="CaixaDeTexto 19"/>
            <p:cNvSpPr txBox="1">
              <a:spLocks noChangeArrowheads="1"/>
            </p:cNvSpPr>
            <p:nvPr/>
          </p:nvSpPr>
          <p:spPr bwMode="auto">
            <a:xfrm>
              <a:off x="2051720" y="4581128"/>
              <a:ext cx="864096" cy="323221"/>
            </a:xfrm>
            <a:prstGeom prst="rect">
              <a:avLst/>
            </a:prstGeom>
            <a:solidFill>
              <a:schemeClr val="bg1"/>
            </a:solidFill>
            <a:ln w="9525">
              <a:noFill/>
              <a:miter lim="800000"/>
              <a:headEnd/>
              <a:tailEnd/>
            </a:ln>
          </p:spPr>
          <p:txBody>
            <a:bodyPr>
              <a:spAutoFit/>
            </a:bodyPr>
            <a:lstStyle/>
            <a:p>
              <a:pPr algn="ctr"/>
              <a:r>
                <a:rPr lang="pt-BR" sz="1500" b="1"/>
                <a:t>35 </a:t>
              </a:r>
              <a:r>
                <a:rPr lang="pt-BR" sz="1200" b="1"/>
                <a:t>to</a:t>
              </a:r>
              <a:r>
                <a:rPr lang="pt-BR" sz="1500" b="1"/>
                <a:t> 34</a:t>
              </a:r>
            </a:p>
          </p:txBody>
        </p:sp>
        <p:sp>
          <p:nvSpPr>
            <p:cNvPr id="47125" name="CaixaDeTexto 19"/>
            <p:cNvSpPr txBox="1">
              <a:spLocks noChangeArrowheads="1"/>
            </p:cNvSpPr>
            <p:nvPr/>
          </p:nvSpPr>
          <p:spPr bwMode="auto">
            <a:xfrm>
              <a:off x="3707904" y="4581128"/>
              <a:ext cx="864096" cy="323221"/>
            </a:xfrm>
            <a:prstGeom prst="rect">
              <a:avLst/>
            </a:prstGeom>
            <a:solidFill>
              <a:schemeClr val="bg1"/>
            </a:solidFill>
            <a:ln w="9525">
              <a:noFill/>
              <a:miter lim="800000"/>
              <a:headEnd/>
              <a:tailEnd/>
            </a:ln>
          </p:spPr>
          <p:txBody>
            <a:bodyPr>
              <a:spAutoFit/>
            </a:bodyPr>
            <a:lstStyle/>
            <a:p>
              <a:pPr algn="ctr"/>
              <a:r>
                <a:rPr lang="pt-BR" sz="1500" b="1"/>
                <a:t>55 </a:t>
              </a:r>
              <a:r>
                <a:rPr lang="pt-BR" sz="1200" b="1"/>
                <a:t>to</a:t>
              </a:r>
              <a:r>
                <a:rPr lang="pt-BR" sz="1500" b="1"/>
                <a:t> 64</a:t>
              </a:r>
            </a:p>
          </p:txBody>
        </p:sp>
        <p:sp>
          <p:nvSpPr>
            <p:cNvPr id="47126" name="CaixaDeTexto 19"/>
            <p:cNvSpPr txBox="1">
              <a:spLocks noChangeArrowheads="1"/>
            </p:cNvSpPr>
            <p:nvPr/>
          </p:nvSpPr>
          <p:spPr bwMode="auto">
            <a:xfrm>
              <a:off x="2843808" y="4978044"/>
              <a:ext cx="864096" cy="323221"/>
            </a:xfrm>
            <a:prstGeom prst="rect">
              <a:avLst/>
            </a:prstGeom>
            <a:solidFill>
              <a:schemeClr val="bg1"/>
            </a:solidFill>
            <a:ln w="9525">
              <a:noFill/>
              <a:miter lim="800000"/>
              <a:headEnd/>
              <a:tailEnd/>
            </a:ln>
          </p:spPr>
          <p:txBody>
            <a:bodyPr>
              <a:spAutoFit/>
            </a:bodyPr>
            <a:lstStyle/>
            <a:p>
              <a:pPr algn="ctr"/>
              <a:r>
                <a:rPr lang="pt-BR" sz="1500" b="1"/>
                <a:t>45 </a:t>
              </a:r>
              <a:r>
                <a:rPr lang="pt-BR" sz="1200" b="1"/>
                <a:t>to</a:t>
              </a:r>
              <a:r>
                <a:rPr lang="pt-BR" sz="1500" b="1"/>
                <a:t> 54</a:t>
              </a:r>
            </a:p>
          </p:txBody>
        </p:sp>
        <p:sp>
          <p:nvSpPr>
            <p:cNvPr id="47127" name="CaixaDeTexto 19"/>
            <p:cNvSpPr txBox="1">
              <a:spLocks noChangeArrowheads="1"/>
            </p:cNvSpPr>
            <p:nvPr/>
          </p:nvSpPr>
          <p:spPr bwMode="auto">
            <a:xfrm>
              <a:off x="4283968" y="4978043"/>
              <a:ext cx="1152128" cy="323165"/>
            </a:xfrm>
            <a:prstGeom prst="rect">
              <a:avLst/>
            </a:prstGeom>
            <a:solidFill>
              <a:schemeClr val="bg1"/>
            </a:solidFill>
            <a:ln w="9525">
              <a:noFill/>
              <a:miter lim="800000"/>
              <a:headEnd/>
              <a:tailEnd/>
            </a:ln>
          </p:spPr>
          <p:txBody>
            <a:bodyPr>
              <a:spAutoFit/>
            </a:bodyPr>
            <a:lstStyle/>
            <a:p>
              <a:pPr algn="ctr"/>
              <a:r>
                <a:rPr lang="pt-BR" sz="1500" b="1"/>
                <a:t>≥ 65 years</a:t>
              </a:r>
            </a:p>
          </p:txBody>
        </p:sp>
      </p:grpSp>
      <p:grpSp>
        <p:nvGrpSpPr>
          <p:cNvPr id="47115" name="Grupo 24"/>
          <p:cNvGrpSpPr>
            <a:grpSpLocks/>
          </p:cNvGrpSpPr>
          <p:nvPr/>
        </p:nvGrpSpPr>
        <p:grpSpPr bwMode="auto">
          <a:xfrm>
            <a:off x="971550" y="2563813"/>
            <a:ext cx="1296988" cy="581025"/>
            <a:chOff x="971600" y="2276872"/>
            <a:chExt cx="1296144" cy="580420"/>
          </a:xfrm>
        </p:grpSpPr>
        <p:sp>
          <p:nvSpPr>
            <p:cNvPr id="21" name="Retângulo 20"/>
            <p:cNvSpPr/>
            <p:nvPr/>
          </p:nvSpPr>
          <p:spPr>
            <a:xfrm>
              <a:off x="971600" y="2636859"/>
              <a:ext cx="144369" cy="1443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47118" name="CaixaDeTexto 19"/>
            <p:cNvSpPr txBox="1">
              <a:spLocks noChangeArrowheads="1"/>
            </p:cNvSpPr>
            <p:nvPr/>
          </p:nvSpPr>
          <p:spPr bwMode="auto">
            <a:xfrm>
              <a:off x="1123447" y="2564904"/>
              <a:ext cx="1144297" cy="292388"/>
            </a:xfrm>
            <a:prstGeom prst="rect">
              <a:avLst/>
            </a:prstGeom>
            <a:noFill/>
            <a:ln w="9525">
              <a:noFill/>
              <a:miter lim="800000"/>
              <a:headEnd/>
              <a:tailEnd/>
            </a:ln>
          </p:spPr>
          <p:txBody>
            <a:bodyPr>
              <a:spAutoFit/>
            </a:bodyPr>
            <a:lstStyle/>
            <a:p>
              <a:r>
                <a:rPr lang="pt-BR" sz="1300" b="1"/>
                <a:t>Women</a:t>
              </a:r>
            </a:p>
          </p:txBody>
        </p:sp>
        <p:sp>
          <p:nvSpPr>
            <p:cNvPr id="20" name="Retângulo 19"/>
            <p:cNvSpPr/>
            <p:nvPr/>
          </p:nvSpPr>
          <p:spPr>
            <a:xfrm>
              <a:off x="971600" y="2348235"/>
              <a:ext cx="144369" cy="144313"/>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47120" name="CaixaDeTexto 19"/>
            <p:cNvSpPr txBox="1">
              <a:spLocks noChangeArrowheads="1"/>
            </p:cNvSpPr>
            <p:nvPr/>
          </p:nvSpPr>
          <p:spPr bwMode="auto">
            <a:xfrm>
              <a:off x="1123447" y="2276872"/>
              <a:ext cx="1144297" cy="292388"/>
            </a:xfrm>
            <a:prstGeom prst="rect">
              <a:avLst/>
            </a:prstGeom>
            <a:noFill/>
            <a:ln w="9525">
              <a:noFill/>
              <a:miter lim="800000"/>
              <a:headEnd/>
              <a:tailEnd/>
            </a:ln>
          </p:spPr>
          <p:txBody>
            <a:bodyPr>
              <a:spAutoFit/>
            </a:bodyPr>
            <a:lstStyle/>
            <a:p>
              <a:r>
                <a:rPr lang="pt-BR" sz="1300" b="1"/>
                <a:t>Men</a:t>
              </a:r>
            </a:p>
          </p:txBody>
        </p:sp>
      </p:grpSp>
      <p:sp>
        <p:nvSpPr>
          <p:cNvPr id="47116" name="CaixaDeTexto 19"/>
          <p:cNvSpPr txBox="1">
            <a:spLocks noChangeArrowheads="1"/>
          </p:cNvSpPr>
          <p:nvPr/>
        </p:nvSpPr>
        <p:spPr bwMode="auto">
          <a:xfrm>
            <a:off x="539750" y="1803400"/>
            <a:ext cx="5111750" cy="400050"/>
          </a:xfrm>
          <a:prstGeom prst="rect">
            <a:avLst/>
          </a:prstGeom>
          <a:noFill/>
          <a:ln w="9525">
            <a:noFill/>
            <a:miter lim="800000"/>
            <a:headEnd/>
            <a:tailEnd/>
          </a:ln>
        </p:spPr>
        <p:txBody>
          <a:bodyPr>
            <a:spAutoFit/>
          </a:bodyPr>
          <a:lstStyle/>
          <a:p>
            <a:r>
              <a:rPr lang="pt-BR" sz="2000" b="1">
                <a:solidFill>
                  <a:srgbClr val="005DA2"/>
                </a:solidFill>
              </a:rPr>
              <a:t>Prevalence of Diabetes in Brazil</a:t>
            </a: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aixaDeTexto 4"/>
          <p:cNvSpPr txBox="1">
            <a:spLocks noChangeArrowheads="1"/>
          </p:cNvSpPr>
          <p:nvPr/>
        </p:nvSpPr>
        <p:spPr bwMode="auto">
          <a:xfrm>
            <a:off x="215900" y="138113"/>
            <a:ext cx="8532813" cy="523875"/>
          </a:xfrm>
          <a:prstGeom prst="rect">
            <a:avLst/>
          </a:prstGeom>
          <a:noFill/>
          <a:ln w="9525">
            <a:noFill/>
            <a:miter lim="800000"/>
            <a:headEnd/>
            <a:tailEnd/>
          </a:ln>
        </p:spPr>
        <p:txBody>
          <a:bodyPr>
            <a:spAutoFit/>
          </a:bodyPr>
          <a:lstStyle/>
          <a:p>
            <a:pPr algn="ctr"/>
            <a:r>
              <a:rPr lang="pt-BR" sz="2800" b="1">
                <a:solidFill>
                  <a:srgbClr val="000000"/>
                </a:solidFill>
              </a:rPr>
              <a:t>Physical Inactivity and Risk for Type 2 Diabetes</a:t>
            </a:r>
          </a:p>
        </p:txBody>
      </p:sp>
      <p:cxnSp>
        <p:nvCxnSpPr>
          <p:cNvPr id="22" name="Conector reto 21"/>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50180" name="Picture 7"/>
          <p:cNvPicPr>
            <a:picLocks noChangeAspect="1" noChangeArrowheads="1"/>
          </p:cNvPicPr>
          <p:nvPr/>
        </p:nvPicPr>
        <p:blipFill>
          <a:blip r:embed="rId3" cstate="print">
            <a:lum bright="-10000" contrast="20000"/>
          </a:blip>
          <a:srcRect/>
          <a:stretch>
            <a:fillRect/>
          </a:stretch>
        </p:blipFill>
        <p:spPr bwMode="auto">
          <a:xfrm>
            <a:off x="1547813" y="1331913"/>
            <a:ext cx="6072187" cy="4976812"/>
          </a:xfrm>
          <a:prstGeom prst="rect">
            <a:avLst/>
          </a:prstGeom>
          <a:noFill/>
          <a:ln w="9525">
            <a:noFill/>
            <a:miter lim="800000"/>
            <a:headEnd/>
            <a:tailEnd/>
          </a:ln>
        </p:spPr>
      </p:pic>
      <p:sp>
        <p:nvSpPr>
          <p:cNvPr id="8" name="Seta para cima 7"/>
          <p:cNvSpPr/>
          <p:nvPr/>
        </p:nvSpPr>
        <p:spPr>
          <a:xfrm rot="2332713">
            <a:off x="5744537" y="2491898"/>
            <a:ext cx="510860" cy="3535257"/>
          </a:xfrm>
          <a:prstGeom prst="upArrow">
            <a:avLst>
              <a:gd name="adj1" fmla="val 25401"/>
              <a:gd name="adj2" fmla="val 67569"/>
            </a:avLst>
          </a:prstGeom>
          <a:gradFill flip="none" rotWithShape="1">
            <a:gsLst>
              <a:gs pos="0">
                <a:srgbClr val="005DA2">
                  <a:shade val="30000"/>
                  <a:satMod val="115000"/>
                  <a:alpha val="86000"/>
                </a:srgbClr>
              </a:gs>
              <a:gs pos="50000">
                <a:srgbClr val="005DA2">
                  <a:shade val="67500"/>
                  <a:satMod val="115000"/>
                  <a:alpha val="65000"/>
                </a:srgbClr>
              </a:gs>
              <a:gs pos="100000">
                <a:srgbClr val="005DA2">
                  <a:shade val="100000"/>
                  <a:satMod val="115000"/>
                  <a:alpha val="8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9" name="Seta para cima 8"/>
          <p:cNvSpPr/>
          <p:nvPr/>
        </p:nvSpPr>
        <p:spPr>
          <a:xfrm rot="18023668">
            <a:off x="6293532" y="947699"/>
            <a:ext cx="510860" cy="2154660"/>
          </a:xfrm>
          <a:prstGeom prst="upArrow">
            <a:avLst>
              <a:gd name="adj1" fmla="val 25401"/>
              <a:gd name="adj2" fmla="val 57105"/>
            </a:avLst>
          </a:prstGeom>
          <a:gradFill flip="none" rotWithShape="1">
            <a:gsLst>
              <a:gs pos="0">
                <a:srgbClr val="005DA2">
                  <a:shade val="30000"/>
                  <a:satMod val="115000"/>
                </a:srgbClr>
              </a:gs>
              <a:gs pos="50000">
                <a:srgbClr val="0055A2">
                  <a:alpha val="76000"/>
                </a:srgbClr>
              </a:gs>
              <a:gs pos="100000">
                <a:srgbClr val="005DA2">
                  <a:shade val="100000"/>
                  <a:satMod val="115000"/>
                  <a:alpha val="59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50187" name="CaixaDeTexto 19"/>
          <p:cNvSpPr txBox="1">
            <a:spLocks noChangeArrowheads="1"/>
          </p:cNvSpPr>
          <p:nvPr/>
        </p:nvSpPr>
        <p:spPr bwMode="auto">
          <a:xfrm>
            <a:off x="3924300" y="6505575"/>
            <a:ext cx="5040313" cy="307975"/>
          </a:xfrm>
          <a:prstGeom prst="rect">
            <a:avLst/>
          </a:prstGeom>
          <a:noFill/>
          <a:ln w="9525">
            <a:noFill/>
            <a:miter lim="800000"/>
            <a:headEnd/>
            <a:tailEnd/>
          </a:ln>
        </p:spPr>
        <p:txBody>
          <a:bodyPr>
            <a:spAutoFit/>
          </a:bodyPr>
          <a:lstStyle/>
          <a:p>
            <a:pPr algn="r"/>
            <a:r>
              <a:rPr lang="pt-BR" sz="1400" b="1">
                <a:solidFill>
                  <a:srgbClr val="006C92"/>
                </a:solidFill>
              </a:rPr>
              <a:t>Hu et al. Arch Int Med 2001;161:1542-8 </a:t>
            </a:r>
          </a:p>
        </p:txBody>
      </p:sp>
      <p:sp>
        <p:nvSpPr>
          <p:cNvPr id="11" name="Retângulo 10"/>
          <p:cNvSpPr/>
          <p:nvPr/>
        </p:nvSpPr>
        <p:spPr>
          <a:xfrm>
            <a:off x="1547813" y="5876925"/>
            <a:ext cx="1944687" cy="50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50189" name="CaixaDeTexto 19"/>
          <p:cNvSpPr txBox="1">
            <a:spLocks noChangeArrowheads="1"/>
          </p:cNvSpPr>
          <p:nvPr/>
        </p:nvSpPr>
        <p:spPr bwMode="auto">
          <a:xfrm>
            <a:off x="1728788" y="5899150"/>
            <a:ext cx="2482850" cy="323850"/>
          </a:xfrm>
          <a:prstGeom prst="rect">
            <a:avLst/>
          </a:prstGeom>
          <a:noFill/>
          <a:ln w="9525">
            <a:noFill/>
            <a:miter lim="800000"/>
            <a:headEnd/>
            <a:tailEnd/>
          </a:ln>
        </p:spPr>
        <p:txBody>
          <a:bodyPr>
            <a:spAutoFit/>
          </a:bodyPr>
          <a:lstStyle/>
          <a:p>
            <a:pPr algn="ctr"/>
            <a:r>
              <a:rPr lang="pt-BR" sz="1500">
                <a:solidFill>
                  <a:srgbClr val="000000"/>
                </a:solidFill>
              </a:rPr>
              <a:t>TV hours/week</a:t>
            </a:r>
          </a:p>
        </p:txBody>
      </p:sp>
      <p:sp>
        <p:nvSpPr>
          <p:cNvPr id="15" name="Retângulo 14"/>
          <p:cNvSpPr/>
          <p:nvPr/>
        </p:nvSpPr>
        <p:spPr>
          <a:xfrm>
            <a:off x="6084888" y="5445125"/>
            <a:ext cx="1800225" cy="50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50191" name="CaixaDeTexto 19"/>
          <p:cNvSpPr txBox="1">
            <a:spLocks noChangeArrowheads="1"/>
          </p:cNvSpPr>
          <p:nvPr/>
        </p:nvSpPr>
        <p:spPr bwMode="auto">
          <a:xfrm>
            <a:off x="5795963" y="5554663"/>
            <a:ext cx="2663825" cy="323850"/>
          </a:xfrm>
          <a:prstGeom prst="rect">
            <a:avLst/>
          </a:prstGeom>
          <a:solidFill>
            <a:schemeClr val="bg1"/>
          </a:solidFill>
          <a:ln w="9525">
            <a:noFill/>
            <a:miter lim="800000"/>
            <a:headEnd/>
            <a:tailEnd/>
          </a:ln>
        </p:spPr>
        <p:txBody>
          <a:bodyPr>
            <a:spAutoFit/>
          </a:bodyPr>
          <a:lstStyle/>
          <a:p>
            <a:r>
              <a:rPr lang="pt-BR" sz="1500">
                <a:solidFill>
                  <a:srgbClr val="000000"/>
                </a:solidFill>
              </a:rPr>
              <a:t>MET-hours/week</a:t>
            </a:r>
          </a:p>
        </p:txBody>
      </p:sp>
      <p:sp>
        <p:nvSpPr>
          <p:cNvPr id="13" name="Retângulo 12"/>
          <p:cNvSpPr/>
          <p:nvPr/>
        </p:nvSpPr>
        <p:spPr>
          <a:xfrm>
            <a:off x="1547813" y="3573463"/>
            <a:ext cx="215900" cy="50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50193" name="CaixaDeTexto 19"/>
          <p:cNvSpPr txBox="1">
            <a:spLocks noChangeArrowheads="1"/>
          </p:cNvSpPr>
          <p:nvPr/>
        </p:nvSpPr>
        <p:spPr bwMode="auto">
          <a:xfrm rot="-5400000">
            <a:off x="252413" y="3644900"/>
            <a:ext cx="2482850" cy="323850"/>
          </a:xfrm>
          <a:prstGeom prst="rect">
            <a:avLst/>
          </a:prstGeom>
          <a:noFill/>
          <a:ln w="9525">
            <a:noFill/>
            <a:miter lim="800000"/>
            <a:headEnd/>
            <a:tailEnd/>
          </a:ln>
        </p:spPr>
        <p:txBody>
          <a:bodyPr>
            <a:spAutoFit/>
          </a:bodyPr>
          <a:lstStyle/>
          <a:p>
            <a:pPr algn="ctr"/>
            <a:r>
              <a:rPr lang="pt-BR" sz="1500">
                <a:solidFill>
                  <a:srgbClr val="000000"/>
                </a:solidFill>
              </a:rPr>
              <a:t>Multivariate RR for T2DM</a:t>
            </a: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aixaDeTexto 4"/>
          <p:cNvSpPr txBox="1">
            <a:spLocks noChangeArrowheads="1"/>
          </p:cNvSpPr>
          <p:nvPr/>
        </p:nvSpPr>
        <p:spPr bwMode="auto">
          <a:xfrm>
            <a:off x="215900" y="138113"/>
            <a:ext cx="8532813" cy="554037"/>
          </a:xfrm>
          <a:prstGeom prst="rect">
            <a:avLst/>
          </a:prstGeom>
          <a:noFill/>
          <a:ln w="9525">
            <a:noFill/>
            <a:miter lim="800000"/>
            <a:headEnd/>
            <a:tailEnd/>
          </a:ln>
        </p:spPr>
        <p:txBody>
          <a:bodyPr>
            <a:spAutoFit/>
          </a:bodyPr>
          <a:lstStyle/>
          <a:p>
            <a:pPr algn="ctr"/>
            <a:r>
              <a:rPr lang="pt-BR" sz="3000" b="1">
                <a:solidFill>
                  <a:srgbClr val="000000"/>
                </a:solidFill>
              </a:rPr>
              <a:t>Lifestyle and Prevention of Type 2 Diabetes</a:t>
            </a:r>
          </a:p>
        </p:txBody>
      </p:sp>
      <p:cxnSp>
        <p:nvCxnSpPr>
          <p:cNvPr id="22" name="Conector reto 21"/>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0900" name="CaixaDeTexto 19"/>
          <p:cNvSpPr txBox="1">
            <a:spLocks noChangeArrowheads="1"/>
          </p:cNvSpPr>
          <p:nvPr/>
        </p:nvSpPr>
        <p:spPr bwMode="auto">
          <a:xfrm>
            <a:off x="179388" y="6505575"/>
            <a:ext cx="5040312" cy="292100"/>
          </a:xfrm>
          <a:prstGeom prst="rect">
            <a:avLst/>
          </a:prstGeom>
          <a:noFill/>
          <a:ln w="9525">
            <a:noFill/>
            <a:miter lim="800000"/>
            <a:headEnd/>
            <a:tailEnd/>
          </a:ln>
        </p:spPr>
        <p:txBody>
          <a:bodyPr>
            <a:spAutoFit/>
          </a:bodyPr>
          <a:lstStyle/>
          <a:p>
            <a:pPr>
              <a:defRPr/>
            </a:pPr>
            <a:r>
              <a:rPr lang="pt-BR" sz="1300" b="1" dirty="0" err="1">
                <a:solidFill>
                  <a:schemeClr val="tx1">
                    <a:lumMod val="85000"/>
                    <a:lumOff val="15000"/>
                  </a:schemeClr>
                </a:solidFill>
                <a:ea typeface="ＭＳ Ｐゴシック" pitchFamily="34" charset="-128"/>
              </a:rPr>
              <a:t>Knowler</a:t>
            </a:r>
            <a:r>
              <a:rPr lang="pt-BR" sz="1300" b="1" dirty="0">
                <a:solidFill>
                  <a:schemeClr val="tx1">
                    <a:lumMod val="85000"/>
                    <a:lumOff val="15000"/>
                  </a:schemeClr>
                </a:solidFill>
                <a:ea typeface="ＭＳ Ｐゴシック" pitchFamily="34" charset="-128"/>
              </a:rPr>
              <a:t> et al. Lancet 2009;374:1677-86</a:t>
            </a:r>
          </a:p>
        </p:txBody>
      </p:sp>
      <p:sp>
        <p:nvSpPr>
          <p:cNvPr id="51205" name="CaixaDeTexto 19"/>
          <p:cNvSpPr txBox="1">
            <a:spLocks noChangeArrowheads="1"/>
          </p:cNvSpPr>
          <p:nvPr/>
        </p:nvSpPr>
        <p:spPr bwMode="auto">
          <a:xfrm>
            <a:off x="250825" y="1660525"/>
            <a:ext cx="3600450" cy="400050"/>
          </a:xfrm>
          <a:prstGeom prst="rect">
            <a:avLst/>
          </a:prstGeom>
          <a:noFill/>
          <a:ln w="9525">
            <a:noFill/>
            <a:miter lim="800000"/>
            <a:headEnd/>
            <a:tailEnd/>
          </a:ln>
        </p:spPr>
        <p:txBody>
          <a:bodyPr>
            <a:spAutoFit/>
          </a:bodyPr>
          <a:lstStyle/>
          <a:p>
            <a:pPr algn="ctr"/>
            <a:r>
              <a:rPr lang="pt-BR" sz="2000" b="1">
                <a:solidFill>
                  <a:srgbClr val="275867"/>
                </a:solidFill>
              </a:rPr>
              <a:t>3234 high-risk participants</a:t>
            </a:r>
          </a:p>
        </p:txBody>
      </p:sp>
      <p:cxnSp>
        <p:nvCxnSpPr>
          <p:cNvPr id="18" name="Conector reto 17"/>
          <p:cNvCxnSpPr/>
          <p:nvPr/>
        </p:nvCxnSpPr>
        <p:spPr>
          <a:xfrm>
            <a:off x="250825" y="2205038"/>
            <a:ext cx="352901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e seta reta 19"/>
          <p:cNvCxnSpPr/>
          <p:nvPr/>
        </p:nvCxnSpPr>
        <p:spPr>
          <a:xfrm rot="5400000">
            <a:off x="287337" y="2386013"/>
            <a:ext cx="360363"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Conector de seta reta 20"/>
          <p:cNvCxnSpPr/>
          <p:nvPr/>
        </p:nvCxnSpPr>
        <p:spPr>
          <a:xfrm rot="5400000">
            <a:off x="1798638" y="2384425"/>
            <a:ext cx="360362"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Conector de seta reta 22"/>
          <p:cNvCxnSpPr/>
          <p:nvPr/>
        </p:nvCxnSpPr>
        <p:spPr>
          <a:xfrm rot="5400000">
            <a:off x="3382963" y="2384425"/>
            <a:ext cx="360362"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210" name="CaixaDeTexto 19"/>
          <p:cNvSpPr txBox="1">
            <a:spLocks noChangeArrowheads="1"/>
          </p:cNvSpPr>
          <p:nvPr/>
        </p:nvSpPr>
        <p:spPr bwMode="auto">
          <a:xfrm>
            <a:off x="-36513" y="2628900"/>
            <a:ext cx="1295401" cy="554038"/>
          </a:xfrm>
          <a:prstGeom prst="rect">
            <a:avLst/>
          </a:prstGeom>
          <a:noFill/>
          <a:ln w="9525">
            <a:noFill/>
            <a:miter lim="800000"/>
            <a:headEnd/>
            <a:tailEnd/>
          </a:ln>
        </p:spPr>
        <p:txBody>
          <a:bodyPr>
            <a:spAutoFit/>
          </a:bodyPr>
          <a:lstStyle/>
          <a:p>
            <a:pPr algn="ctr"/>
            <a:r>
              <a:rPr lang="pt-BR" sz="1600" b="1">
                <a:solidFill>
                  <a:srgbClr val="7030A0"/>
                </a:solidFill>
              </a:rPr>
              <a:t>Lifestyle</a:t>
            </a:r>
          </a:p>
          <a:p>
            <a:pPr algn="ctr"/>
            <a:r>
              <a:rPr lang="pt-BR" sz="1400" b="1">
                <a:solidFill>
                  <a:srgbClr val="7030A0"/>
                </a:solidFill>
              </a:rPr>
              <a:t>(N=1082)</a:t>
            </a:r>
          </a:p>
        </p:txBody>
      </p:sp>
      <p:sp>
        <p:nvSpPr>
          <p:cNvPr id="51211" name="CaixaDeTexto 19"/>
          <p:cNvSpPr txBox="1">
            <a:spLocks noChangeArrowheads="1"/>
          </p:cNvSpPr>
          <p:nvPr/>
        </p:nvSpPr>
        <p:spPr bwMode="auto">
          <a:xfrm>
            <a:off x="1403350" y="2628900"/>
            <a:ext cx="1296988" cy="554038"/>
          </a:xfrm>
          <a:prstGeom prst="rect">
            <a:avLst/>
          </a:prstGeom>
          <a:noFill/>
          <a:ln w="9525">
            <a:noFill/>
            <a:miter lim="800000"/>
            <a:headEnd/>
            <a:tailEnd/>
          </a:ln>
        </p:spPr>
        <p:txBody>
          <a:bodyPr>
            <a:spAutoFit/>
          </a:bodyPr>
          <a:lstStyle/>
          <a:p>
            <a:pPr algn="ctr"/>
            <a:r>
              <a:rPr lang="pt-BR" sz="1600" b="1">
                <a:solidFill>
                  <a:srgbClr val="C00000"/>
                </a:solidFill>
              </a:rPr>
              <a:t>Metformin</a:t>
            </a:r>
          </a:p>
          <a:p>
            <a:pPr algn="ctr"/>
            <a:r>
              <a:rPr lang="pt-BR" sz="1400" b="1">
                <a:solidFill>
                  <a:srgbClr val="C00000"/>
                </a:solidFill>
              </a:rPr>
              <a:t>(N=1073)</a:t>
            </a:r>
          </a:p>
        </p:txBody>
      </p:sp>
      <p:sp>
        <p:nvSpPr>
          <p:cNvPr id="51212" name="CaixaDeTexto 19"/>
          <p:cNvSpPr txBox="1">
            <a:spLocks noChangeArrowheads="1"/>
          </p:cNvSpPr>
          <p:nvPr/>
        </p:nvSpPr>
        <p:spPr bwMode="auto">
          <a:xfrm>
            <a:off x="2843213" y="2638425"/>
            <a:ext cx="1296987" cy="554038"/>
          </a:xfrm>
          <a:prstGeom prst="rect">
            <a:avLst/>
          </a:prstGeom>
          <a:noFill/>
          <a:ln w="9525">
            <a:noFill/>
            <a:miter lim="800000"/>
            <a:headEnd/>
            <a:tailEnd/>
          </a:ln>
        </p:spPr>
        <p:txBody>
          <a:bodyPr>
            <a:spAutoFit/>
          </a:bodyPr>
          <a:lstStyle/>
          <a:p>
            <a:pPr algn="ctr"/>
            <a:r>
              <a:rPr lang="pt-BR" sz="1600" b="1">
                <a:solidFill>
                  <a:srgbClr val="0070C0"/>
                </a:solidFill>
              </a:rPr>
              <a:t>Placebo</a:t>
            </a:r>
          </a:p>
          <a:p>
            <a:pPr algn="ctr"/>
            <a:r>
              <a:rPr lang="pt-BR" sz="1400" b="1">
                <a:solidFill>
                  <a:srgbClr val="0070C0"/>
                </a:solidFill>
              </a:rPr>
              <a:t>(n=1079)</a:t>
            </a:r>
          </a:p>
        </p:txBody>
      </p:sp>
      <p:sp>
        <p:nvSpPr>
          <p:cNvPr id="11278" name="CaixaDeTexto 19"/>
          <p:cNvSpPr txBox="1">
            <a:spLocks noChangeArrowheads="1"/>
          </p:cNvSpPr>
          <p:nvPr/>
        </p:nvSpPr>
        <p:spPr bwMode="auto">
          <a:xfrm>
            <a:off x="107950" y="3606800"/>
            <a:ext cx="1295400" cy="584200"/>
          </a:xfrm>
          <a:prstGeom prst="rect">
            <a:avLst/>
          </a:prstGeom>
          <a:noFill/>
          <a:ln w="9525">
            <a:noFill/>
            <a:miter lim="800000"/>
            <a:headEnd/>
            <a:tailEnd/>
          </a:ln>
        </p:spPr>
        <p:txBody>
          <a:bodyPr>
            <a:spAutoFit/>
          </a:bodyPr>
          <a:lstStyle/>
          <a:p>
            <a:pPr algn="ctr"/>
            <a:r>
              <a:rPr lang="pt-BR" sz="1600" b="1">
                <a:solidFill>
                  <a:srgbClr val="000000"/>
                </a:solidFill>
              </a:rPr>
              <a:t>7% weight loss</a:t>
            </a:r>
          </a:p>
        </p:txBody>
      </p:sp>
      <p:sp>
        <p:nvSpPr>
          <p:cNvPr id="11279" name="CaixaDeTexto 19"/>
          <p:cNvSpPr txBox="1">
            <a:spLocks noChangeArrowheads="1"/>
          </p:cNvSpPr>
          <p:nvPr/>
        </p:nvSpPr>
        <p:spPr bwMode="auto">
          <a:xfrm>
            <a:off x="34925" y="4584700"/>
            <a:ext cx="1584325" cy="1077913"/>
          </a:xfrm>
          <a:prstGeom prst="rect">
            <a:avLst/>
          </a:prstGeom>
          <a:noFill/>
          <a:ln w="9525">
            <a:noFill/>
            <a:miter lim="800000"/>
            <a:headEnd/>
            <a:tailEnd/>
          </a:ln>
        </p:spPr>
        <p:txBody>
          <a:bodyPr>
            <a:spAutoFit/>
          </a:bodyPr>
          <a:lstStyle/>
          <a:p>
            <a:pPr algn="ctr"/>
            <a:r>
              <a:rPr lang="pt-BR" sz="1600" b="1">
                <a:solidFill>
                  <a:srgbClr val="000000"/>
                </a:solidFill>
              </a:rPr>
              <a:t>≥ 150 min of physical activity </a:t>
            </a:r>
          </a:p>
          <a:p>
            <a:pPr algn="ctr"/>
            <a:r>
              <a:rPr lang="pt-BR" sz="1600" b="1">
                <a:solidFill>
                  <a:srgbClr val="000000"/>
                </a:solidFill>
              </a:rPr>
              <a:t>per week</a:t>
            </a:r>
          </a:p>
        </p:txBody>
      </p:sp>
      <p:sp>
        <p:nvSpPr>
          <p:cNvPr id="11280" name="CaixaDeTexto 19"/>
          <p:cNvSpPr txBox="1">
            <a:spLocks noChangeArrowheads="1"/>
          </p:cNvSpPr>
          <p:nvPr/>
        </p:nvSpPr>
        <p:spPr bwMode="auto">
          <a:xfrm>
            <a:off x="1476375" y="3636963"/>
            <a:ext cx="1295400" cy="584200"/>
          </a:xfrm>
          <a:prstGeom prst="rect">
            <a:avLst/>
          </a:prstGeom>
          <a:noFill/>
          <a:ln w="9525">
            <a:noFill/>
            <a:miter lim="800000"/>
            <a:headEnd/>
            <a:tailEnd/>
          </a:ln>
        </p:spPr>
        <p:txBody>
          <a:bodyPr>
            <a:spAutoFit/>
          </a:bodyPr>
          <a:lstStyle/>
          <a:p>
            <a:pPr algn="ctr"/>
            <a:r>
              <a:rPr lang="pt-BR" sz="1600" b="1">
                <a:solidFill>
                  <a:srgbClr val="000000"/>
                </a:solidFill>
              </a:rPr>
              <a:t>850 mg, 2x/day</a:t>
            </a:r>
          </a:p>
        </p:txBody>
      </p:sp>
      <p:grpSp>
        <p:nvGrpSpPr>
          <p:cNvPr id="2" name="Grupo 28"/>
          <p:cNvGrpSpPr>
            <a:grpSpLocks/>
          </p:cNvGrpSpPr>
          <p:nvPr/>
        </p:nvGrpSpPr>
        <p:grpSpPr bwMode="auto">
          <a:xfrm>
            <a:off x="4211638" y="1052513"/>
            <a:ext cx="4464050" cy="5545137"/>
            <a:chOff x="4211638" y="1052513"/>
            <a:chExt cx="4464050" cy="5545137"/>
          </a:xfrm>
        </p:grpSpPr>
        <p:grpSp>
          <p:nvGrpSpPr>
            <p:cNvPr id="51219" name="Grupo 14"/>
            <p:cNvGrpSpPr>
              <a:grpSpLocks/>
            </p:cNvGrpSpPr>
            <p:nvPr/>
          </p:nvGrpSpPr>
          <p:grpSpPr bwMode="auto">
            <a:xfrm>
              <a:off x="4211638" y="1052513"/>
              <a:ext cx="4392612" cy="5545137"/>
              <a:chOff x="4211638" y="1052513"/>
              <a:chExt cx="4392612" cy="5545137"/>
            </a:xfrm>
          </p:grpSpPr>
          <p:grpSp>
            <p:nvGrpSpPr>
              <p:cNvPr id="51222" name="Grupo 13"/>
              <p:cNvGrpSpPr>
                <a:grpSpLocks/>
              </p:cNvGrpSpPr>
              <p:nvPr/>
            </p:nvGrpSpPr>
            <p:grpSpPr bwMode="auto">
              <a:xfrm>
                <a:off x="4211638" y="1196975"/>
                <a:ext cx="4392612" cy="5400675"/>
                <a:chOff x="4211960" y="1196753"/>
                <a:chExt cx="4392488" cy="5400599"/>
              </a:xfrm>
            </p:grpSpPr>
            <p:pic>
              <p:nvPicPr>
                <p:cNvPr id="51227" name="Picture 6"/>
                <p:cNvPicPr>
                  <a:picLocks noChangeAspect="1" noChangeArrowheads="1"/>
                </p:cNvPicPr>
                <p:nvPr/>
              </p:nvPicPr>
              <p:blipFill>
                <a:blip r:embed="rId3" cstate="print"/>
                <a:srcRect/>
                <a:stretch>
                  <a:fillRect/>
                </a:stretch>
              </p:blipFill>
              <p:spPr bwMode="auto">
                <a:xfrm>
                  <a:off x="4244193" y="1286035"/>
                  <a:ext cx="4288247" cy="2206220"/>
                </a:xfrm>
                <a:prstGeom prst="rect">
                  <a:avLst/>
                </a:prstGeom>
                <a:noFill/>
                <a:ln w="9525">
                  <a:noFill/>
                  <a:miter lim="800000"/>
                  <a:headEnd/>
                  <a:tailEnd/>
                </a:ln>
              </p:spPr>
            </p:pic>
            <p:pic>
              <p:nvPicPr>
                <p:cNvPr id="51228" name="Picture 7"/>
                <p:cNvPicPr>
                  <a:picLocks noChangeAspect="1" noChangeArrowheads="1"/>
                </p:cNvPicPr>
                <p:nvPr/>
              </p:nvPicPr>
              <p:blipFill>
                <a:blip r:embed="rId4" cstate="print"/>
                <a:srcRect/>
                <a:stretch>
                  <a:fillRect/>
                </a:stretch>
              </p:blipFill>
              <p:spPr bwMode="auto">
                <a:xfrm>
                  <a:off x="4211960" y="3915035"/>
                  <a:ext cx="4355512" cy="2333310"/>
                </a:xfrm>
                <a:prstGeom prst="rect">
                  <a:avLst/>
                </a:prstGeom>
                <a:noFill/>
                <a:ln w="9525">
                  <a:noFill/>
                  <a:miter lim="800000"/>
                  <a:headEnd/>
                  <a:tailEnd/>
                </a:ln>
              </p:spPr>
            </p:pic>
            <p:sp>
              <p:nvSpPr>
                <p:cNvPr id="51229" name="CaixaDeTexto 19"/>
                <p:cNvSpPr txBox="1">
                  <a:spLocks noChangeArrowheads="1"/>
                </p:cNvSpPr>
                <p:nvPr/>
              </p:nvSpPr>
              <p:spPr bwMode="auto">
                <a:xfrm>
                  <a:off x="4779640" y="6320353"/>
                  <a:ext cx="3824808" cy="276999"/>
                </a:xfrm>
                <a:prstGeom prst="rect">
                  <a:avLst/>
                </a:prstGeom>
                <a:noFill/>
                <a:ln w="9525">
                  <a:noFill/>
                  <a:miter lim="800000"/>
                  <a:headEnd/>
                  <a:tailEnd/>
                </a:ln>
              </p:spPr>
              <p:txBody>
                <a:bodyPr>
                  <a:spAutoFit/>
                </a:bodyPr>
                <a:lstStyle/>
                <a:p>
                  <a:pPr algn="ctr"/>
                  <a:r>
                    <a:rPr lang="pt-BR" sz="1200" b="1">
                      <a:solidFill>
                        <a:srgbClr val="000000"/>
                      </a:solidFill>
                    </a:rPr>
                    <a:t>Years after randomization</a:t>
                  </a:r>
                </a:p>
              </p:txBody>
            </p:sp>
            <p:sp>
              <p:nvSpPr>
                <p:cNvPr id="51230" name="CaixaDeTexto 19"/>
                <p:cNvSpPr txBox="1">
                  <a:spLocks noChangeArrowheads="1"/>
                </p:cNvSpPr>
                <p:nvPr/>
              </p:nvSpPr>
              <p:spPr bwMode="auto">
                <a:xfrm rot="-5400000">
                  <a:off x="3234337" y="4849706"/>
                  <a:ext cx="2232248" cy="276999"/>
                </a:xfrm>
                <a:prstGeom prst="rect">
                  <a:avLst/>
                </a:prstGeom>
                <a:solidFill>
                  <a:schemeClr val="bg1"/>
                </a:solidFill>
                <a:ln w="9525">
                  <a:noFill/>
                  <a:miter lim="800000"/>
                  <a:headEnd/>
                  <a:tailEnd/>
                </a:ln>
              </p:spPr>
              <p:txBody>
                <a:bodyPr>
                  <a:spAutoFit/>
                </a:bodyPr>
                <a:lstStyle/>
                <a:p>
                  <a:pPr algn="ctr"/>
                  <a:r>
                    <a:rPr lang="pt-BR" sz="1200" b="1">
                      <a:solidFill>
                        <a:srgbClr val="000000"/>
                      </a:solidFill>
                    </a:rPr>
                    <a:t>Cumulative incidence (%)</a:t>
                  </a:r>
                </a:p>
              </p:txBody>
            </p:sp>
            <p:sp>
              <p:nvSpPr>
                <p:cNvPr id="51231" name="CaixaDeTexto 19"/>
                <p:cNvSpPr txBox="1">
                  <a:spLocks noChangeArrowheads="1"/>
                </p:cNvSpPr>
                <p:nvPr/>
              </p:nvSpPr>
              <p:spPr bwMode="auto">
                <a:xfrm rot="-5400000">
                  <a:off x="3234336" y="2174377"/>
                  <a:ext cx="2232248" cy="276999"/>
                </a:xfrm>
                <a:prstGeom prst="rect">
                  <a:avLst/>
                </a:prstGeom>
                <a:solidFill>
                  <a:schemeClr val="bg1"/>
                </a:solidFill>
                <a:ln w="9525">
                  <a:noFill/>
                  <a:miter lim="800000"/>
                  <a:headEnd/>
                  <a:tailEnd/>
                </a:ln>
              </p:spPr>
              <p:txBody>
                <a:bodyPr>
                  <a:spAutoFit/>
                </a:bodyPr>
                <a:lstStyle/>
                <a:p>
                  <a:pPr algn="ctr"/>
                  <a:r>
                    <a:rPr lang="pt-BR" sz="1200" b="1">
                      <a:solidFill>
                        <a:srgbClr val="000000"/>
                      </a:solidFill>
                    </a:rPr>
                    <a:t>Cumulative incidence (%)</a:t>
                  </a:r>
                </a:p>
              </p:txBody>
            </p:sp>
          </p:grpSp>
          <p:sp>
            <p:nvSpPr>
              <p:cNvPr id="13" name="Retângulo 12"/>
              <p:cNvSpPr/>
              <p:nvPr/>
            </p:nvSpPr>
            <p:spPr>
              <a:xfrm>
                <a:off x="5219700" y="1268413"/>
                <a:ext cx="865188" cy="504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51224" name="CaixaDeTexto 19"/>
              <p:cNvSpPr txBox="1">
                <a:spLocks noChangeArrowheads="1"/>
              </p:cNvSpPr>
              <p:nvPr/>
            </p:nvSpPr>
            <p:spPr bwMode="auto">
              <a:xfrm>
                <a:off x="6156325" y="1052513"/>
                <a:ext cx="2447925" cy="307975"/>
              </a:xfrm>
              <a:prstGeom prst="rect">
                <a:avLst/>
              </a:prstGeom>
              <a:noFill/>
              <a:ln w="9525">
                <a:noFill/>
                <a:miter lim="800000"/>
                <a:headEnd/>
                <a:tailEnd/>
              </a:ln>
            </p:spPr>
            <p:txBody>
              <a:bodyPr>
                <a:spAutoFit/>
              </a:bodyPr>
              <a:lstStyle/>
              <a:p>
                <a:pPr algn="r"/>
                <a:r>
                  <a:rPr lang="pt-BR" sz="1400" b="1">
                    <a:solidFill>
                      <a:srgbClr val="275867"/>
                    </a:solidFill>
                  </a:rPr>
                  <a:t>All subjects</a:t>
                </a:r>
              </a:p>
            </p:txBody>
          </p:sp>
          <p:sp>
            <p:nvSpPr>
              <p:cNvPr id="51225" name="CaixaDeTexto 19"/>
              <p:cNvSpPr txBox="1">
                <a:spLocks noChangeArrowheads="1"/>
              </p:cNvSpPr>
              <p:nvPr/>
            </p:nvSpPr>
            <p:spPr bwMode="auto">
              <a:xfrm>
                <a:off x="6156325" y="3789363"/>
                <a:ext cx="2447925" cy="307975"/>
              </a:xfrm>
              <a:prstGeom prst="rect">
                <a:avLst/>
              </a:prstGeom>
              <a:noFill/>
              <a:ln w="9525">
                <a:noFill/>
                <a:miter lim="800000"/>
                <a:headEnd/>
                <a:tailEnd/>
              </a:ln>
            </p:spPr>
            <p:txBody>
              <a:bodyPr>
                <a:spAutoFit/>
              </a:bodyPr>
              <a:lstStyle/>
              <a:p>
                <a:pPr algn="r"/>
                <a:r>
                  <a:rPr lang="pt-BR" sz="1400" b="1">
                    <a:solidFill>
                      <a:srgbClr val="275867"/>
                    </a:solidFill>
                  </a:rPr>
                  <a:t>Subjects &gt; 60 yrs</a:t>
                </a:r>
              </a:p>
            </p:txBody>
          </p:sp>
          <p:sp>
            <p:nvSpPr>
              <p:cNvPr id="51226" name="CaixaDeTexto 13"/>
              <p:cNvSpPr txBox="1">
                <a:spLocks noChangeArrowheads="1"/>
              </p:cNvSpPr>
              <p:nvPr/>
            </p:nvSpPr>
            <p:spPr bwMode="auto">
              <a:xfrm>
                <a:off x="5220072" y="1244660"/>
                <a:ext cx="864339" cy="600164"/>
              </a:xfrm>
              <a:prstGeom prst="rect">
                <a:avLst/>
              </a:prstGeom>
              <a:noFill/>
              <a:ln w="9525">
                <a:noFill/>
                <a:miter lim="800000"/>
                <a:headEnd/>
                <a:tailEnd/>
              </a:ln>
            </p:spPr>
            <p:txBody>
              <a:bodyPr wrap="none">
                <a:spAutoFit/>
              </a:bodyPr>
              <a:lstStyle/>
              <a:p>
                <a:r>
                  <a:rPr lang="pt-BR" sz="1100" b="1">
                    <a:solidFill>
                      <a:srgbClr val="7030A0"/>
                    </a:solidFill>
                  </a:rPr>
                  <a:t>Lifestyle</a:t>
                </a:r>
              </a:p>
              <a:p>
                <a:r>
                  <a:rPr lang="pt-BR" sz="1100" b="1">
                    <a:solidFill>
                      <a:srgbClr val="C00000"/>
                    </a:solidFill>
                  </a:rPr>
                  <a:t>Metformin</a:t>
                </a:r>
              </a:p>
              <a:p>
                <a:r>
                  <a:rPr lang="pt-BR" sz="1100" b="1">
                    <a:solidFill>
                      <a:srgbClr val="0070C0"/>
                    </a:solidFill>
                  </a:rPr>
                  <a:t>Placebo</a:t>
                </a:r>
              </a:p>
            </p:txBody>
          </p:sp>
        </p:grpSp>
        <p:sp>
          <p:nvSpPr>
            <p:cNvPr id="51220" name="CaixaDeTexto 19"/>
            <p:cNvSpPr txBox="1">
              <a:spLocks noChangeArrowheads="1"/>
            </p:cNvSpPr>
            <p:nvPr/>
          </p:nvSpPr>
          <p:spPr bwMode="auto">
            <a:xfrm>
              <a:off x="7812088" y="5013325"/>
              <a:ext cx="863600" cy="430213"/>
            </a:xfrm>
            <a:prstGeom prst="rect">
              <a:avLst/>
            </a:prstGeom>
            <a:noFill/>
            <a:ln w="9525">
              <a:noFill/>
              <a:miter lim="800000"/>
              <a:headEnd/>
              <a:tailEnd/>
            </a:ln>
          </p:spPr>
          <p:txBody>
            <a:bodyPr>
              <a:spAutoFit/>
            </a:bodyPr>
            <a:lstStyle/>
            <a:p>
              <a:pPr algn="ctr"/>
              <a:r>
                <a:rPr lang="pt-BR" sz="2200" b="1">
                  <a:solidFill>
                    <a:srgbClr val="7030A0"/>
                  </a:solidFill>
                </a:rPr>
                <a:t>↓</a:t>
              </a:r>
              <a:r>
                <a:rPr lang="pt-BR" sz="1600" b="1">
                  <a:solidFill>
                    <a:srgbClr val="7030A0"/>
                  </a:solidFill>
                </a:rPr>
                <a:t> 49%</a:t>
              </a:r>
              <a:endParaRPr lang="pt-BR" sz="1400" b="1">
                <a:solidFill>
                  <a:srgbClr val="7030A0"/>
                </a:solidFill>
              </a:endParaRPr>
            </a:p>
          </p:txBody>
        </p:sp>
        <p:sp>
          <p:nvSpPr>
            <p:cNvPr id="51221" name="CaixaDeTexto 19"/>
            <p:cNvSpPr txBox="1">
              <a:spLocks noChangeArrowheads="1"/>
            </p:cNvSpPr>
            <p:nvPr/>
          </p:nvSpPr>
          <p:spPr bwMode="auto">
            <a:xfrm>
              <a:off x="7092950" y="4170363"/>
              <a:ext cx="863600" cy="338137"/>
            </a:xfrm>
            <a:prstGeom prst="rect">
              <a:avLst/>
            </a:prstGeom>
            <a:noFill/>
            <a:ln w="9525">
              <a:noFill/>
              <a:miter lim="800000"/>
              <a:headEnd/>
              <a:tailEnd/>
            </a:ln>
          </p:spPr>
          <p:txBody>
            <a:bodyPr>
              <a:spAutoFit/>
            </a:bodyPr>
            <a:lstStyle/>
            <a:p>
              <a:pPr algn="ctr"/>
              <a:r>
                <a:rPr lang="pt-BR" sz="1600" b="1">
                  <a:solidFill>
                    <a:srgbClr val="C00000"/>
                  </a:solidFill>
                </a:rPr>
                <a:t>NS</a:t>
              </a:r>
            </a:p>
          </p:txBody>
        </p:sp>
      </p:grpSp>
      <p:sp>
        <p:nvSpPr>
          <p:cNvPr id="32" name="CaixaDeTexto 19"/>
          <p:cNvSpPr txBox="1">
            <a:spLocks noChangeArrowheads="1"/>
          </p:cNvSpPr>
          <p:nvPr/>
        </p:nvSpPr>
        <p:spPr bwMode="auto">
          <a:xfrm>
            <a:off x="8459788" y="1506538"/>
            <a:ext cx="649287" cy="338137"/>
          </a:xfrm>
          <a:prstGeom prst="rect">
            <a:avLst/>
          </a:prstGeom>
          <a:noFill/>
          <a:ln w="9525">
            <a:noFill/>
            <a:miter lim="800000"/>
            <a:headEnd/>
            <a:tailEnd/>
          </a:ln>
        </p:spPr>
        <p:txBody>
          <a:bodyPr>
            <a:spAutoFit/>
          </a:bodyPr>
          <a:lstStyle/>
          <a:p>
            <a:pPr algn="ctr"/>
            <a:r>
              <a:rPr lang="pt-BR" sz="1600" b="1">
                <a:solidFill>
                  <a:srgbClr val="C00000"/>
                </a:solidFill>
              </a:rPr>
              <a:t>↓</a:t>
            </a:r>
            <a:r>
              <a:rPr lang="pt-BR" sz="1400" b="1">
                <a:solidFill>
                  <a:srgbClr val="C00000"/>
                </a:solidFill>
              </a:rPr>
              <a:t> </a:t>
            </a:r>
            <a:r>
              <a:rPr lang="pt-BR" sz="1200" b="1">
                <a:solidFill>
                  <a:srgbClr val="C00000"/>
                </a:solidFill>
              </a:rPr>
              <a:t>18%</a:t>
            </a:r>
          </a:p>
        </p:txBody>
      </p:sp>
      <p:sp>
        <p:nvSpPr>
          <p:cNvPr id="33" name="CaixaDeTexto 19"/>
          <p:cNvSpPr txBox="1">
            <a:spLocks noChangeArrowheads="1"/>
          </p:cNvSpPr>
          <p:nvPr/>
        </p:nvSpPr>
        <p:spPr bwMode="auto">
          <a:xfrm>
            <a:off x="8459788" y="1866900"/>
            <a:ext cx="649287" cy="338138"/>
          </a:xfrm>
          <a:prstGeom prst="rect">
            <a:avLst/>
          </a:prstGeom>
          <a:noFill/>
          <a:ln w="9525">
            <a:noFill/>
            <a:miter lim="800000"/>
            <a:headEnd/>
            <a:tailEnd/>
          </a:ln>
        </p:spPr>
        <p:txBody>
          <a:bodyPr>
            <a:spAutoFit/>
          </a:bodyPr>
          <a:lstStyle/>
          <a:p>
            <a:pPr algn="ctr"/>
            <a:r>
              <a:rPr lang="pt-BR" sz="1600" b="1">
                <a:solidFill>
                  <a:srgbClr val="7030A0"/>
                </a:solidFill>
              </a:rPr>
              <a:t>↓</a:t>
            </a:r>
            <a:r>
              <a:rPr lang="pt-BR" sz="1400" b="1">
                <a:solidFill>
                  <a:srgbClr val="7030A0"/>
                </a:solidFill>
              </a:rPr>
              <a:t> </a:t>
            </a:r>
            <a:r>
              <a:rPr lang="pt-BR" sz="1200" b="1">
                <a:solidFill>
                  <a:srgbClr val="7030A0"/>
                </a:solidFill>
              </a:rPr>
              <a:t>34%</a:t>
            </a: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7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8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8" grpId="0"/>
      <p:bldP spid="11279" grpId="0"/>
      <p:bldP spid="11280" grpId="0"/>
      <p:bldP spid="32" grpId="0"/>
      <p:bldP spid="33" grpId="0"/>
    </p:bldLst>
  </p:timing>
</p:sld>
</file>

<file path=ppt/theme/theme1.xml><?xml version="1.0" encoding="utf-8"?>
<a:theme xmlns:a="http://schemas.openxmlformats.org/drawingml/2006/main" name="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11483</TotalTime>
  <Words>5000</Words>
  <Application>Microsoft Macintosh PowerPoint</Application>
  <PresentationFormat>Apresentação na tela (4:3)</PresentationFormat>
  <Paragraphs>846</Paragraphs>
  <Slides>57</Slides>
  <Notes>43</Notes>
  <HiddenSlides>0</HiddenSlides>
  <MMClips>0</MMClips>
  <ScaleCrop>false</ScaleCrop>
  <HeadingPairs>
    <vt:vector size="8" baseType="variant">
      <vt:variant>
        <vt:lpstr>Fontes Usadas</vt:lpstr>
      </vt:variant>
      <vt:variant>
        <vt:i4>12</vt:i4>
      </vt:variant>
      <vt:variant>
        <vt:lpstr>Tema</vt:lpstr>
      </vt:variant>
      <vt:variant>
        <vt:i4>6</vt:i4>
      </vt:variant>
      <vt:variant>
        <vt:lpstr>Servidores OLE Inseridos</vt:lpstr>
      </vt:variant>
      <vt:variant>
        <vt:i4>2</vt:i4>
      </vt:variant>
      <vt:variant>
        <vt:lpstr>Títulos de Slides</vt:lpstr>
      </vt:variant>
      <vt:variant>
        <vt:i4>57</vt:i4>
      </vt:variant>
    </vt:vector>
  </HeadingPairs>
  <TitlesOfParts>
    <vt:vector size="77" baseType="lpstr">
      <vt:lpstr>Al Nile</vt:lpstr>
      <vt:lpstr>Calibri</vt:lpstr>
      <vt:lpstr>Century Gothic</vt:lpstr>
      <vt:lpstr>MS PGothic</vt:lpstr>
      <vt:lpstr>ＭＳ Ｐゴシック</vt:lpstr>
      <vt:lpstr>msgothic</vt:lpstr>
      <vt:lpstr>Symbol</vt:lpstr>
      <vt:lpstr>Times</vt:lpstr>
      <vt:lpstr>Times New Roman</vt:lpstr>
      <vt:lpstr>Wingdings</vt:lpstr>
      <vt:lpstr>Wingdings 3</vt:lpstr>
      <vt:lpstr>Arial</vt:lpstr>
      <vt:lpstr>Design padrão</vt:lpstr>
      <vt:lpstr>1_Design padrão</vt:lpstr>
      <vt:lpstr>2_Design padrão</vt:lpstr>
      <vt:lpstr>3_Design padrão</vt:lpstr>
      <vt:lpstr>4_Design padrão</vt:lpstr>
      <vt:lpstr>5_Design padrão</vt:lpstr>
      <vt:lpstr>Clip</vt:lpstr>
      <vt:lpstr>Excel.Sheet.8</vt:lpstr>
      <vt:lpstr>Apresentação do PowerPoint</vt:lpstr>
      <vt:lpstr>Apresentação do PowerPoint</vt:lpstr>
      <vt:lpstr>Apresentação do PowerPoint</vt:lpstr>
      <vt:lpstr>Natural History of Type 1 Diabetes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Tratamento da dislipidemia no paciente com diabetes mellitus</dc:title>
  <dc:creator>beatriz schaan</dc:creator>
  <cp:lastModifiedBy>Eliana Silva</cp:lastModifiedBy>
  <cp:revision>2394</cp:revision>
  <dcterms:created xsi:type="dcterms:W3CDTF">2011-05-03T00:12:46Z</dcterms:created>
  <dcterms:modified xsi:type="dcterms:W3CDTF">2017-10-20T00:00:17Z</dcterms:modified>
</cp:coreProperties>
</file>